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7" r:id="rId5"/>
    <p:sldId id="259" r:id="rId6"/>
    <p:sldId id="268" r:id="rId7"/>
    <p:sldId id="263" r:id="rId8"/>
    <p:sldId id="319" r:id="rId9"/>
    <p:sldId id="320" r:id="rId10"/>
    <p:sldId id="269" r:id="rId11"/>
    <p:sldId id="270" r:id="rId12"/>
    <p:sldId id="266" r:id="rId13"/>
    <p:sldId id="271" r:id="rId14"/>
    <p:sldId id="305" r:id="rId15"/>
    <p:sldId id="274" r:id="rId16"/>
    <p:sldId id="275" r:id="rId17"/>
    <p:sldId id="272" r:id="rId18"/>
    <p:sldId id="273" r:id="rId19"/>
    <p:sldId id="280" r:id="rId20"/>
    <p:sldId id="276" r:id="rId21"/>
    <p:sldId id="281" r:id="rId22"/>
    <p:sldId id="277" r:id="rId23"/>
    <p:sldId id="278" r:id="rId24"/>
    <p:sldId id="284" r:id="rId25"/>
    <p:sldId id="285" r:id="rId26"/>
    <p:sldId id="321" r:id="rId27"/>
    <p:sldId id="282" r:id="rId28"/>
    <p:sldId id="287" r:id="rId29"/>
    <p:sldId id="286" r:id="rId30"/>
    <p:sldId id="288" r:id="rId31"/>
    <p:sldId id="290" r:id="rId32"/>
    <p:sldId id="307" r:id="rId33"/>
    <p:sldId id="302" r:id="rId34"/>
    <p:sldId id="304" r:id="rId35"/>
    <p:sldId id="303" r:id="rId36"/>
    <p:sldId id="291" r:id="rId37"/>
    <p:sldId id="292" r:id="rId38"/>
    <p:sldId id="299" r:id="rId39"/>
    <p:sldId id="293" r:id="rId40"/>
    <p:sldId id="300" r:id="rId41"/>
    <p:sldId id="322" r:id="rId42"/>
    <p:sldId id="294" r:id="rId43"/>
    <p:sldId id="295" r:id="rId44"/>
    <p:sldId id="296" r:id="rId45"/>
    <p:sldId id="297" r:id="rId46"/>
    <p:sldId id="298" r:id="rId47"/>
    <p:sldId id="309" r:id="rId48"/>
    <p:sldId id="312" r:id="rId49"/>
    <p:sldId id="283" r:id="rId50"/>
    <p:sldId id="313" r:id="rId51"/>
    <p:sldId id="314" r:id="rId52"/>
    <p:sldId id="308" r:id="rId53"/>
    <p:sldId id="310" r:id="rId54"/>
    <p:sldId id="311" r:id="rId55"/>
    <p:sldId id="315" r:id="rId56"/>
    <p:sldId id="317" r:id="rId57"/>
    <p:sldId id="316" r:id="rId58"/>
    <p:sldId id="289" r:id="rId59"/>
    <p:sldId id="31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200"/>
    <a:srgbClr val="FF2900"/>
    <a:srgbClr val="FFA100"/>
    <a:srgbClr val="E7F708"/>
    <a:srgbClr val="92D050"/>
    <a:srgbClr val="AEE619"/>
    <a:srgbClr val="FF0100"/>
    <a:srgbClr val="FFDA00"/>
    <a:srgbClr val="FFFF00"/>
    <a:srgbClr val="BFEB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26" autoAdjust="0"/>
    <p:restoredTop sz="95366" autoAdjust="0"/>
  </p:normalViewPr>
  <p:slideViewPr>
    <p:cSldViewPr snapToGrid="0">
      <p:cViewPr varScale="1">
        <p:scale>
          <a:sx n="82" d="100"/>
          <a:sy n="82" d="100"/>
        </p:scale>
        <p:origin x="48" y="2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E30325-C5BB-4836-B599-CF728FE56640}" type="datetimeFigureOut">
              <a:rPr lang="en-US" smtClean="0"/>
              <a:t>4/13/2023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BD049-04C0-40CB-9ACC-3B29E8128E7E}" type="slidenum">
              <a:rPr lang="en-US" smtClean="0"/>
              <a:t>‹#›</a:t>
            </a:fld>
            <a:endParaRPr lang="en-US"/>
          </a:p>
        </p:txBody>
      </p:sp>
    </p:spTree>
    <p:extLst>
      <p:ext uri="{BB962C8B-B14F-4D97-AF65-F5344CB8AC3E}">
        <p14:creationId xmlns:p14="http://schemas.microsoft.com/office/powerpoint/2010/main" val="2054364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1</a:t>
            </a:fld>
            <a:endParaRPr lang="en-US" dirty="0"/>
          </a:p>
        </p:txBody>
      </p:sp>
    </p:spTree>
    <p:extLst>
      <p:ext uri="{BB962C8B-B14F-4D97-AF65-F5344CB8AC3E}">
        <p14:creationId xmlns:p14="http://schemas.microsoft.com/office/powerpoint/2010/main" val="2584467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Transponder return assumes the transponder is primarily within a resolution bin (surface roughness is less than range resolution, orientation is radar-facing, width is less than the beamwidth, ..) This holds true for a license plate at more than a couple meters. This model also holds for retro-directive reflectors.</a:t>
            </a:r>
          </a:p>
          <a:p>
            <a:endParaRPr lang="en-US" dirty="0"/>
          </a:p>
          <a:p>
            <a:r>
              <a:rPr lang="en-US" dirty="0"/>
              <a:t>All ranges, velocities, and displacements are radial. For the clutter, because all points span the full arc of the main beam, we can approximate the Doppler bandwidth due to the radar platform velocity to be 2/lambda </a:t>
            </a:r>
            <a:r>
              <a:rPr lang="en-US" dirty="0" err="1"/>
              <a:t>v_radar</a:t>
            </a:r>
            <a:r>
              <a:rPr lang="en-US" dirty="0"/>
              <a:t> Delta cos(theta).</a:t>
            </a:r>
          </a:p>
          <a:p>
            <a:endParaRPr lang="en-US" dirty="0"/>
          </a:p>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10</a:t>
            </a:fld>
            <a:endParaRPr lang="en-US" dirty="0"/>
          </a:p>
        </p:txBody>
      </p:sp>
    </p:spTree>
    <p:extLst>
      <p:ext uri="{BB962C8B-B14F-4D97-AF65-F5344CB8AC3E}">
        <p14:creationId xmlns:p14="http://schemas.microsoft.com/office/powerpoint/2010/main" val="2041052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11</a:t>
            </a:fld>
            <a:endParaRPr lang="en-US" dirty="0"/>
          </a:p>
        </p:txBody>
      </p:sp>
    </p:spTree>
    <p:extLst>
      <p:ext uri="{BB962C8B-B14F-4D97-AF65-F5344CB8AC3E}">
        <p14:creationId xmlns:p14="http://schemas.microsoft.com/office/powerpoint/2010/main" val="1754078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12</a:t>
            </a:fld>
            <a:endParaRPr lang="en-US" dirty="0"/>
          </a:p>
        </p:txBody>
      </p:sp>
    </p:spTree>
    <p:extLst>
      <p:ext uri="{BB962C8B-B14F-4D97-AF65-F5344CB8AC3E}">
        <p14:creationId xmlns:p14="http://schemas.microsoft.com/office/powerpoint/2010/main" val="3133802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Aluminum plate = $15</a:t>
            </a:r>
          </a:p>
          <a:p>
            <a:r>
              <a:rPr lang="en-US" dirty="0"/>
              <a:t>Dayton DAEX25 = $12</a:t>
            </a:r>
          </a:p>
        </p:txBody>
      </p:sp>
      <p:sp>
        <p:nvSpPr>
          <p:cNvPr id="4" name="Slide Number Placeholder 3"/>
          <p:cNvSpPr>
            <a:spLocks noGrp="1"/>
          </p:cNvSpPr>
          <p:nvPr>
            <p:ph type="sldNum" sz="quarter" idx="5"/>
          </p:nvPr>
        </p:nvSpPr>
        <p:spPr/>
        <p:txBody>
          <a:bodyPr/>
          <a:lstStyle/>
          <a:p>
            <a:fld id="{54032FE1-68C2-427D-B096-1B9128891CE7}" type="slidenum">
              <a:rPr lang="en-US" smtClean="0"/>
              <a:t>13</a:t>
            </a:fld>
            <a:endParaRPr lang="en-US" dirty="0"/>
          </a:p>
        </p:txBody>
      </p:sp>
    </p:spTree>
    <p:extLst>
      <p:ext uri="{BB962C8B-B14F-4D97-AF65-F5344CB8AC3E}">
        <p14:creationId xmlns:p14="http://schemas.microsoft.com/office/powerpoint/2010/main" val="41874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14</a:t>
            </a:fld>
            <a:endParaRPr lang="en-US" dirty="0"/>
          </a:p>
        </p:txBody>
      </p:sp>
    </p:spTree>
    <p:extLst>
      <p:ext uri="{BB962C8B-B14F-4D97-AF65-F5344CB8AC3E}">
        <p14:creationId xmlns:p14="http://schemas.microsoft.com/office/powerpoint/2010/main" val="666465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15</a:t>
            </a:fld>
            <a:endParaRPr lang="en-US" dirty="0"/>
          </a:p>
        </p:txBody>
      </p:sp>
    </p:spTree>
    <p:extLst>
      <p:ext uri="{BB962C8B-B14F-4D97-AF65-F5344CB8AC3E}">
        <p14:creationId xmlns:p14="http://schemas.microsoft.com/office/powerpoint/2010/main" val="2719619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16</a:t>
            </a:fld>
            <a:endParaRPr lang="en-US" dirty="0"/>
          </a:p>
        </p:txBody>
      </p:sp>
    </p:spTree>
    <p:extLst>
      <p:ext uri="{BB962C8B-B14F-4D97-AF65-F5344CB8AC3E}">
        <p14:creationId xmlns:p14="http://schemas.microsoft.com/office/powerpoint/2010/main" val="2825391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17</a:t>
            </a:fld>
            <a:endParaRPr lang="en-US" dirty="0"/>
          </a:p>
        </p:txBody>
      </p:sp>
    </p:spTree>
    <p:extLst>
      <p:ext uri="{BB962C8B-B14F-4D97-AF65-F5344CB8AC3E}">
        <p14:creationId xmlns:p14="http://schemas.microsoft.com/office/powerpoint/2010/main" val="2228466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18</a:t>
            </a:fld>
            <a:endParaRPr lang="en-US" dirty="0"/>
          </a:p>
        </p:txBody>
      </p:sp>
    </p:spTree>
    <p:extLst>
      <p:ext uri="{BB962C8B-B14F-4D97-AF65-F5344CB8AC3E}">
        <p14:creationId xmlns:p14="http://schemas.microsoft.com/office/powerpoint/2010/main" val="2937628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19</a:t>
            </a:fld>
            <a:endParaRPr lang="en-US" dirty="0"/>
          </a:p>
        </p:txBody>
      </p:sp>
    </p:spTree>
    <p:extLst>
      <p:ext uri="{BB962C8B-B14F-4D97-AF65-F5344CB8AC3E}">
        <p14:creationId xmlns:p14="http://schemas.microsoft.com/office/powerpoint/2010/main" val="97126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2</a:t>
            </a:fld>
            <a:endParaRPr lang="en-US" dirty="0"/>
          </a:p>
        </p:txBody>
      </p:sp>
    </p:spTree>
    <p:extLst>
      <p:ext uri="{BB962C8B-B14F-4D97-AF65-F5344CB8AC3E}">
        <p14:creationId xmlns:p14="http://schemas.microsoft.com/office/powerpoint/2010/main" val="3042634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20</a:t>
            </a:fld>
            <a:endParaRPr lang="en-US" dirty="0"/>
          </a:p>
        </p:txBody>
      </p:sp>
    </p:spTree>
    <p:extLst>
      <p:ext uri="{BB962C8B-B14F-4D97-AF65-F5344CB8AC3E}">
        <p14:creationId xmlns:p14="http://schemas.microsoft.com/office/powerpoint/2010/main" val="756255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21</a:t>
            </a:fld>
            <a:endParaRPr lang="en-US" dirty="0"/>
          </a:p>
        </p:txBody>
      </p:sp>
    </p:spTree>
    <p:extLst>
      <p:ext uri="{BB962C8B-B14F-4D97-AF65-F5344CB8AC3E}">
        <p14:creationId xmlns:p14="http://schemas.microsoft.com/office/powerpoint/2010/main" val="3983008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22</a:t>
            </a:fld>
            <a:endParaRPr lang="en-US" dirty="0"/>
          </a:p>
        </p:txBody>
      </p:sp>
    </p:spTree>
    <p:extLst>
      <p:ext uri="{BB962C8B-B14F-4D97-AF65-F5344CB8AC3E}">
        <p14:creationId xmlns:p14="http://schemas.microsoft.com/office/powerpoint/2010/main" val="3463057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23</a:t>
            </a:fld>
            <a:endParaRPr lang="en-US" dirty="0"/>
          </a:p>
        </p:txBody>
      </p:sp>
    </p:spTree>
    <p:extLst>
      <p:ext uri="{BB962C8B-B14F-4D97-AF65-F5344CB8AC3E}">
        <p14:creationId xmlns:p14="http://schemas.microsoft.com/office/powerpoint/2010/main" val="1027929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24</a:t>
            </a:fld>
            <a:endParaRPr lang="en-US" dirty="0"/>
          </a:p>
        </p:txBody>
      </p:sp>
    </p:spTree>
    <p:extLst>
      <p:ext uri="{BB962C8B-B14F-4D97-AF65-F5344CB8AC3E}">
        <p14:creationId xmlns:p14="http://schemas.microsoft.com/office/powerpoint/2010/main" val="1313165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25</a:t>
            </a:fld>
            <a:endParaRPr lang="en-US" dirty="0"/>
          </a:p>
        </p:txBody>
      </p:sp>
    </p:spTree>
    <p:extLst>
      <p:ext uri="{BB962C8B-B14F-4D97-AF65-F5344CB8AC3E}">
        <p14:creationId xmlns:p14="http://schemas.microsoft.com/office/powerpoint/2010/main" val="2897052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actual rate calculation becomes complex to solve directly, as non-orthogonal symbols lead to complex conditional probabilities.</a:t>
            </a:r>
          </a:p>
          <a:p>
            <a:endParaRPr lang="en-US" dirty="0"/>
          </a:p>
          <a:p>
            <a:r>
              <a:rPr lang="en-US" dirty="0"/>
              <a:t>Can’t calculate the differential entropy of </a:t>
            </a:r>
            <a:r>
              <a:rPr lang="en-US" dirty="0" err="1"/>
              <a:t>y_q</a:t>
            </a:r>
            <a:r>
              <a:rPr lang="en-US" dirty="0"/>
              <a:t> exactly because it is a complex, homoscedastic Gaussian mixture (a long standing problem).</a:t>
            </a:r>
          </a:p>
        </p:txBody>
      </p:sp>
      <p:sp>
        <p:nvSpPr>
          <p:cNvPr id="4" name="Slide Number Placeholder 3"/>
          <p:cNvSpPr>
            <a:spLocks noGrp="1"/>
          </p:cNvSpPr>
          <p:nvPr>
            <p:ph type="sldNum" sz="quarter" idx="5"/>
          </p:nvPr>
        </p:nvSpPr>
        <p:spPr/>
        <p:txBody>
          <a:bodyPr/>
          <a:lstStyle/>
          <a:p>
            <a:fld id="{54032FE1-68C2-427D-B096-1B9128891CE7}" type="slidenum">
              <a:rPr lang="en-US" smtClean="0"/>
              <a:t>26</a:t>
            </a:fld>
            <a:endParaRPr lang="en-US" dirty="0"/>
          </a:p>
        </p:txBody>
      </p:sp>
    </p:spTree>
    <p:extLst>
      <p:ext uri="{BB962C8B-B14F-4D97-AF65-F5344CB8AC3E}">
        <p14:creationId xmlns:p14="http://schemas.microsoft.com/office/powerpoint/2010/main" val="2911318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27</a:t>
            </a:fld>
            <a:endParaRPr lang="en-US" dirty="0"/>
          </a:p>
        </p:txBody>
      </p:sp>
    </p:spTree>
    <p:extLst>
      <p:ext uri="{BB962C8B-B14F-4D97-AF65-F5344CB8AC3E}">
        <p14:creationId xmlns:p14="http://schemas.microsoft.com/office/powerpoint/2010/main" val="116143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28</a:t>
            </a:fld>
            <a:endParaRPr lang="en-US" dirty="0"/>
          </a:p>
        </p:txBody>
      </p:sp>
    </p:spTree>
    <p:extLst>
      <p:ext uri="{BB962C8B-B14F-4D97-AF65-F5344CB8AC3E}">
        <p14:creationId xmlns:p14="http://schemas.microsoft.com/office/powerpoint/2010/main" val="1595659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29</a:t>
            </a:fld>
            <a:endParaRPr lang="en-US" dirty="0"/>
          </a:p>
        </p:txBody>
      </p:sp>
    </p:spTree>
    <p:extLst>
      <p:ext uri="{BB962C8B-B14F-4D97-AF65-F5344CB8AC3E}">
        <p14:creationId xmlns:p14="http://schemas.microsoft.com/office/powerpoint/2010/main" val="3093519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3</a:t>
            </a:fld>
            <a:endParaRPr lang="en-US" dirty="0"/>
          </a:p>
        </p:txBody>
      </p:sp>
    </p:spTree>
    <p:extLst>
      <p:ext uri="{BB962C8B-B14F-4D97-AF65-F5344CB8AC3E}">
        <p14:creationId xmlns:p14="http://schemas.microsoft.com/office/powerpoint/2010/main" val="3300308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30</a:t>
            </a:fld>
            <a:endParaRPr lang="en-US" dirty="0"/>
          </a:p>
        </p:txBody>
      </p:sp>
    </p:spTree>
    <p:extLst>
      <p:ext uri="{BB962C8B-B14F-4D97-AF65-F5344CB8AC3E}">
        <p14:creationId xmlns:p14="http://schemas.microsoft.com/office/powerpoint/2010/main" val="1662887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31</a:t>
            </a:fld>
            <a:endParaRPr lang="en-US" dirty="0"/>
          </a:p>
        </p:txBody>
      </p:sp>
    </p:spTree>
    <p:extLst>
      <p:ext uri="{BB962C8B-B14F-4D97-AF65-F5344CB8AC3E}">
        <p14:creationId xmlns:p14="http://schemas.microsoft.com/office/powerpoint/2010/main" val="2515400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32</a:t>
            </a:fld>
            <a:endParaRPr lang="en-US" dirty="0"/>
          </a:p>
        </p:txBody>
      </p:sp>
    </p:spTree>
    <p:extLst>
      <p:ext uri="{BB962C8B-B14F-4D97-AF65-F5344CB8AC3E}">
        <p14:creationId xmlns:p14="http://schemas.microsoft.com/office/powerpoint/2010/main" val="163729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33</a:t>
            </a:fld>
            <a:endParaRPr lang="en-US" dirty="0"/>
          </a:p>
        </p:txBody>
      </p:sp>
    </p:spTree>
    <p:extLst>
      <p:ext uri="{BB962C8B-B14F-4D97-AF65-F5344CB8AC3E}">
        <p14:creationId xmlns:p14="http://schemas.microsoft.com/office/powerpoint/2010/main" val="351960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34</a:t>
            </a:fld>
            <a:endParaRPr lang="en-US" dirty="0"/>
          </a:p>
        </p:txBody>
      </p:sp>
    </p:spTree>
    <p:extLst>
      <p:ext uri="{BB962C8B-B14F-4D97-AF65-F5344CB8AC3E}">
        <p14:creationId xmlns:p14="http://schemas.microsoft.com/office/powerpoint/2010/main" val="2994071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35</a:t>
            </a:fld>
            <a:endParaRPr lang="en-US" dirty="0"/>
          </a:p>
        </p:txBody>
      </p:sp>
    </p:spTree>
    <p:extLst>
      <p:ext uri="{BB962C8B-B14F-4D97-AF65-F5344CB8AC3E}">
        <p14:creationId xmlns:p14="http://schemas.microsoft.com/office/powerpoint/2010/main" val="67219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36</a:t>
            </a:fld>
            <a:endParaRPr lang="en-US" dirty="0"/>
          </a:p>
        </p:txBody>
      </p:sp>
    </p:spTree>
    <p:extLst>
      <p:ext uri="{BB962C8B-B14F-4D97-AF65-F5344CB8AC3E}">
        <p14:creationId xmlns:p14="http://schemas.microsoft.com/office/powerpoint/2010/main" val="635791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37</a:t>
            </a:fld>
            <a:endParaRPr lang="en-US" dirty="0"/>
          </a:p>
        </p:txBody>
      </p:sp>
    </p:spTree>
    <p:extLst>
      <p:ext uri="{BB962C8B-B14F-4D97-AF65-F5344CB8AC3E}">
        <p14:creationId xmlns:p14="http://schemas.microsoft.com/office/powerpoint/2010/main" val="1794305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38</a:t>
            </a:fld>
            <a:endParaRPr lang="en-US" dirty="0"/>
          </a:p>
        </p:txBody>
      </p:sp>
    </p:spTree>
    <p:extLst>
      <p:ext uri="{BB962C8B-B14F-4D97-AF65-F5344CB8AC3E}">
        <p14:creationId xmlns:p14="http://schemas.microsoft.com/office/powerpoint/2010/main" val="42540008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39</a:t>
            </a:fld>
            <a:endParaRPr lang="en-US" dirty="0"/>
          </a:p>
        </p:txBody>
      </p:sp>
    </p:spTree>
    <p:extLst>
      <p:ext uri="{BB962C8B-B14F-4D97-AF65-F5344CB8AC3E}">
        <p14:creationId xmlns:p14="http://schemas.microsoft.com/office/powerpoint/2010/main" val="168105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get into the two applications considered in my dissertation, let me explain why radar’s at mmW are specifically opening up the door to this sort of work. In other words, why haven’t other radars solved these problem…</a:t>
            </a:r>
          </a:p>
        </p:txBody>
      </p:sp>
      <p:sp>
        <p:nvSpPr>
          <p:cNvPr id="4" name="Slide Number Placeholder 3"/>
          <p:cNvSpPr>
            <a:spLocks noGrp="1"/>
          </p:cNvSpPr>
          <p:nvPr>
            <p:ph type="sldNum" sz="quarter" idx="5"/>
          </p:nvPr>
        </p:nvSpPr>
        <p:spPr/>
        <p:txBody>
          <a:bodyPr/>
          <a:lstStyle/>
          <a:p>
            <a:fld id="{54032FE1-68C2-427D-B096-1B9128891CE7}" type="slidenum">
              <a:rPr lang="en-US" smtClean="0"/>
              <a:t>4</a:t>
            </a:fld>
            <a:endParaRPr lang="en-US" dirty="0"/>
          </a:p>
        </p:txBody>
      </p:sp>
    </p:spTree>
    <p:extLst>
      <p:ext uri="{BB962C8B-B14F-4D97-AF65-F5344CB8AC3E}">
        <p14:creationId xmlns:p14="http://schemas.microsoft.com/office/powerpoint/2010/main" val="3763176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40</a:t>
            </a:fld>
            <a:endParaRPr lang="en-US" dirty="0"/>
          </a:p>
        </p:txBody>
      </p:sp>
    </p:spTree>
    <p:extLst>
      <p:ext uri="{BB962C8B-B14F-4D97-AF65-F5344CB8AC3E}">
        <p14:creationId xmlns:p14="http://schemas.microsoft.com/office/powerpoint/2010/main" val="1733731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41</a:t>
            </a:fld>
            <a:endParaRPr lang="en-US" dirty="0"/>
          </a:p>
        </p:txBody>
      </p:sp>
    </p:spTree>
    <p:extLst>
      <p:ext uri="{BB962C8B-B14F-4D97-AF65-F5344CB8AC3E}">
        <p14:creationId xmlns:p14="http://schemas.microsoft.com/office/powerpoint/2010/main" val="3486656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42</a:t>
            </a:fld>
            <a:endParaRPr lang="en-US" dirty="0"/>
          </a:p>
        </p:txBody>
      </p:sp>
    </p:spTree>
    <p:extLst>
      <p:ext uri="{BB962C8B-B14F-4D97-AF65-F5344CB8AC3E}">
        <p14:creationId xmlns:p14="http://schemas.microsoft.com/office/powerpoint/2010/main" val="293395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43</a:t>
            </a:fld>
            <a:endParaRPr lang="en-US" dirty="0"/>
          </a:p>
        </p:txBody>
      </p:sp>
    </p:spTree>
    <p:extLst>
      <p:ext uri="{BB962C8B-B14F-4D97-AF65-F5344CB8AC3E}">
        <p14:creationId xmlns:p14="http://schemas.microsoft.com/office/powerpoint/2010/main" val="2510472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44</a:t>
            </a:fld>
            <a:endParaRPr lang="en-US" dirty="0"/>
          </a:p>
        </p:txBody>
      </p:sp>
    </p:spTree>
    <p:extLst>
      <p:ext uri="{BB962C8B-B14F-4D97-AF65-F5344CB8AC3E}">
        <p14:creationId xmlns:p14="http://schemas.microsoft.com/office/powerpoint/2010/main" val="3619416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45</a:t>
            </a:fld>
            <a:endParaRPr lang="en-US" dirty="0"/>
          </a:p>
        </p:txBody>
      </p:sp>
    </p:spTree>
    <p:extLst>
      <p:ext uri="{BB962C8B-B14F-4D97-AF65-F5344CB8AC3E}">
        <p14:creationId xmlns:p14="http://schemas.microsoft.com/office/powerpoint/2010/main" val="559721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46</a:t>
            </a:fld>
            <a:endParaRPr lang="en-US" dirty="0"/>
          </a:p>
        </p:txBody>
      </p:sp>
    </p:spTree>
    <p:extLst>
      <p:ext uri="{BB962C8B-B14F-4D97-AF65-F5344CB8AC3E}">
        <p14:creationId xmlns:p14="http://schemas.microsoft.com/office/powerpoint/2010/main" val="22926859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47</a:t>
            </a:fld>
            <a:endParaRPr lang="en-US" dirty="0"/>
          </a:p>
        </p:txBody>
      </p:sp>
    </p:spTree>
    <p:extLst>
      <p:ext uri="{BB962C8B-B14F-4D97-AF65-F5344CB8AC3E}">
        <p14:creationId xmlns:p14="http://schemas.microsoft.com/office/powerpoint/2010/main" val="21244907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baseline="0" dirty="0">
                <a:latin typeface="CMR10"/>
              </a:rPr>
              <a:t>LoRa (long range) backscatter comms: reaching km distances, has been considered for V2X</a:t>
            </a:r>
          </a:p>
          <a:p>
            <a:pPr marL="285750" indent="-285750" algn="l">
              <a:buFont typeface="Arial" panose="020B0604020202020204" pitchFamily="34" charset="0"/>
              <a:buChar char="•"/>
            </a:pPr>
            <a:endParaRPr lang="en-US" sz="1200" b="0" i="0" u="none" strike="noStrike" baseline="0" dirty="0">
              <a:latin typeface="CMR10"/>
            </a:endParaRPr>
          </a:p>
          <a:p>
            <a:pPr algn="l"/>
            <a:r>
              <a:rPr lang="en-US" sz="1200" b="0" i="0" dirty="0">
                <a:solidFill>
                  <a:srgbClr val="222222"/>
                </a:solidFill>
                <a:effectLst/>
              </a:rPr>
              <a:t>microstrip patch antenna array: additively manufactured with inkjet printing using silver nanoparticle inks on a flexible liquid-crystal polymer substrate making it “low cost”, </a:t>
            </a:r>
            <a:r>
              <a:rPr lang="en-US" sz="1200" b="0" i="0" dirty="0">
                <a:solidFill>
                  <a:srgbClr val="222222"/>
                </a:solidFill>
                <a:effectLst/>
                <a:latin typeface="Harding"/>
              </a:rPr>
              <a:t>gigabit-data-rate</a:t>
            </a:r>
            <a:r>
              <a:rPr lang="en-US" sz="1200" dirty="0">
                <a:solidFill>
                  <a:srgbClr val="222222"/>
                </a:solidFill>
                <a:latin typeface="Harding"/>
              </a:rPr>
              <a:t> at </a:t>
            </a:r>
            <a:r>
              <a:rPr lang="en-US" sz="1200" dirty="0"/>
              <a:t>24 GHz </a:t>
            </a:r>
          </a:p>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48</a:t>
            </a:fld>
            <a:endParaRPr lang="en-US" dirty="0"/>
          </a:p>
        </p:txBody>
      </p:sp>
    </p:spTree>
    <p:extLst>
      <p:ext uri="{BB962C8B-B14F-4D97-AF65-F5344CB8AC3E}">
        <p14:creationId xmlns:p14="http://schemas.microsoft.com/office/powerpoint/2010/main" val="277846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49</a:t>
            </a:fld>
            <a:endParaRPr lang="en-US" dirty="0"/>
          </a:p>
        </p:txBody>
      </p:sp>
    </p:spTree>
    <p:extLst>
      <p:ext uri="{BB962C8B-B14F-4D97-AF65-F5344CB8AC3E}">
        <p14:creationId xmlns:p14="http://schemas.microsoft.com/office/powerpoint/2010/main" val="3896570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5</a:t>
            </a:fld>
            <a:endParaRPr lang="en-US" dirty="0"/>
          </a:p>
        </p:txBody>
      </p:sp>
    </p:spTree>
    <p:extLst>
      <p:ext uri="{BB962C8B-B14F-4D97-AF65-F5344CB8AC3E}">
        <p14:creationId xmlns:p14="http://schemas.microsoft.com/office/powerpoint/2010/main" val="9569024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50</a:t>
            </a:fld>
            <a:endParaRPr lang="en-US" dirty="0"/>
          </a:p>
        </p:txBody>
      </p:sp>
    </p:spTree>
    <p:extLst>
      <p:ext uri="{BB962C8B-B14F-4D97-AF65-F5344CB8AC3E}">
        <p14:creationId xmlns:p14="http://schemas.microsoft.com/office/powerpoint/2010/main" val="4094510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51</a:t>
            </a:fld>
            <a:endParaRPr lang="en-US" dirty="0"/>
          </a:p>
        </p:txBody>
      </p:sp>
    </p:spTree>
    <p:extLst>
      <p:ext uri="{BB962C8B-B14F-4D97-AF65-F5344CB8AC3E}">
        <p14:creationId xmlns:p14="http://schemas.microsoft.com/office/powerpoint/2010/main" val="22462548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52</a:t>
            </a:fld>
            <a:endParaRPr lang="en-US" dirty="0"/>
          </a:p>
        </p:txBody>
      </p:sp>
    </p:spTree>
    <p:extLst>
      <p:ext uri="{BB962C8B-B14F-4D97-AF65-F5344CB8AC3E}">
        <p14:creationId xmlns:p14="http://schemas.microsoft.com/office/powerpoint/2010/main" val="22188862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53</a:t>
            </a:fld>
            <a:endParaRPr lang="en-US" dirty="0"/>
          </a:p>
        </p:txBody>
      </p:sp>
    </p:spTree>
    <p:extLst>
      <p:ext uri="{BB962C8B-B14F-4D97-AF65-F5344CB8AC3E}">
        <p14:creationId xmlns:p14="http://schemas.microsoft.com/office/powerpoint/2010/main" val="1556850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54</a:t>
            </a:fld>
            <a:endParaRPr lang="en-US" dirty="0"/>
          </a:p>
        </p:txBody>
      </p:sp>
    </p:spTree>
    <p:extLst>
      <p:ext uri="{BB962C8B-B14F-4D97-AF65-F5344CB8AC3E}">
        <p14:creationId xmlns:p14="http://schemas.microsoft.com/office/powerpoint/2010/main" val="705062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55</a:t>
            </a:fld>
            <a:endParaRPr lang="en-US" dirty="0"/>
          </a:p>
        </p:txBody>
      </p:sp>
    </p:spTree>
    <p:extLst>
      <p:ext uri="{BB962C8B-B14F-4D97-AF65-F5344CB8AC3E}">
        <p14:creationId xmlns:p14="http://schemas.microsoft.com/office/powerpoint/2010/main" val="24799842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56</a:t>
            </a:fld>
            <a:endParaRPr lang="en-US" dirty="0"/>
          </a:p>
        </p:txBody>
      </p:sp>
    </p:spTree>
    <p:extLst>
      <p:ext uri="{BB962C8B-B14F-4D97-AF65-F5344CB8AC3E}">
        <p14:creationId xmlns:p14="http://schemas.microsoft.com/office/powerpoint/2010/main" val="234976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6</a:t>
            </a:fld>
            <a:endParaRPr lang="en-US" dirty="0"/>
          </a:p>
        </p:txBody>
      </p:sp>
    </p:spTree>
    <p:extLst>
      <p:ext uri="{BB962C8B-B14F-4D97-AF65-F5344CB8AC3E}">
        <p14:creationId xmlns:p14="http://schemas.microsoft.com/office/powerpoint/2010/main" val="3020625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7</a:t>
            </a:fld>
            <a:endParaRPr lang="en-US" dirty="0"/>
          </a:p>
        </p:txBody>
      </p:sp>
    </p:spTree>
    <p:extLst>
      <p:ext uri="{BB962C8B-B14F-4D97-AF65-F5344CB8AC3E}">
        <p14:creationId xmlns:p14="http://schemas.microsoft.com/office/powerpoint/2010/main" val="3286676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8</a:t>
            </a:fld>
            <a:endParaRPr lang="en-US" dirty="0"/>
          </a:p>
        </p:txBody>
      </p:sp>
    </p:spTree>
    <p:extLst>
      <p:ext uri="{BB962C8B-B14F-4D97-AF65-F5344CB8AC3E}">
        <p14:creationId xmlns:p14="http://schemas.microsoft.com/office/powerpoint/2010/main" val="66529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32FE1-68C2-427D-B096-1B9128891CE7}" type="slidenum">
              <a:rPr lang="en-US" smtClean="0"/>
              <a:t>9</a:t>
            </a:fld>
            <a:endParaRPr lang="en-US" dirty="0"/>
          </a:p>
        </p:txBody>
      </p:sp>
    </p:spTree>
    <p:extLst>
      <p:ext uri="{BB962C8B-B14F-4D97-AF65-F5344CB8AC3E}">
        <p14:creationId xmlns:p14="http://schemas.microsoft.com/office/powerpoint/2010/main" val="17763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E020-1935-386D-D87A-D8D3EBD7B2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32A1E9-C323-6AB8-879D-2A3375FDF9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E21AC0-F864-21BD-23EF-3E26064195F9}"/>
              </a:ext>
            </a:extLst>
          </p:cNvPr>
          <p:cNvSpPr>
            <a:spLocks noGrp="1"/>
          </p:cNvSpPr>
          <p:nvPr>
            <p:ph type="dt" sz="half" idx="10"/>
          </p:nvPr>
        </p:nvSpPr>
        <p:spPr/>
        <p:txBody>
          <a:bodyPr/>
          <a:lstStyle/>
          <a:p>
            <a:fld id="{1B9BC2AE-170B-4453-9571-111D7B10D635}" type="datetimeFigureOut">
              <a:rPr lang="en-US" smtClean="0"/>
              <a:t>4/13/2023</a:t>
            </a:fld>
            <a:endParaRPr lang="en-US"/>
          </a:p>
        </p:txBody>
      </p:sp>
      <p:sp>
        <p:nvSpPr>
          <p:cNvPr id="5" name="Footer Placeholder 4">
            <a:extLst>
              <a:ext uri="{FF2B5EF4-FFF2-40B4-BE49-F238E27FC236}">
                <a16:creationId xmlns:a16="http://schemas.microsoft.com/office/drawing/2014/main" id="{2AD48630-3561-AEE1-4496-C772046EC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50727-00F8-48D7-AAA4-5D09D8E3F8D3}"/>
              </a:ext>
            </a:extLst>
          </p:cNvPr>
          <p:cNvSpPr>
            <a:spLocks noGrp="1"/>
          </p:cNvSpPr>
          <p:nvPr>
            <p:ph type="sldNum" sz="quarter" idx="12"/>
          </p:nvPr>
        </p:nvSpPr>
        <p:spPr/>
        <p:txBody>
          <a:bodyPr/>
          <a:lstStyle/>
          <a:p>
            <a:fld id="{0A89F5E4-DF37-4D67-BEFF-5C467595E9AB}" type="slidenum">
              <a:rPr lang="en-US" smtClean="0"/>
              <a:t>‹#›</a:t>
            </a:fld>
            <a:endParaRPr lang="en-US"/>
          </a:p>
        </p:txBody>
      </p:sp>
    </p:spTree>
    <p:extLst>
      <p:ext uri="{BB962C8B-B14F-4D97-AF65-F5344CB8AC3E}">
        <p14:creationId xmlns:p14="http://schemas.microsoft.com/office/powerpoint/2010/main" val="4259674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7030-12FD-2176-9823-BE85AA1716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354E81-20C2-0867-0001-1135BBB849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7BD7F-0710-75B6-4A54-F9AAA993FBFA}"/>
              </a:ext>
            </a:extLst>
          </p:cNvPr>
          <p:cNvSpPr>
            <a:spLocks noGrp="1"/>
          </p:cNvSpPr>
          <p:nvPr>
            <p:ph type="dt" sz="half" idx="10"/>
          </p:nvPr>
        </p:nvSpPr>
        <p:spPr/>
        <p:txBody>
          <a:bodyPr/>
          <a:lstStyle/>
          <a:p>
            <a:fld id="{1B9BC2AE-170B-4453-9571-111D7B10D635}" type="datetimeFigureOut">
              <a:rPr lang="en-US" smtClean="0"/>
              <a:t>4/13/2023</a:t>
            </a:fld>
            <a:endParaRPr lang="en-US"/>
          </a:p>
        </p:txBody>
      </p:sp>
      <p:sp>
        <p:nvSpPr>
          <p:cNvPr id="5" name="Footer Placeholder 4">
            <a:extLst>
              <a:ext uri="{FF2B5EF4-FFF2-40B4-BE49-F238E27FC236}">
                <a16:creationId xmlns:a16="http://schemas.microsoft.com/office/drawing/2014/main" id="{D5440677-C440-E065-AE6D-226111253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A8A22-DD23-E295-6C2A-33FF85EA1124}"/>
              </a:ext>
            </a:extLst>
          </p:cNvPr>
          <p:cNvSpPr>
            <a:spLocks noGrp="1"/>
          </p:cNvSpPr>
          <p:nvPr>
            <p:ph type="sldNum" sz="quarter" idx="12"/>
          </p:nvPr>
        </p:nvSpPr>
        <p:spPr/>
        <p:txBody>
          <a:bodyPr/>
          <a:lstStyle/>
          <a:p>
            <a:fld id="{0A89F5E4-DF37-4D67-BEFF-5C467595E9AB}" type="slidenum">
              <a:rPr lang="en-US" smtClean="0"/>
              <a:t>‹#›</a:t>
            </a:fld>
            <a:endParaRPr lang="en-US"/>
          </a:p>
        </p:txBody>
      </p:sp>
    </p:spTree>
    <p:extLst>
      <p:ext uri="{BB962C8B-B14F-4D97-AF65-F5344CB8AC3E}">
        <p14:creationId xmlns:p14="http://schemas.microsoft.com/office/powerpoint/2010/main" val="2782177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E6DCC8-D202-AB1A-54C4-045E19B56D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535B21-0C6A-5E68-90AF-42BB7A1D7E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95F7B-941F-5EC4-2B0D-BEC845265738}"/>
              </a:ext>
            </a:extLst>
          </p:cNvPr>
          <p:cNvSpPr>
            <a:spLocks noGrp="1"/>
          </p:cNvSpPr>
          <p:nvPr>
            <p:ph type="dt" sz="half" idx="10"/>
          </p:nvPr>
        </p:nvSpPr>
        <p:spPr/>
        <p:txBody>
          <a:bodyPr/>
          <a:lstStyle/>
          <a:p>
            <a:fld id="{1B9BC2AE-170B-4453-9571-111D7B10D635}" type="datetimeFigureOut">
              <a:rPr lang="en-US" smtClean="0"/>
              <a:t>4/13/2023</a:t>
            </a:fld>
            <a:endParaRPr lang="en-US"/>
          </a:p>
        </p:txBody>
      </p:sp>
      <p:sp>
        <p:nvSpPr>
          <p:cNvPr id="5" name="Footer Placeholder 4">
            <a:extLst>
              <a:ext uri="{FF2B5EF4-FFF2-40B4-BE49-F238E27FC236}">
                <a16:creationId xmlns:a16="http://schemas.microsoft.com/office/drawing/2014/main" id="{B47DBEE5-5A2A-1968-3ACE-3403DB561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FC97E-96C1-CD1B-641B-F668325FC189}"/>
              </a:ext>
            </a:extLst>
          </p:cNvPr>
          <p:cNvSpPr>
            <a:spLocks noGrp="1"/>
          </p:cNvSpPr>
          <p:nvPr>
            <p:ph type="sldNum" sz="quarter" idx="12"/>
          </p:nvPr>
        </p:nvSpPr>
        <p:spPr/>
        <p:txBody>
          <a:bodyPr/>
          <a:lstStyle/>
          <a:p>
            <a:fld id="{0A89F5E4-DF37-4D67-BEFF-5C467595E9AB}" type="slidenum">
              <a:rPr lang="en-US" smtClean="0"/>
              <a:t>‹#›</a:t>
            </a:fld>
            <a:endParaRPr lang="en-US"/>
          </a:p>
        </p:txBody>
      </p:sp>
    </p:spTree>
    <p:extLst>
      <p:ext uri="{BB962C8B-B14F-4D97-AF65-F5344CB8AC3E}">
        <p14:creationId xmlns:p14="http://schemas.microsoft.com/office/powerpoint/2010/main" val="1006492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EA1F-4BEB-9B11-69AB-A3DD54A213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9174D1-E719-F478-4FB0-0BF2DDA09C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AF387F-AD49-73F6-34BD-1266506E8A8A}"/>
              </a:ext>
            </a:extLst>
          </p:cNvPr>
          <p:cNvSpPr>
            <a:spLocks noGrp="1"/>
          </p:cNvSpPr>
          <p:nvPr>
            <p:ph type="dt" sz="half" idx="10"/>
          </p:nvPr>
        </p:nvSpPr>
        <p:spPr/>
        <p:txBody>
          <a:bodyPr/>
          <a:lstStyle/>
          <a:p>
            <a:fld id="{1B9BC2AE-170B-4453-9571-111D7B10D635}" type="datetimeFigureOut">
              <a:rPr lang="en-US" smtClean="0"/>
              <a:t>4/13/2023</a:t>
            </a:fld>
            <a:endParaRPr lang="en-US"/>
          </a:p>
        </p:txBody>
      </p:sp>
      <p:sp>
        <p:nvSpPr>
          <p:cNvPr id="5" name="Footer Placeholder 4">
            <a:extLst>
              <a:ext uri="{FF2B5EF4-FFF2-40B4-BE49-F238E27FC236}">
                <a16:creationId xmlns:a16="http://schemas.microsoft.com/office/drawing/2014/main" id="{F8BD9BF2-E01F-798E-640B-47CD71065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25C7B-36D2-73C3-BB21-85FD54BFC341}"/>
              </a:ext>
            </a:extLst>
          </p:cNvPr>
          <p:cNvSpPr>
            <a:spLocks noGrp="1"/>
          </p:cNvSpPr>
          <p:nvPr>
            <p:ph type="sldNum" sz="quarter" idx="12"/>
          </p:nvPr>
        </p:nvSpPr>
        <p:spPr/>
        <p:txBody>
          <a:bodyPr/>
          <a:lstStyle/>
          <a:p>
            <a:fld id="{0A89F5E4-DF37-4D67-BEFF-5C467595E9AB}" type="slidenum">
              <a:rPr lang="en-US" smtClean="0"/>
              <a:t>‹#›</a:t>
            </a:fld>
            <a:endParaRPr lang="en-US"/>
          </a:p>
        </p:txBody>
      </p:sp>
    </p:spTree>
    <p:extLst>
      <p:ext uri="{BB962C8B-B14F-4D97-AF65-F5344CB8AC3E}">
        <p14:creationId xmlns:p14="http://schemas.microsoft.com/office/powerpoint/2010/main" val="332572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B1D-7B8B-5369-13FE-84ECA67BC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7B0453-1D3A-48BC-37C7-C8E50B6D9A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EF4DE5-2A76-0A12-C648-466F97DC8F1B}"/>
              </a:ext>
            </a:extLst>
          </p:cNvPr>
          <p:cNvSpPr>
            <a:spLocks noGrp="1"/>
          </p:cNvSpPr>
          <p:nvPr>
            <p:ph type="dt" sz="half" idx="10"/>
          </p:nvPr>
        </p:nvSpPr>
        <p:spPr/>
        <p:txBody>
          <a:bodyPr/>
          <a:lstStyle/>
          <a:p>
            <a:fld id="{1B9BC2AE-170B-4453-9571-111D7B10D635}" type="datetimeFigureOut">
              <a:rPr lang="en-US" smtClean="0"/>
              <a:t>4/13/2023</a:t>
            </a:fld>
            <a:endParaRPr lang="en-US"/>
          </a:p>
        </p:txBody>
      </p:sp>
      <p:sp>
        <p:nvSpPr>
          <p:cNvPr id="5" name="Footer Placeholder 4">
            <a:extLst>
              <a:ext uri="{FF2B5EF4-FFF2-40B4-BE49-F238E27FC236}">
                <a16:creationId xmlns:a16="http://schemas.microsoft.com/office/drawing/2014/main" id="{D9AA6960-EB2D-CEBC-C93A-1994C895A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0AC79-0F0B-CFAE-C667-89F7527E0B1B}"/>
              </a:ext>
            </a:extLst>
          </p:cNvPr>
          <p:cNvSpPr>
            <a:spLocks noGrp="1"/>
          </p:cNvSpPr>
          <p:nvPr>
            <p:ph type="sldNum" sz="quarter" idx="12"/>
          </p:nvPr>
        </p:nvSpPr>
        <p:spPr/>
        <p:txBody>
          <a:bodyPr/>
          <a:lstStyle/>
          <a:p>
            <a:fld id="{0A89F5E4-DF37-4D67-BEFF-5C467595E9AB}" type="slidenum">
              <a:rPr lang="en-US" smtClean="0"/>
              <a:t>‹#›</a:t>
            </a:fld>
            <a:endParaRPr lang="en-US"/>
          </a:p>
        </p:txBody>
      </p:sp>
    </p:spTree>
    <p:extLst>
      <p:ext uri="{BB962C8B-B14F-4D97-AF65-F5344CB8AC3E}">
        <p14:creationId xmlns:p14="http://schemas.microsoft.com/office/powerpoint/2010/main" val="290145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E466-2C55-EFDE-BF46-AE491C3F36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0F25F-08C8-FA87-9E68-2C947D1FFF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3F5E1E-D52E-42D2-3F9C-3BFE3438C5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D6C94A-AB7A-3AD4-BE1D-CA3F294D5A40}"/>
              </a:ext>
            </a:extLst>
          </p:cNvPr>
          <p:cNvSpPr>
            <a:spLocks noGrp="1"/>
          </p:cNvSpPr>
          <p:nvPr>
            <p:ph type="dt" sz="half" idx="10"/>
          </p:nvPr>
        </p:nvSpPr>
        <p:spPr/>
        <p:txBody>
          <a:bodyPr/>
          <a:lstStyle/>
          <a:p>
            <a:fld id="{1B9BC2AE-170B-4453-9571-111D7B10D635}" type="datetimeFigureOut">
              <a:rPr lang="en-US" smtClean="0"/>
              <a:t>4/13/2023</a:t>
            </a:fld>
            <a:endParaRPr lang="en-US"/>
          </a:p>
        </p:txBody>
      </p:sp>
      <p:sp>
        <p:nvSpPr>
          <p:cNvPr id="6" name="Footer Placeholder 5">
            <a:extLst>
              <a:ext uri="{FF2B5EF4-FFF2-40B4-BE49-F238E27FC236}">
                <a16:creationId xmlns:a16="http://schemas.microsoft.com/office/drawing/2014/main" id="{8E79FA86-BD77-4624-B94C-03B1632F41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E33D22-7B02-01B7-B594-BD2B5A74989E}"/>
              </a:ext>
            </a:extLst>
          </p:cNvPr>
          <p:cNvSpPr>
            <a:spLocks noGrp="1"/>
          </p:cNvSpPr>
          <p:nvPr>
            <p:ph type="sldNum" sz="quarter" idx="12"/>
          </p:nvPr>
        </p:nvSpPr>
        <p:spPr/>
        <p:txBody>
          <a:bodyPr/>
          <a:lstStyle/>
          <a:p>
            <a:fld id="{0A89F5E4-DF37-4D67-BEFF-5C467595E9AB}" type="slidenum">
              <a:rPr lang="en-US" smtClean="0"/>
              <a:t>‹#›</a:t>
            </a:fld>
            <a:endParaRPr lang="en-US"/>
          </a:p>
        </p:txBody>
      </p:sp>
    </p:spTree>
    <p:extLst>
      <p:ext uri="{BB962C8B-B14F-4D97-AF65-F5344CB8AC3E}">
        <p14:creationId xmlns:p14="http://schemas.microsoft.com/office/powerpoint/2010/main" val="1179676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D80C-328D-ACB4-EBBF-12545A8ECB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3952A-4F32-2323-3C16-7BD73DA043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694D8E-1D6F-F47D-A2AF-88604941D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42C5CC-AE41-FE88-1728-3A7EB395C4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C3F1C8-15E0-A5EE-BAE6-A3FB7EA225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59EDB2-C0BB-5958-FB13-43BC1261340A}"/>
              </a:ext>
            </a:extLst>
          </p:cNvPr>
          <p:cNvSpPr>
            <a:spLocks noGrp="1"/>
          </p:cNvSpPr>
          <p:nvPr>
            <p:ph type="dt" sz="half" idx="10"/>
          </p:nvPr>
        </p:nvSpPr>
        <p:spPr/>
        <p:txBody>
          <a:bodyPr/>
          <a:lstStyle/>
          <a:p>
            <a:fld id="{1B9BC2AE-170B-4453-9571-111D7B10D635}" type="datetimeFigureOut">
              <a:rPr lang="en-US" smtClean="0"/>
              <a:t>4/13/2023</a:t>
            </a:fld>
            <a:endParaRPr lang="en-US"/>
          </a:p>
        </p:txBody>
      </p:sp>
      <p:sp>
        <p:nvSpPr>
          <p:cNvPr id="8" name="Footer Placeholder 7">
            <a:extLst>
              <a:ext uri="{FF2B5EF4-FFF2-40B4-BE49-F238E27FC236}">
                <a16:creationId xmlns:a16="http://schemas.microsoft.com/office/drawing/2014/main" id="{CA0B5775-218E-1F99-E5A3-D8C80AD55F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1E80D0-DFAA-54C8-D802-A1D71F0A4F5A}"/>
              </a:ext>
            </a:extLst>
          </p:cNvPr>
          <p:cNvSpPr>
            <a:spLocks noGrp="1"/>
          </p:cNvSpPr>
          <p:nvPr>
            <p:ph type="sldNum" sz="quarter" idx="12"/>
          </p:nvPr>
        </p:nvSpPr>
        <p:spPr/>
        <p:txBody>
          <a:bodyPr/>
          <a:lstStyle/>
          <a:p>
            <a:fld id="{0A89F5E4-DF37-4D67-BEFF-5C467595E9AB}" type="slidenum">
              <a:rPr lang="en-US" smtClean="0"/>
              <a:t>‹#›</a:t>
            </a:fld>
            <a:endParaRPr lang="en-US"/>
          </a:p>
        </p:txBody>
      </p:sp>
    </p:spTree>
    <p:extLst>
      <p:ext uri="{BB962C8B-B14F-4D97-AF65-F5344CB8AC3E}">
        <p14:creationId xmlns:p14="http://schemas.microsoft.com/office/powerpoint/2010/main" val="389458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B616-9DFB-39A5-17C6-C81A1B5241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AEBBA3-6D12-7802-649A-8CED4B85A7D8}"/>
              </a:ext>
            </a:extLst>
          </p:cNvPr>
          <p:cNvSpPr>
            <a:spLocks noGrp="1"/>
          </p:cNvSpPr>
          <p:nvPr>
            <p:ph type="dt" sz="half" idx="10"/>
          </p:nvPr>
        </p:nvSpPr>
        <p:spPr/>
        <p:txBody>
          <a:bodyPr/>
          <a:lstStyle/>
          <a:p>
            <a:fld id="{1B9BC2AE-170B-4453-9571-111D7B10D635}" type="datetimeFigureOut">
              <a:rPr lang="en-US" smtClean="0"/>
              <a:t>4/13/2023</a:t>
            </a:fld>
            <a:endParaRPr lang="en-US"/>
          </a:p>
        </p:txBody>
      </p:sp>
      <p:sp>
        <p:nvSpPr>
          <p:cNvPr id="4" name="Footer Placeholder 3">
            <a:extLst>
              <a:ext uri="{FF2B5EF4-FFF2-40B4-BE49-F238E27FC236}">
                <a16:creationId xmlns:a16="http://schemas.microsoft.com/office/drawing/2014/main" id="{AA588840-F7C3-D42A-6816-AADC5BBC3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2E9D0C-6A14-9221-B0B4-72E2B040D3EE}"/>
              </a:ext>
            </a:extLst>
          </p:cNvPr>
          <p:cNvSpPr>
            <a:spLocks noGrp="1"/>
          </p:cNvSpPr>
          <p:nvPr>
            <p:ph type="sldNum" sz="quarter" idx="12"/>
          </p:nvPr>
        </p:nvSpPr>
        <p:spPr/>
        <p:txBody>
          <a:bodyPr/>
          <a:lstStyle/>
          <a:p>
            <a:fld id="{0A89F5E4-DF37-4D67-BEFF-5C467595E9AB}" type="slidenum">
              <a:rPr lang="en-US" smtClean="0"/>
              <a:t>‹#›</a:t>
            </a:fld>
            <a:endParaRPr lang="en-US"/>
          </a:p>
        </p:txBody>
      </p:sp>
    </p:spTree>
    <p:extLst>
      <p:ext uri="{BB962C8B-B14F-4D97-AF65-F5344CB8AC3E}">
        <p14:creationId xmlns:p14="http://schemas.microsoft.com/office/powerpoint/2010/main" val="3117742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3A1B46-7592-01B9-60DC-AD3060ADD917}"/>
              </a:ext>
            </a:extLst>
          </p:cNvPr>
          <p:cNvSpPr>
            <a:spLocks noGrp="1"/>
          </p:cNvSpPr>
          <p:nvPr>
            <p:ph type="dt" sz="half" idx="10"/>
          </p:nvPr>
        </p:nvSpPr>
        <p:spPr/>
        <p:txBody>
          <a:bodyPr/>
          <a:lstStyle/>
          <a:p>
            <a:fld id="{1B9BC2AE-170B-4453-9571-111D7B10D635}" type="datetimeFigureOut">
              <a:rPr lang="en-US" smtClean="0"/>
              <a:t>4/13/2023</a:t>
            </a:fld>
            <a:endParaRPr lang="en-US"/>
          </a:p>
        </p:txBody>
      </p:sp>
      <p:sp>
        <p:nvSpPr>
          <p:cNvPr id="3" name="Footer Placeholder 2">
            <a:extLst>
              <a:ext uri="{FF2B5EF4-FFF2-40B4-BE49-F238E27FC236}">
                <a16:creationId xmlns:a16="http://schemas.microsoft.com/office/drawing/2014/main" id="{59F64246-6FD3-56DE-A2F2-DA38C9B7CD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E4C329-EE0A-4628-B21C-7F69DBB3D9F3}"/>
              </a:ext>
            </a:extLst>
          </p:cNvPr>
          <p:cNvSpPr>
            <a:spLocks noGrp="1"/>
          </p:cNvSpPr>
          <p:nvPr>
            <p:ph type="sldNum" sz="quarter" idx="12"/>
          </p:nvPr>
        </p:nvSpPr>
        <p:spPr/>
        <p:txBody>
          <a:bodyPr/>
          <a:lstStyle/>
          <a:p>
            <a:fld id="{0A89F5E4-DF37-4D67-BEFF-5C467595E9AB}" type="slidenum">
              <a:rPr lang="en-US" smtClean="0"/>
              <a:t>‹#›</a:t>
            </a:fld>
            <a:endParaRPr lang="en-US"/>
          </a:p>
        </p:txBody>
      </p:sp>
    </p:spTree>
    <p:extLst>
      <p:ext uri="{BB962C8B-B14F-4D97-AF65-F5344CB8AC3E}">
        <p14:creationId xmlns:p14="http://schemas.microsoft.com/office/powerpoint/2010/main" val="2449825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4732-5A0B-B3E1-ECA8-F57B3AB9A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6A7DD5-82A9-F45A-C4DF-FCB7852BFB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0965D1-39A5-AB33-81B3-DDE1427A0C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3A4AC3-201B-0A1A-C13B-97CED4F684F0}"/>
              </a:ext>
            </a:extLst>
          </p:cNvPr>
          <p:cNvSpPr>
            <a:spLocks noGrp="1"/>
          </p:cNvSpPr>
          <p:nvPr>
            <p:ph type="dt" sz="half" idx="10"/>
          </p:nvPr>
        </p:nvSpPr>
        <p:spPr/>
        <p:txBody>
          <a:bodyPr/>
          <a:lstStyle/>
          <a:p>
            <a:fld id="{1B9BC2AE-170B-4453-9571-111D7B10D635}" type="datetimeFigureOut">
              <a:rPr lang="en-US" smtClean="0"/>
              <a:t>4/13/2023</a:t>
            </a:fld>
            <a:endParaRPr lang="en-US"/>
          </a:p>
        </p:txBody>
      </p:sp>
      <p:sp>
        <p:nvSpPr>
          <p:cNvPr id="6" name="Footer Placeholder 5">
            <a:extLst>
              <a:ext uri="{FF2B5EF4-FFF2-40B4-BE49-F238E27FC236}">
                <a16:creationId xmlns:a16="http://schemas.microsoft.com/office/drawing/2014/main" id="{5B6FAD5E-E80C-E4AE-CCDF-E5B54AE5DE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6421D-4CEB-106A-0E89-BC4A06197F93}"/>
              </a:ext>
            </a:extLst>
          </p:cNvPr>
          <p:cNvSpPr>
            <a:spLocks noGrp="1"/>
          </p:cNvSpPr>
          <p:nvPr>
            <p:ph type="sldNum" sz="quarter" idx="12"/>
          </p:nvPr>
        </p:nvSpPr>
        <p:spPr/>
        <p:txBody>
          <a:bodyPr/>
          <a:lstStyle/>
          <a:p>
            <a:fld id="{0A89F5E4-DF37-4D67-BEFF-5C467595E9AB}" type="slidenum">
              <a:rPr lang="en-US" smtClean="0"/>
              <a:t>‹#›</a:t>
            </a:fld>
            <a:endParaRPr lang="en-US"/>
          </a:p>
        </p:txBody>
      </p:sp>
    </p:spTree>
    <p:extLst>
      <p:ext uri="{BB962C8B-B14F-4D97-AF65-F5344CB8AC3E}">
        <p14:creationId xmlns:p14="http://schemas.microsoft.com/office/powerpoint/2010/main" val="3077910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445D-3AF5-BA30-572B-C63578874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8AFD51-0E58-19F1-F6D9-C8BEF0349C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E82248-B476-F1DB-6F39-AD02CE8F64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DD65AE-C9AE-AC37-4460-9B0202436B5E}"/>
              </a:ext>
            </a:extLst>
          </p:cNvPr>
          <p:cNvSpPr>
            <a:spLocks noGrp="1"/>
          </p:cNvSpPr>
          <p:nvPr>
            <p:ph type="dt" sz="half" idx="10"/>
          </p:nvPr>
        </p:nvSpPr>
        <p:spPr/>
        <p:txBody>
          <a:bodyPr/>
          <a:lstStyle/>
          <a:p>
            <a:fld id="{1B9BC2AE-170B-4453-9571-111D7B10D635}" type="datetimeFigureOut">
              <a:rPr lang="en-US" smtClean="0"/>
              <a:t>4/13/2023</a:t>
            </a:fld>
            <a:endParaRPr lang="en-US"/>
          </a:p>
        </p:txBody>
      </p:sp>
      <p:sp>
        <p:nvSpPr>
          <p:cNvPr id="6" name="Footer Placeholder 5">
            <a:extLst>
              <a:ext uri="{FF2B5EF4-FFF2-40B4-BE49-F238E27FC236}">
                <a16:creationId xmlns:a16="http://schemas.microsoft.com/office/drawing/2014/main" id="{4CB0EE03-E198-4358-EE17-1CC92B8A8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F038B2-AA33-A7DB-31BF-0C2390DCD6BC}"/>
              </a:ext>
            </a:extLst>
          </p:cNvPr>
          <p:cNvSpPr>
            <a:spLocks noGrp="1"/>
          </p:cNvSpPr>
          <p:nvPr>
            <p:ph type="sldNum" sz="quarter" idx="12"/>
          </p:nvPr>
        </p:nvSpPr>
        <p:spPr/>
        <p:txBody>
          <a:bodyPr/>
          <a:lstStyle/>
          <a:p>
            <a:fld id="{0A89F5E4-DF37-4D67-BEFF-5C467595E9AB}" type="slidenum">
              <a:rPr lang="en-US" smtClean="0"/>
              <a:t>‹#›</a:t>
            </a:fld>
            <a:endParaRPr lang="en-US"/>
          </a:p>
        </p:txBody>
      </p:sp>
    </p:spTree>
    <p:extLst>
      <p:ext uri="{BB962C8B-B14F-4D97-AF65-F5344CB8AC3E}">
        <p14:creationId xmlns:p14="http://schemas.microsoft.com/office/powerpoint/2010/main" val="38488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9F736B-A84A-4BC7-939A-4A8F6D8BA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3D91FC-D17F-8676-83CF-8F7B33D5CD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543E8-8BD5-5884-A9EB-0A98D0624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BC2AE-170B-4453-9571-111D7B10D635}" type="datetimeFigureOut">
              <a:rPr lang="en-US" smtClean="0"/>
              <a:t>4/13/2023</a:t>
            </a:fld>
            <a:endParaRPr lang="en-US"/>
          </a:p>
        </p:txBody>
      </p:sp>
      <p:sp>
        <p:nvSpPr>
          <p:cNvPr id="5" name="Footer Placeholder 4">
            <a:extLst>
              <a:ext uri="{FF2B5EF4-FFF2-40B4-BE49-F238E27FC236}">
                <a16:creationId xmlns:a16="http://schemas.microsoft.com/office/drawing/2014/main" id="{7D1B0456-E9BC-2DE0-DF42-CD286D0804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C00BE6-815D-48D4-6A4C-5EB4D79D56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89F5E4-DF37-4D67-BEFF-5C467595E9AB}" type="slidenum">
              <a:rPr lang="en-US" smtClean="0"/>
              <a:t>‹#›</a:t>
            </a:fld>
            <a:endParaRPr lang="en-US"/>
          </a:p>
        </p:txBody>
      </p:sp>
    </p:spTree>
    <p:extLst>
      <p:ext uri="{BB962C8B-B14F-4D97-AF65-F5344CB8AC3E}">
        <p14:creationId xmlns:p14="http://schemas.microsoft.com/office/powerpoint/2010/main" val="307908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3.jpe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10.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0.png"/><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jpeg"/><Relationship Id="rId7"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2.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JP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90.png"/><Relationship Id="rId4" Type="http://schemas.openxmlformats.org/officeDocument/2006/relationships/image" Target="../media/image3.jpe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jpeg"/><Relationship Id="rId7" Type="http://schemas.openxmlformats.org/officeDocument/2006/relationships/image" Target="../media/image40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80.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3.jpe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2.png"/><Relationship Id="rId10" Type="http://schemas.openxmlformats.org/officeDocument/2006/relationships/image" Target="../media/image50.png"/><Relationship Id="rId4" Type="http://schemas.openxmlformats.org/officeDocument/2006/relationships/image" Target="../media/image450.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3.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jpeg"/><Relationship Id="rId7" Type="http://schemas.openxmlformats.org/officeDocument/2006/relationships/image" Target="../media/image50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55.JPG"/><Relationship Id="rId5" Type="http://schemas.openxmlformats.org/officeDocument/2006/relationships/image" Target="../media/image54.JPG"/><Relationship Id="rId10" Type="http://schemas.openxmlformats.org/officeDocument/2006/relationships/image" Target="../media/image530.png"/><Relationship Id="rId4" Type="http://schemas.openxmlformats.org/officeDocument/2006/relationships/image" Target="../media/image2.png"/><Relationship Id="rId9" Type="http://schemas.openxmlformats.org/officeDocument/2006/relationships/image" Target="../media/image520.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jpe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2.png"/><Relationship Id="rId4" Type="http://schemas.openxmlformats.org/officeDocument/2006/relationships/image" Target="../media/image470.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jpe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2.png"/><Relationship Id="rId4" Type="http://schemas.openxmlformats.org/officeDocument/2006/relationships/image" Target="../media/image570.png"/><Relationship Id="rId9"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2.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3.jpe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2.xml"/><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1.png"/><Relationship Id="rId15" Type="http://schemas.openxmlformats.org/officeDocument/2006/relationships/image" Target="../media/image48.png"/><Relationship Id="rId10"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65.png"/><Relationship Id="rId14"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3.jpe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23.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77.png"/><Relationship Id="rId5" Type="http://schemas.openxmlformats.org/officeDocument/2006/relationships/image" Target="../media/image72.png"/><Relationship Id="rId15" Type="http://schemas.microsoft.com/office/2007/relationships/hdphoto" Target="../media/hdphoto1.wdp"/><Relationship Id="rId10" Type="http://schemas.openxmlformats.org/officeDocument/2006/relationships/image" Target="../media/image76.png"/><Relationship Id="rId4" Type="http://schemas.openxmlformats.org/officeDocument/2006/relationships/image" Target="../media/image610.png"/><Relationship Id="rId9" Type="http://schemas.openxmlformats.org/officeDocument/2006/relationships/image" Target="../media/image75.png"/><Relationship Id="rId1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8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2.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86.png"/><Relationship Id="rId3" Type="http://schemas.openxmlformats.org/officeDocument/2006/relationships/image" Target="../media/image3.jpeg"/><Relationship Id="rId7" Type="http://schemas.openxmlformats.org/officeDocument/2006/relationships/image" Target="../media/image85.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26.xml"/><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2.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94.png"/><Relationship Id="rId14" Type="http://schemas.openxmlformats.org/officeDocument/2006/relationships/image" Target="../media/image99.png"/></Relationships>
</file>

<file path=ppt/slides/_rels/slide27.xml.rels><?xml version="1.0" encoding="UTF-8" standalone="yes"?>
<Relationships xmlns="http://schemas.openxmlformats.org/package/2006/relationships"><Relationship Id="rId3" Type="http://schemas.openxmlformats.org/officeDocument/2006/relationships/image" Target="../media/image85.JPG"/><Relationship Id="rId7" Type="http://schemas.openxmlformats.org/officeDocument/2006/relationships/image" Target="../media/image88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8.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13" Type="http://schemas.openxmlformats.org/officeDocument/2006/relationships/image" Target="../media/image88.svg"/><Relationship Id="rId18" Type="http://schemas.openxmlformats.org/officeDocument/2006/relationships/image" Target="../media/image111.png"/><Relationship Id="rId26" Type="http://schemas.openxmlformats.org/officeDocument/2006/relationships/image" Target="../media/image119.png"/><Relationship Id="rId39" Type="http://schemas.openxmlformats.org/officeDocument/2006/relationships/image" Target="../media/image137.png"/><Relationship Id="rId21" Type="http://schemas.openxmlformats.org/officeDocument/2006/relationships/image" Target="../media/image114.svg"/><Relationship Id="rId34" Type="http://schemas.openxmlformats.org/officeDocument/2006/relationships/image" Target="../media/image127.png"/><Relationship Id="rId7" Type="http://schemas.openxmlformats.org/officeDocument/2006/relationships/image" Target="../media/image106.png"/><Relationship Id="rId12" Type="http://schemas.openxmlformats.org/officeDocument/2006/relationships/image" Target="../media/image87.png"/><Relationship Id="rId17" Type="http://schemas.openxmlformats.org/officeDocument/2006/relationships/image" Target="../media/image105.svg"/><Relationship Id="rId25" Type="http://schemas.openxmlformats.org/officeDocument/2006/relationships/image" Target="../media/image118.svg"/><Relationship Id="rId33" Type="http://schemas.openxmlformats.org/officeDocument/2006/relationships/image" Target="../media/image126.svg"/><Relationship Id="rId2" Type="http://schemas.openxmlformats.org/officeDocument/2006/relationships/notesSlide" Target="../notesSlides/notesSlide28.xml"/><Relationship Id="rId16" Type="http://schemas.openxmlformats.org/officeDocument/2006/relationships/image" Target="../media/image104.png"/><Relationship Id="rId20" Type="http://schemas.openxmlformats.org/officeDocument/2006/relationships/image" Target="../media/image113.png"/><Relationship Id="rId29" Type="http://schemas.openxmlformats.org/officeDocument/2006/relationships/image" Target="../media/image122.sv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24" Type="http://schemas.openxmlformats.org/officeDocument/2006/relationships/image" Target="../media/image117.png"/><Relationship Id="rId32" Type="http://schemas.openxmlformats.org/officeDocument/2006/relationships/image" Target="../media/image125.png"/><Relationship Id="rId37" Type="http://schemas.openxmlformats.org/officeDocument/2006/relationships/image" Target="../media/image130.svg"/><Relationship Id="rId5" Type="http://schemas.openxmlformats.org/officeDocument/2006/relationships/image" Target="../media/image103.png"/><Relationship Id="rId15" Type="http://schemas.openxmlformats.org/officeDocument/2006/relationships/image" Target="../media/image93.svg"/><Relationship Id="rId23" Type="http://schemas.openxmlformats.org/officeDocument/2006/relationships/image" Target="../media/image116.svg"/><Relationship Id="rId28" Type="http://schemas.openxmlformats.org/officeDocument/2006/relationships/image" Target="../media/image121.png"/><Relationship Id="rId36" Type="http://schemas.openxmlformats.org/officeDocument/2006/relationships/image" Target="../media/image129.png"/><Relationship Id="rId10" Type="http://schemas.openxmlformats.org/officeDocument/2006/relationships/image" Target="../media/image109.png"/><Relationship Id="rId19" Type="http://schemas.openxmlformats.org/officeDocument/2006/relationships/image" Target="../media/image112.svg"/><Relationship Id="rId31" Type="http://schemas.openxmlformats.org/officeDocument/2006/relationships/image" Target="../media/image124.svg"/><Relationship Id="rId4" Type="http://schemas.openxmlformats.org/officeDocument/2006/relationships/image" Target="../media/image2.png"/><Relationship Id="rId9" Type="http://schemas.openxmlformats.org/officeDocument/2006/relationships/image" Target="../media/image108.png"/><Relationship Id="rId14" Type="http://schemas.openxmlformats.org/officeDocument/2006/relationships/image" Target="../media/image92.png"/><Relationship Id="rId22" Type="http://schemas.openxmlformats.org/officeDocument/2006/relationships/image" Target="../media/image115.png"/><Relationship Id="rId27" Type="http://schemas.openxmlformats.org/officeDocument/2006/relationships/image" Target="../media/image120.svg"/><Relationship Id="rId30" Type="http://schemas.openxmlformats.org/officeDocument/2006/relationships/image" Target="../media/image123.png"/><Relationship Id="rId35" Type="http://schemas.openxmlformats.org/officeDocument/2006/relationships/image" Target="../media/image128.svg"/><Relationship Id="rId8" Type="http://schemas.openxmlformats.org/officeDocument/2006/relationships/image" Target="../media/image107.png"/><Relationship Id="rId3"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JP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4.png"/><Relationship Id="rId7" Type="http://schemas.openxmlformats.org/officeDocument/2006/relationships/image" Target="../media/image13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2.png"/><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3.jpeg"/><Relationship Id="rId7"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2.png"/><Relationship Id="rId4" Type="http://schemas.openxmlformats.org/officeDocument/2006/relationships/image" Target="../media/image138.PNG"/><Relationship Id="rId9" Type="http://schemas.openxmlformats.org/officeDocument/2006/relationships/image" Target="../media/image140.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2.png"/><Relationship Id="rId4" Type="http://schemas.openxmlformats.org/officeDocument/2006/relationships/image" Target="../media/image150.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2.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3.jpeg"/><Relationship Id="rId7"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3.jpeg"/><Relationship Id="rId7" Type="http://schemas.openxmlformats.org/officeDocument/2006/relationships/image" Target="../media/image16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2.png"/><Relationship Id="rId4" Type="http://schemas.openxmlformats.org/officeDocument/2006/relationships/image" Target="../media/image159.png"/></Relationships>
</file>

<file path=ppt/slides/_rels/slide43.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3.jpeg"/><Relationship Id="rId7"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2.png"/><Relationship Id="rId9" Type="http://schemas.openxmlformats.org/officeDocument/2006/relationships/image" Target="../media/image168.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7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91.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3.jpeg"/><Relationship Id="rId7" Type="http://schemas.openxmlformats.org/officeDocument/2006/relationships/image" Target="../media/image17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71.jpeg"/><Relationship Id="rId5" Type="http://schemas.openxmlformats.org/officeDocument/2006/relationships/image" Target="../media/image170.png"/><Relationship Id="rId4" Type="http://schemas.openxmlformats.org/officeDocument/2006/relationships/image" Target="../media/image2.png"/><Relationship Id="rId9" Type="http://schemas.openxmlformats.org/officeDocument/2006/relationships/image" Target="../media/image173.JP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2.png"/><Relationship Id="rId4" Type="http://schemas.openxmlformats.org/officeDocument/2006/relationships/image" Target="../media/image174.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3.jpeg"/><Relationship Id="rId7" Type="http://schemas.openxmlformats.org/officeDocument/2006/relationships/image" Target="../media/image18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18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3.jpeg"/><Relationship Id="rId7" Type="http://schemas.openxmlformats.org/officeDocument/2006/relationships/image" Target="../media/image178.JP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2.png"/><Relationship Id="rId10" Type="http://schemas.openxmlformats.org/officeDocument/2006/relationships/image" Target="../media/image180.png"/><Relationship Id="rId4" Type="http://schemas.openxmlformats.org/officeDocument/2006/relationships/image" Target="../media/image177.JPG"/><Relationship Id="rId9" Type="http://schemas.openxmlformats.org/officeDocument/2006/relationships/image" Target="../media/image191.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9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2.png"/><Relationship Id="rId7" Type="http://schemas.openxmlformats.org/officeDocument/2006/relationships/image" Target="../media/image18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2.png"/><Relationship Id="rId4" Type="http://schemas.openxmlformats.org/officeDocument/2006/relationships/image" Target="../media/image3.jpe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19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3" Type="http://schemas.openxmlformats.org/officeDocument/2006/relationships/image" Target="../media/image24.png"/><Relationship Id="rId3" Type="http://schemas.openxmlformats.org/officeDocument/2006/relationships/image" Target="../media/image3.jpeg"/><Relationship Id="rId7" Type="http://schemas.openxmlformats.org/officeDocument/2006/relationships/image" Target="../media/image1610.png"/><Relationship Id="rId12" Type="http://schemas.openxmlformats.org/officeDocument/2006/relationships/image" Target="../media/image23.png"/><Relationship Id="rId2" Type="http://schemas.openxmlformats.org/officeDocument/2006/relationships/notesSlide" Target="../notesSlides/notesSlide9.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image" Target="../media/image22.png"/><Relationship Id="rId5" Type="http://schemas.openxmlformats.org/officeDocument/2006/relationships/image" Target="../media/image163.png"/><Relationship Id="rId1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83AE-BA6B-407B-A21A-1BE553F945BC}"/>
              </a:ext>
            </a:extLst>
          </p:cNvPr>
          <p:cNvSpPr>
            <a:spLocks noGrp="1"/>
          </p:cNvSpPr>
          <p:nvPr>
            <p:ph type="ctrTitle"/>
          </p:nvPr>
        </p:nvSpPr>
        <p:spPr>
          <a:xfrm>
            <a:off x="595830" y="4299270"/>
            <a:ext cx="10993549" cy="1475013"/>
          </a:xfrm>
        </p:spPr>
        <p:txBody>
          <a:bodyPr>
            <a:normAutofit/>
          </a:bodyPr>
          <a:lstStyle/>
          <a:p>
            <a:pPr algn="ctr"/>
            <a:r>
              <a:rPr lang="en-US" sz="4400" b="0" i="0" cap="none" dirty="0">
                <a:effectLst/>
                <a:latin typeface="Cambria" panose="02040503050406030204" pitchFamily="18" charset="0"/>
                <a:ea typeface="Cambria" panose="02040503050406030204" pitchFamily="18" charset="0"/>
              </a:rPr>
              <a:t>Applied Millimeter Wave Radar Vibrometry</a:t>
            </a:r>
            <a:endParaRPr lang="en-US" sz="4400" cap="none"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0D8A3841-0BC2-48B6-9E20-1A2AF2B72826}"/>
              </a:ext>
            </a:extLst>
          </p:cNvPr>
          <p:cNvSpPr>
            <a:spLocks noGrp="1"/>
          </p:cNvSpPr>
          <p:nvPr>
            <p:ph type="subTitle" idx="1"/>
          </p:nvPr>
        </p:nvSpPr>
        <p:spPr>
          <a:xfrm>
            <a:off x="595831" y="5723210"/>
            <a:ext cx="10993546" cy="590321"/>
          </a:xfrm>
        </p:spPr>
        <p:txBody>
          <a:bodyPr>
            <a:noAutofit/>
          </a:bodyPr>
          <a:lstStyle/>
          <a:p>
            <a:pPr algn="ctr"/>
            <a:r>
              <a:rPr lang="en-US" sz="1800" cap="none" dirty="0">
                <a:latin typeface="Cambria" panose="02040503050406030204" pitchFamily="18" charset="0"/>
                <a:ea typeface="Cambria" panose="02040503050406030204" pitchFamily="18" charset="0"/>
              </a:rPr>
              <a:t>Electrical and Computer Engineering Department, Duke University</a:t>
            </a:r>
          </a:p>
          <a:p>
            <a:pPr algn="ctr"/>
            <a:r>
              <a:rPr lang="en-US" sz="1800" cap="none" dirty="0">
                <a:latin typeface="Cambria" panose="02040503050406030204" pitchFamily="18" charset="0"/>
                <a:ea typeface="Cambria" panose="02040503050406030204" pitchFamily="18" charset="0"/>
              </a:rPr>
              <a:t>Jessica Centers, Ph.D. </a:t>
            </a:r>
            <a:r>
              <a:rPr lang="en-US" sz="1800" dirty="0">
                <a:latin typeface="Cambria" panose="02040503050406030204" pitchFamily="18" charset="0"/>
                <a:ea typeface="Cambria" panose="02040503050406030204" pitchFamily="18" charset="0"/>
              </a:rPr>
              <a:t>candidate advised by Dr. Jeffrey Krolik</a:t>
            </a:r>
            <a:endParaRPr lang="en-US" sz="1800" cap="none" dirty="0">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5C50D6EF-88A2-49E0-969F-22C9C95D9F73}"/>
              </a:ext>
            </a:extLst>
          </p:cNvPr>
          <p:cNvSpPr txBox="1"/>
          <p:nvPr/>
        </p:nvSpPr>
        <p:spPr>
          <a:xfrm>
            <a:off x="2774190" y="27300"/>
            <a:ext cx="6607549" cy="369332"/>
          </a:xfrm>
          <a:prstGeom prst="rect">
            <a:avLst/>
          </a:prstGeom>
          <a:noFill/>
        </p:spPr>
        <p:txBody>
          <a:bodyPr wrap="square">
            <a:spAutoFit/>
          </a:bodyPr>
          <a:lstStyle/>
          <a:p>
            <a:pPr algn="ctr"/>
            <a:r>
              <a:rPr lang="en-US" sz="1800" cap="none" dirty="0">
                <a:latin typeface="Cambria" panose="02040503050406030204" pitchFamily="18" charset="0"/>
                <a:ea typeface="Cambria" panose="02040503050406030204" pitchFamily="18" charset="0"/>
              </a:rPr>
              <a:t>Ph.D. Final Exam</a:t>
            </a:r>
            <a:endParaRPr lang="en-US" dirty="0"/>
          </a:p>
        </p:txBody>
      </p:sp>
      <p:sp>
        <p:nvSpPr>
          <p:cNvPr id="18" name="TextBox 17">
            <a:extLst>
              <a:ext uri="{FF2B5EF4-FFF2-40B4-BE49-F238E27FC236}">
                <a16:creationId xmlns:a16="http://schemas.microsoft.com/office/drawing/2014/main" id="{F04AE708-AAAC-48CC-A397-EA4B8CE6ED3A}"/>
              </a:ext>
            </a:extLst>
          </p:cNvPr>
          <p:cNvSpPr txBox="1"/>
          <p:nvPr/>
        </p:nvSpPr>
        <p:spPr>
          <a:xfrm>
            <a:off x="3044009" y="6413600"/>
            <a:ext cx="6097190" cy="369332"/>
          </a:xfrm>
          <a:prstGeom prst="rect">
            <a:avLst/>
          </a:prstGeom>
          <a:noFill/>
        </p:spPr>
        <p:txBody>
          <a:bodyPr wrap="square">
            <a:spAutoFit/>
          </a:bodyPr>
          <a:lstStyle/>
          <a:p>
            <a:pPr algn="ctr"/>
            <a:r>
              <a:rPr lang="en-US" dirty="0">
                <a:solidFill>
                  <a:schemeClr val="tx2"/>
                </a:solidFill>
                <a:latin typeface="Cambria" panose="02040503050406030204" pitchFamily="18" charset="0"/>
                <a:ea typeface="Cambria" panose="02040503050406030204" pitchFamily="18" charset="0"/>
              </a:rPr>
              <a:t>April 5</a:t>
            </a:r>
            <a:r>
              <a:rPr lang="en-US" baseline="30000" dirty="0">
                <a:solidFill>
                  <a:schemeClr val="tx2"/>
                </a:solidFill>
                <a:latin typeface="Cambria" panose="02040503050406030204" pitchFamily="18" charset="0"/>
                <a:ea typeface="Cambria" panose="02040503050406030204" pitchFamily="18" charset="0"/>
              </a:rPr>
              <a:t>th</a:t>
            </a:r>
            <a:r>
              <a:rPr lang="en-US" dirty="0">
                <a:solidFill>
                  <a:schemeClr val="tx2"/>
                </a:solidFill>
                <a:latin typeface="Cambria" panose="02040503050406030204" pitchFamily="18" charset="0"/>
                <a:ea typeface="Cambria" panose="02040503050406030204" pitchFamily="18" charset="0"/>
              </a:rPr>
              <a:t>,</a:t>
            </a:r>
            <a:r>
              <a:rPr lang="en-US" sz="1800" cap="none" dirty="0">
                <a:solidFill>
                  <a:schemeClr val="tx2"/>
                </a:solidFill>
                <a:latin typeface="Cambria" panose="02040503050406030204" pitchFamily="18" charset="0"/>
                <a:ea typeface="Cambria" panose="02040503050406030204" pitchFamily="18" charset="0"/>
              </a:rPr>
              <a:t> 2023</a:t>
            </a:r>
            <a:endParaRPr lang="en-US" dirty="0">
              <a:solidFill>
                <a:schemeClr val="tx2"/>
              </a:solidFill>
            </a:endParaRPr>
          </a:p>
        </p:txBody>
      </p:sp>
      <p:pic>
        <p:nvPicPr>
          <p:cNvPr id="5" name="Picture 4" descr="A picture containing outdoor, tree, grass, building&#10;&#10;Description automatically generated">
            <a:extLst>
              <a:ext uri="{FF2B5EF4-FFF2-40B4-BE49-F238E27FC236}">
                <a16:creationId xmlns:a16="http://schemas.microsoft.com/office/drawing/2014/main" id="{95930D55-D740-5C2D-48B0-AC98367D81F9}"/>
              </a:ext>
            </a:extLst>
          </p:cNvPr>
          <p:cNvPicPr>
            <a:picLocks noChangeAspect="1"/>
          </p:cNvPicPr>
          <p:nvPr/>
        </p:nvPicPr>
        <p:blipFill rotWithShape="1">
          <a:blip r:embed="rId3">
            <a:extLst>
              <a:ext uri="{28A0092B-C50C-407E-A947-70E740481C1C}">
                <a14:useLocalDpi xmlns:a14="http://schemas.microsoft.com/office/drawing/2010/main" val="0"/>
              </a:ext>
            </a:extLst>
          </a:blip>
          <a:srcRect t="24011" b="15445"/>
          <a:stretch/>
        </p:blipFill>
        <p:spPr>
          <a:xfrm>
            <a:off x="385824" y="418106"/>
            <a:ext cx="11384280" cy="4597239"/>
          </a:xfrm>
          <a:prstGeom prst="rect">
            <a:avLst/>
          </a:prstGeom>
        </p:spPr>
      </p:pic>
      <p:sp>
        <p:nvSpPr>
          <p:cNvPr id="6" name="Flowchart: Off-page Connector 5">
            <a:extLst>
              <a:ext uri="{FF2B5EF4-FFF2-40B4-BE49-F238E27FC236}">
                <a16:creationId xmlns:a16="http://schemas.microsoft.com/office/drawing/2014/main" id="{93971751-3C75-E30C-3C48-43666C9F83A5}"/>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4ED8F4AB-9553-02DE-208A-6F7F798E2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657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VRBC Signal Model as a Function of Vibrational Displacement</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49829"/>
            <a:ext cx="10901455" cy="5437833"/>
          </a:xfrm>
        </p:spPr>
        <p:txBody>
          <a:bodyPr>
            <a:normAutofit/>
          </a:bodyPr>
          <a:lstStyle/>
          <a:p>
            <a:pPr>
              <a:spcBef>
                <a:spcPts val="0"/>
              </a:spcBef>
              <a:buFont typeface="Arial" panose="020B0604020202020204" pitchFamily="34" charset="0"/>
              <a:buChar char="•"/>
            </a:pPr>
            <a:r>
              <a:rPr lang="en-US" sz="2200" dirty="0">
                <a:latin typeface="Cambria" panose="02040503050406030204" pitchFamily="18" charset="0"/>
                <a:ea typeface="Cambria" panose="02040503050406030204" pitchFamily="18" charset="0"/>
              </a:rPr>
              <a:t>Transponder returns are modeled as flat-fading surfaces such that</a:t>
            </a: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r>
              <a:rPr lang="en-US" sz="2200" dirty="0">
                <a:latin typeface="Cambria" panose="02040503050406030204" pitchFamily="18" charset="0"/>
                <a:ea typeface="Cambria" panose="02040503050406030204" pitchFamily="18" charset="0"/>
              </a:rPr>
              <a:t>Clutter is modeled as a sum of non-target point scatterers </a:t>
            </a: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spcBef>
                <a:spcPts val="0"/>
              </a:spcBef>
              <a:buNone/>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r>
              <a:rPr lang="en-US" sz="2200" dirty="0">
                <a:latin typeface="Cambria" panose="02040503050406030204" pitchFamily="18" charset="0"/>
                <a:ea typeface="Cambria" panose="02040503050406030204" pitchFamily="18" charset="0"/>
              </a:rPr>
              <a:t>Assuming one-transponder, the full, de-chirped signal at a given receiver element is</a:t>
            </a: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10</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BD7554-981D-E7F5-F9F0-12F068A8915F}"/>
                  </a:ext>
                </a:extLst>
              </p:cNvPr>
              <p:cNvSpPr txBox="1"/>
              <p:nvPr/>
            </p:nvSpPr>
            <p:spPr>
              <a:xfrm>
                <a:off x="890717" y="1982794"/>
                <a:ext cx="3290516"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𝑡𝑎𝑟</m:t>
                              </m:r>
                            </m:sub>
                          </m:sSub>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ea typeface="Cambria Math" panose="02040503050406030204" pitchFamily="18" charset="0"/>
                            </a:rPr>
                            <m:t>𝑡𝑎𝑟</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𝑅𝑋</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𝑡𝑎𝑟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e>
                      </m:d>
                    </m:oMath>
                  </m:oMathPara>
                </a14:m>
                <a:endParaRPr lang="en-US" dirty="0"/>
              </a:p>
            </p:txBody>
          </p:sp>
        </mc:Choice>
        <mc:Fallback xmlns="">
          <p:sp>
            <p:nvSpPr>
              <p:cNvPr id="50" name="TextBox 49">
                <a:extLst>
                  <a:ext uri="{FF2B5EF4-FFF2-40B4-BE49-F238E27FC236}">
                    <a16:creationId xmlns:a16="http://schemas.microsoft.com/office/drawing/2014/main" id="{A7BD7554-981D-E7F5-F9F0-12F068A8915F}"/>
                  </a:ext>
                </a:extLst>
              </p:cNvPr>
              <p:cNvSpPr txBox="1">
                <a:spLocks noRot="1" noChangeAspect="1" noMove="1" noResize="1" noEditPoints="1" noAdjustHandles="1" noChangeArrowheads="1" noChangeShapeType="1" noTextEdit="1"/>
              </p:cNvSpPr>
              <p:nvPr/>
            </p:nvSpPr>
            <p:spPr>
              <a:xfrm>
                <a:off x="890717" y="1982794"/>
                <a:ext cx="3290516" cy="302199"/>
              </a:xfrm>
              <a:prstGeom prst="rect">
                <a:avLst/>
              </a:prstGeom>
              <a:blipFill>
                <a:blip r:embed="rId5"/>
                <a:stretch>
                  <a:fillRect l="-556" t="-6000" b="-24000"/>
                </a:stretch>
              </a:blipFill>
            </p:spPr>
            <p:txBody>
              <a:bodyPr/>
              <a:lstStyle/>
              <a:p>
                <a:r>
                  <a:rPr lang="en-US">
                    <a:noFill/>
                  </a:rPr>
                  <a:t> </a:t>
                </a:r>
              </a:p>
            </p:txBody>
          </p:sp>
        </mc:Fallback>
      </mc:AlternateContent>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002DB02-F22E-6BB7-C901-39E43FA418E3}"/>
                  </a:ext>
                </a:extLst>
              </p:cNvPr>
              <p:cNvSpPr txBox="1"/>
              <p:nvPr/>
            </p:nvSpPr>
            <p:spPr>
              <a:xfrm>
                <a:off x="2395222" y="5583036"/>
                <a:ext cx="4965718" cy="8842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𝑜𝑏𝑗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p>
                                  <m:sSupPr>
                                    <m:ctrlPr>
                                      <a:rPr lang="en-US" b="0" i="1" smtClean="0">
                                        <a:latin typeface="Cambria Math" panose="02040503050406030204" pitchFamily="18" charset="0"/>
                                      </a:rPr>
                                    </m:ctrlPr>
                                  </m:sSupPr>
                                  <m:e>
                                    <m:r>
                                      <m:rPr>
                                        <m:brk m:alnAt="7"/>
                                      </m:rPr>
                                      <a:rPr lang="en-US" b="0" i="1" smtClean="0">
                                        <a:latin typeface="Cambria Math" panose="02040503050406030204" pitchFamily="18" charset="0"/>
                                      </a:rPr>
                                      <m:t>𝑒</m:t>
                                    </m:r>
                                  </m:e>
                                  <m:sup>
                                    <m:r>
                                      <m:rPr>
                                        <m:brk m:alnAt="7"/>
                                      </m:rP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𝜋𝛽</m:t>
                                    </m:r>
                                    <m:d>
                                      <m:dPr>
                                        <m:ctrlPr>
                                          <a:rPr lang="en-US" b="0" i="1" smtClean="0">
                                            <a:latin typeface="Cambria Math" panose="02040503050406030204" pitchFamily="18" charset="0"/>
                                            <a:ea typeface="Cambria Math" panose="02040503050406030204" pitchFamily="18" charset="0"/>
                                          </a:rPr>
                                        </m:ctrlPr>
                                      </m:dPr>
                                      <m:e>
                                        <m:r>
                                          <m:rPr>
                                            <m:brk m:alnAt="7"/>
                                          </m:rPr>
                                          <a:rPr lang="en-US" b="0" i="1" smtClean="0">
                                            <a:latin typeface="Cambria Math" panose="02040503050406030204" pitchFamily="18" charset="0"/>
                                            <a:ea typeface="Cambria Math" panose="02040503050406030204" pitchFamily="18" charset="0"/>
                                          </a:rPr>
                                          <m:t>2</m:t>
                                        </m:r>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𝜏</m:t>
                                            </m:r>
                                          </m:e>
                                          <m:sub>
                                            <m:r>
                                              <m:rPr>
                                                <m:brk m:alnAt="7"/>
                                              </m:rPr>
                                              <a:rPr lang="en-US" b="0" i="1" smtClean="0">
                                                <a:latin typeface="Cambria Math" panose="02040503050406030204" pitchFamily="18" charset="0"/>
                                                <a:ea typeface="Cambria Math" panose="02040503050406030204" pitchFamily="18" charset="0"/>
                                              </a:rPr>
                                              <m:t>𝑜</m:t>
                                            </m:r>
                                            <m:r>
                                              <a:rPr lang="en-US" b="0" i="1" smtClean="0">
                                                <a:latin typeface="Cambria Math" panose="02040503050406030204" pitchFamily="18" charset="0"/>
                                                <a:ea typeface="Cambria Math" panose="02040503050406030204" pitchFamily="18" charset="0"/>
                                              </a:rPr>
                                              <m:t>𝑏𝑗</m:t>
                                            </m:r>
                                          </m:sub>
                                        </m:sSub>
                                        <m:d>
                                          <m:dPr>
                                            <m:ctrlPr>
                                              <a:rPr lang="en-US" b="0" i="1" smtClean="0">
                                                <a:latin typeface="Cambria Math" panose="02040503050406030204" pitchFamily="18" charset="0"/>
                                                <a:ea typeface="Cambria Math" panose="02040503050406030204" pitchFamily="18" charset="0"/>
                                              </a:rPr>
                                            </m:ctrlPr>
                                          </m:dPr>
                                          <m:e>
                                            <m:r>
                                              <m:rPr>
                                                <m:brk m:alnAt="7"/>
                                              </m:rPr>
                                              <a:rPr lang="en-US" b="0" i="1" smtClean="0">
                                                <a:latin typeface="Cambria Math" panose="02040503050406030204" pitchFamily="18" charset="0"/>
                                                <a:ea typeface="Cambria Math" panose="02040503050406030204" pitchFamily="18" charset="0"/>
                                              </a:rPr>
                                              <m:t>𝑡</m:t>
                                            </m:r>
                                          </m:e>
                                        </m:d>
                                        <m:r>
                                          <m:rPr>
                                            <m:brk m:alnAt="7"/>
                                          </m:rP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m:rPr>
                                                <m:brk m:alnAt="7"/>
                                              </m:rPr>
                                              <a:rPr lang="en-US" b="0" i="1" smtClean="0">
                                                <a:latin typeface="Cambria Math" panose="02040503050406030204" pitchFamily="18" charset="0"/>
                                                <a:ea typeface="Cambria Math" panose="02040503050406030204" pitchFamily="18" charset="0"/>
                                              </a:rPr>
                                              <m:t>𝜏</m:t>
                                            </m:r>
                                          </m:e>
                                          <m:sub>
                                            <m:r>
                                              <m:rPr>
                                                <m:brk m:alnAt="7"/>
                                              </m:rPr>
                                              <a:rPr lang="en-US" b="0" i="1" smtClean="0">
                                                <a:latin typeface="Cambria Math" panose="02040503050406030204" pitchFamily="18" charset="0"/>
                                                <a:ea typeface="Cambria Math" panose="02040503050406030204" pitchFamily="18" charset="0"/>
                                              </a:rPr>
                                              <m:t>𝑜</m:t>
                                            </m:r>
                                            <m:r>
                                              <a:rPr lang="en-US" b="0" i="1" smtClean="0">
                                                <a:latin typeface="Cambria Math" panose="02040503050406030204" pitchFamily="18" charset="0"/>
                                                <a:ea typeface="Cambria Math" panose="02040503050406030204" pitchFamily="18" charset="0"/>
                                              </a:rPr>
                                              <m:t>𝑏𝑗</m:t>
                                            </m:r>
                                          </m:sub>
                                          <m:sup>
                                            <m:r>
                                              <m:rPr>
                                                <m:brk m:alnAt="7"/>
                                              </m:rPr>
                                              <a:rPr lang="en-US" b="0" i="1" smtClean="0">
                                                <a:latin typeface="Cambria Math" panose="02040503050406030204" pitchFamily="18" charset="0"/>
                                                <a:ea typeface="Cambria Math" panose="02040503050406030204" pitchFamily="18" charset="0"/>
                                              </a:rPr>
                                              <m:t>2</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sup>
                                </m:sSup>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𝜏</m:t>
                                    </m:r>
                                  </m:e>
                                  <m:sub>
                                    <m:r>
                                      <m:rPr>
                                        <m:brk m:alnAt="7"/>
                                      </m:rPr>
                                      <a:rPr lang="en-US" i="1">
                                        <a:latin typeface="Cambria Math" panose="02040503050406030204" pitchFamily="18" charset="0"/>
                                        <a:ea typeface="Cambria Math" panose="02040503050406030204" pitchFamily="18" charset="0"/>
                                      </a:rPr>
                                      <m:t>𝑜</m:t>
                                    </m:r>
                                    <m:r>
                                      <a:rPr lang="en-US" i="1">
                                        <a:latin typeface="Cambria Math" panose="02040503050406030204" pitchFamily="18" charset="0"/>
                                        <a:ea typeface="Cambria Math" panose="02040503050406030204" pitchFamily="18" charset="0"/>
                                      </a:rPr>
                                      <m:t>𝑏𝑗</m:t>
                                    </m:r>
                                  </m:sub>
                                </m:sSub>
                                <m:d>
                                  <m:dPr>
                                    <m:ctrlPr>
                                      <a:rPr lang="en-US" i="1">
                                        <a:latin typeface="Cambria Math" panose="02040503050406030204" pitchFamily="18" charset="0"/>
                                        <a:ea typeface="Cambria Math" panose="02040503050406030204" pitchFamily="18" charset="0"/>
                                      </a:rPr>
                                    </m:ctrlPr>
                                  </m:dPr>
                                  <m:e>
                                    <m:r>
                                      <m:rPr>
                                        <m:brk m:alnAt="7"/>
                                      </m:rPr>
                                      <a:rPr lang="en-US" i="1">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𝑇</m:t>
                                </m:r>
                              </m:e>
                            </m:mr>
                            <m:mr>
                              <m:e>
                                <m:r>
                                  <a:rPr lang="en-US" b="0" i="1" smtClean="0">
                                    <a:latin typeface="Cambria Math" panose="02040503050406030204" pitchFamily="18" charset="0"/>
                                  </a:rPr>
                                  <m:t>0</m:t>
                                </m:r>
                              </m:e>
                              <m:e>
                                <m:r>
                                  <m:rPr>
                                    <m:sty m:val="p"/>
                                  </m:rPr>
                                  <a:rPr lang="en-US" b="0" i="0" smtClean="0">
                                    <a:latin typeface="Cambria Math" panose="02040503050406030204" pitchFamily="18" charset="0"/>
                                  </a:rPr>
                                  <m:t>otherwise</m:t>
                                </m:r>
                              </m:e>
                            </m:mr>
                          </m:m>
                        </m:e>
                      </m:d>
                    </m:oMath>
                  </m:oMathPara>
                </a14:m>
                <a:endParaRPr lang="en-US" dirty="0"/>
              </a:p>
            </p:txBody>
          </p:sp>
        </mc:Choice>
        <mc:Fallback xmlns="">
          <p:sp>
            <p:nvSpPr>
              <p:cNvPr id="3" name="TextBox 2">
                <a:extLst>
                  <a:ext uri="{FF2B5EF4-FFF2-40B4-BE49-F238E27FC236}">
                    <a16:creationId xmlns:a16="http://schemas.microsoft.com/office/drawing/2014/main" id="{4002DB02-F22E-6BB7-C901-39E43FA418E3}"/>
                  </a:ext>
                </a:extLst>
              </p:cNvPr>
              <p:cNvSpPr txBox="1">
                <a:spLocks noRot="1" noChangeAspect="1" noMove="1" noResize="1" noEditPoints="1" noAdjustHandles="1" noChangeArrowheads="1" noChangeShapeType="1" noTextEdit="1"/>
              </p:cNvSpPr>
              <p:nvPr/>
            </p:nvSpPr>
            <p:spPr>
              <a:xfrm>
                <a:off x="2395222" y="5583036"/>
                <a:ext cx="4965718" cy="88428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87B939C-5818-99D4-1BD2-51A8F3FA9EB1}"/>
                  </a:ext>
                </a:extLst>
              </p:cNvPr>
              <p:cNvSpPr txBox="1"/>
              <p:nvPr/>
            </p:nvSpPr>
            <p:spPr>
              <a:xfrm>
                <a:off x="4218529" y="1941144"/>
                <a:ext cx="4873385" cy="393185"/>
              </a:xfrm>
              <a:prstGeom prst="rect">
                <a:avLst/>
              </a:prstGeom>
              <a:noFill/>
            </p:spPr>
            <p:txBody>
              <a:bodyPr wrap="none" lIns="0" tIns="0" rIns="0" bIns="0" rtlCol="0">
                <a:spAutoFit/>
              </a:bodyPr>
              <a:lstStyle/>
              <a:p>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𝑡𝑎𝑟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𝑐</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𝑡𝑎𝑟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𝑡𝑎𝑟</m:t>
                            </m:r>
                          </m:sub>
                        </m:sSub>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𝑟𝑎𝑑𝑎𝑟</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oMath>
                </a14:m>
                <a:endParaRPr lang="en-US" dirty="0"/>
              </a:p>
            </p:txBody>
          </p:sp>
        </mc:Choice>
        <mc:Fallback xmlns="">
          <p:sp>
            <p:nvSpPr>
              <p:cNvPr id="6" name="TextBox 5">
                <a:extLst>
                  <a:ext uri="{FF2B5EF4-FFF2-40B4-BE49-F238E27FC236}">
                    <a16:creationId xmlns:a16="http://schemas.microsoft.com/office/drawing/2014/main" id="{087B939C-5818-99D4-1BD2-51A8F3FA9EB1}"/>
                  </a:ext>
                </a:extLst>
              </p:cNvPr>
              <p:cNvSpPr txBox="1">
                <a:spLocks noRot="1" noChangeAspect="1" noMove="1" noResize="1" noEditPoints="1" noAdjustHandles="1" noChangeArrowheads="1" noChangeShapeType="1" noTextEdit="1"/>
              </p:cNvSpPr>
              <p:nvPr/>
            </p:nvSpPr>
            <p:spPr>
              <a:xfrm>
                <a:off x="4218529" y="1941144"/>
                <a:ext cx="4873385" cy="393185"/>
              </a:xfrm>
              <a:prstGeom prst="rect">
                <a:avLst/>
              </a:prstGeom>
              <a:blipFill>
                <a:blip r:embed="rId7"/>
                <a:stretch>
                  <a:fillRect l="-2879" t="-4615"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B4569D-D9AC-FCB0-FA25-4E9568F5825D}"/>
                  </a:ext>
                </a:extLst>
              </p:cNvPr>
              <p:cNvSpPr txBox="1"/>
              <p:nvPr/>
            </p:nvSpPr>
            <p:spPr>
              <a:xfrm>
                <a:off x="890717" y="3149043"/>
                <a:ext cx="3309239"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𝑐𝑙𝑡</m:t>
                              </m:r>
                            </m:sub>
                          </m:sSub>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ea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𝑅𝑋</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e>
                      </m:d>
                    </m:oMath>
                  </m:oMathPara>
                </a14:m>
                <a:endParaRPr lang="en-US" dirty="0"/>
              </a:p>
            </p:txBody>
          </p:sp>
        </mc:Choice>
        <mc:Fallback xmlns="">
          <p:sp>
            <p:nvSpPr>
              <p:cNvPr id="9" name="TextBox 8">
                <a:extLst>
                  <a:ext uri="{FF2B5EF4-FFF2-40B4-BE49-F238E27FC236}">
                    <a16:creationId xmlns:a16="http://schemas.microsoft.com/office/drawing/2014/main" id="{66B4569D-D9AC-FCB0-FA25-4E9568F5825D}"/>
                  </a:ext>
                </a:extLst>
              </p:cNvPr>
              <p:cNvSpPr txBox="1">
                <a:spLocks noRot="1" noChangeAspect="1" noMove="1" noResize="1" noEditPoints="1" noAdjustHandles="1" noChangeArrowheads="1" noChangeShapeType="1" noTextEdit="1"/>
              </p:cNvSpPr>
              <p:nvPr/>
            </p:nvSpPr>
            <p:spPr>
              <a:xfrm>
                <a:off x="890717" y="3149043"/>
                <a:ext cx="3309239" cy="778868"/>
              </a:xfrm>
              <a:prstGeom prst="rect">
                <a:avLst/>
              </a:prstGeom>
              <a:blipFill>
                <a:blip r:embed="rId8"/>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74828A79-51EE-B148-6671-B5F6E269F7C4}"/>
              </a:ext>
            </a:extLst>
          </p:cNvPr>
          <p:cNvSpPr/>
          <p:nvPr/>
        </p:nvSpPr>
        <p:spPr>
          <a:xfrm>
            <a:off x="8850135" y="2426837"/>
            <a:ext cx="2760673" cy="1541216"/>
          </a:xfrm>
          <a:prstGeom prst="rect">
            <a:avLst/>
          </a:prstGeom>
          <a:solidFill>
            <a:schemeClr val="bg1">
              <a:lumMod val="9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EDC9D92-4FF7-A4E7-AD7B-49C846756499}"/>
                  </a:ext>
                </a:extLst>
              </p:cNvPr>
              <p:cNvSpPr txBox="1"/>
              <p:nvPr/>
            </p:nvSpPr>
            <p:spPr>
              <a:xfrm>
                <a:off x="4218529" y="3366070"/>
                <a:ext cx="3051028" cy="393185"/>
              </a:xfrm>
              <a:prstGeom prst="rect">
                <a:avLst/>
              </a:prstGeom>
              <a:noFill/>
            </p:spPr>
            <p:txBody>
              <a:bodyPr wrap="none" lIns="0" tIns="0" rIns="0" bIns="0" rtlCol="0">
                <a:spAutoFit/>
              </a:bodyPr>
              <a:lstStyle/>
              <a:p>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𝑐</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𝑟𝑎𝑑𝑎𝑟</m:t>
                            </m:r>
                          </m:sub>
                        </m:sSub>
                        <m:r>
                          <a:rPr lang="en-US" b="0" i="1" smtClean="0">
                            <a:latin typeface="Cambria Math" panose="02040503050406030204" pitchFamily="18" charset="0"/>
                          </a:rPr>
                          <m:t>𝑡</m:t>
                        </m:r>
                      </m:e>
                    </m:d>
                  </m:oMath>
                </a14:m>
                <a:endParaRPr lang="en-US" dirty="0"/>
              </a:p>
            </p:txBody>
          </p:sp>
        </mc:Choice>
        <mc:Fallback xmlns="">
          <p:sp>
            <p:nvSpPr>
              <p:cNvPr id="16" name="TextBox 15">
                <a:extLst>
                  <a:ext uri="{FF2B5EF4-FFF2-40B4-BE49-F238E27FC236}">
                    <a16:creationId xmlns:a16="http://schemas.microsoft.com/office/drawing/2014/main" id="{4EDC9D92-4FF7-A4E7-AD7B-49C846756499}"/>
                  </a:ext>
                </a:extLst>
              </p:cNvPr>
              <p:cNvSpPr txBox="1">
                <a:spLocks noRot="1" noChangeAspect="1" noMove="1" noResize="1" noEditPoints="1" noAdjustHandles="1" noChangeArrowheads="1" noChangeShapeType="1" noTextEdit="1"/>
              </p:cNvSpPr>
              <p:nvPr/>
            </p:nvSpPr>
            <p:spPr>
              <a:xfrm>
                <a:off x="4218529" y="3366070"/>
                <a:ext cx="3051028" cy="393185"/>
              </a:xfrm>
              <a:prstGeom prst="rect">
                <a:avLst/>
              </a:prstGeom>
              <a:blipFill>
                <a:blip r:embed="rId9"/>
                <a:stretch>
                  <a:fillRect l="-4591" t="-4615" b="-2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87EEC3A-CFDB-4282-4B73-2EF6083E7715}"/>
                  </a:ext>
                </a:extLst>
              </p:cNvPr>
              <p:cNvSpPr txBox="1"/>
              <p:nvPr/>
            </p:nvSpPr>
            <p:spPr>
              <a:xfrm>
                <a:off x="890717" y="4668096"/>
                <a:ext cx="9420464" cy="834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𝑇𝑋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𝑠</m:t>
                          </m:r>
                        </m:e>
                        <m:sub>
                          <m:r>
                            <a:rPr lang="en-US" b="0" i="1" smtClean="0">
                              <a:latin typeface="Cambria Math" panose="02040503050406030204" pitchFamily="18" charset="0"/>
                            </a:rPr>
                            <m:t>𝑅𝑋</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ea typeface="Cambria Math" panose="02040503050406030204" pitchFamily="18" charset="0"/>
                            </a:rPr>
                            <m:t>𝑡𝑎𝑟</m:t>
                          </m:r>
                        </m:sub>
                      </m:s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𝑡𝑎𝑟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sup>
                      </m:sSup>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−1</m:t>
                          </m:r>
                        </m:sup>
                        <m:e>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𝑡𝑎𝑟</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𝑃𝑅𝐼</m:t>
                                  </m:r>
                                </m:sub>
                              </m:sSub>
                            </m:e>
                          </m:d>
                        </m:e>
                      </m:nary>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ea typeface="Cambria Math" panose="02040503050406030204" pitchFamily="18" charset="0"/>
                                </a:rPr>
                                <m:t>𝑘</m:t>
                              </m:r>
                            </m:sub>
                          </m:s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sup>
                          </m:sSup>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𝑃𝑅𝐼</m:t>
                                      </m:r>
                                    </m:sub>
                                  </m:sSub>
                                </m:e>
                              </m:d>
                            </m:e>
                          </m:nary>
                        </m:e>
                      </m:nary>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𝑛</m:t>
                          </m:r>
                        </m:e>
                      </m:acc>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B87EEC3A-CFDB-4282-4B73-2EF6083E7715}"/>
                  </a:ext>
                </a:extLst>
              </p:cNvPr>
              <p:cNvSpPr txBox="1">
                <a:spLocks noRot="1" noChangeAspect="1" noMove="1" noResize="1" noEditPoints="1" noAdjustHandles="1" noChangeArrowheads="1" noChangeShapeType="1" noTextEdit="1"/>
              </p:cNvSpPr>
              <p:nvPr/>
            </p:nvSpPr>
            <p:spPr>
              <a:xfrm>
                <a:off x="890717" y="4668096"/>
                <a:ext cx="9420464" cy="834844"/>
              </a:xfrm>
              <a:prstGeom prst="rect">
                <a:avLst/>
              </a:prstGeom>
              <a:blipFill>
                <a:blip r:embed="rId10"/>
                <a:stretch>
                  <a:fillRect/>
                </a:stretch>
              </a:blipFill>
            </p:spPr>
            <p:txBody>
              <a:bodyPr/>
              <a:lstStyle/>
              <a:p>
                <a:r>
                  <a:rPr lang="en-US">
                    <a:noFill/>
                  </a:rPr>
                  <a:t> </a:t>
                </a:r>
              </a:p>
            </p:txBody>
          </p:sp>
        </mc:Fallback>
      </mc:AlternateContent>
      <p:pic>
        <p:nvPicPr>
          <p:cNvPr id="11" name="Graphic 10" descr="Car with solid fill">
            <a:extLst>
              <a:ext uri="{FF2B5EF4-FFF2-40B4-BE49-F238E27FC236}">
                <a16:creationId xmlns:a16="http://schemas.microsoft.com/office/drawing/2014/main" id="{DE2EFA5D-36E8-414E-8C8C-810BB52717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13508" y="2736497"/>
            <a:ext cx="914400" cy="914400"/>
          </a:xfrm>
          <a:prstGeom prst="rect">
            <a:avLst/>
          </a:prstGeom>
        </p:spPr>
      </p:pic>
      <p:cxnSp>
        <p:nvCxnSpPr>
          <p:cNvPr id="14" name="Straight Connector 13">
            <a:extLst>
              <a:ext uri="{FF2B5EF4-FFF2-40B4-BE49-F238E27FC236}">
                <a16:creationId xmlns:a16="http://schemas.microsoft.com/office/drawing/2014/main" id="{280495EF-D9CA-2744-286B-B67286F19DE3}"/>
              </a:ext>
            </a:extLst>
          </p:cNvPr>
          <p:cNvCxnSpPr>
            <a:cxnSpLocks/>
          </p:cNvCxnSpPr>
          <p:nvPr/>
        </p:nvCxnSpPr>
        <p:spPr>
          <a:xfrm>
            <a:off x="8978268" y="3196632"/>
            <a:ext cx="235416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D8473DE-9AC0-BB36-78E2-97E70D251DE6}"/>
              </a:ext>
            </a:extLst>
          </p:cNvPr>
          <p:cNvCxnSpPr>
            <a:cxnSpLocks/>
          </p:cNvCxnSpPr>
          <p:nvPr/>
        </p:nvCxnSpPr>
        <p:spPr>
          <a:xfrm flipV="1">
            <a:off x="9220931" y="2915230"/>
            <a:ext cx="530003" cy="277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685C15-1C65-F895-CA22-FF15FF66CF3A}"/>
              </a:ext>
            </a:extLst>
          </p:cNvPr>
          <p:cNvCxnSpPr/>
          <p:nvPr/>
        </p:nvCxnSpPr>
        <p:spPr>
          <a:xfrm>
            <a:off x="9970912" y="3610589"/>
            <a:ext cx="1055522" cy="0"/>
          </a:xfrm>
          <a:prstGeom prst="line">
            <a:avLst/>
          </a:prstGeom>
          <a:ln w="12700">
            <a:solidFill>
              <a:schemeClr val="accent6"/>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2" name="Flowchart: Data 11">
            <a:extLst>
              <a:ext uri="{FF2B5EF4-FFF2-40B4-BE49-F238E27FC236}">
                <a16:creationId xmlns:a16="http://schemas.microsoft.com/office/drawing/2014/main" id="{716988BC-C722-6561-301A-414DE3000B3B}"/>
              </a:ext>
            </a:extLst>
          </p:cNvPr>
          <p:cNvSpPr/>
          <p:nvPr/>
        </p:nvSpPr>
        <p:spPr>
          <a:xfrm rot="16200000" flipH="1">
            <a:off x="10919654" y="3024420"/>
            <a:ext cx="276615" cy="338554"/>
          </a:xfrm>
          <a:prstGeom prst="flowChartInputOutpu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B88E312-35FB-F0FA-7B2F-F9E68DAA77B8}"/>
                  </a:ext>
                </a:extLst>
              </p:cNvPr>
              <p:cNvSpPr txBox="1"/>
              <p:nvPr/>
            </p:nvSpPr>
            <p:spPr>
              <a:xfrm>
                <a:off x="10195523" y="3540981"/>
                <a:ext cx="6974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𝑟</m:t>
                          </m:r>
                        </m:e>
                        <m:sub>
                          <m:r>
                            <a:rPr lang="en-US" b="0" i="1" smtClean="0">
                              <a:solidFill>
                                <a:schemeClr val="accent6"/>
                              </a:solidFill>
                              <a:latin typeface="Cambria Math" panose="02040503050406030204" pitchFamily="18" charset="0"/>
                            </a:rPr>
                            <m:t>𝑡𝑎𝑟</m:t>
                          </m:r>
                        </m:sub>
                      </m:sSub>
                    </m:oMath>
                  </m:oMathPara>
                </a14:m>
                <a:endParaRPr lang="en-US" dirty="0">
                  <a:solidFill>
                    <a:schemeClr val="accent6"/>
                  </a:solidFill>
                </a:endParaRPr>
              </a:p>
            </p:txBody>
          </p:sp>
        </mc:Choice>
        <mc:Fallback xmlns="">
          <p:sp>
            <p:nvSpPr>
              <p:cNvPr id="23" name="TextBox 22">
                <a:extLst>
                  <a:ext uri="{FF2B5EF4-FFF2-40B4-BE49-F238E27FC236}">
                    <a16:creationId xmlns:a16="http://schemas.microsoft.com/office/drawing/2014/main" id="{7B88E312-35FB-F0FA-7B2F-F9E68DAA77B8}"/>
                  </a:ext>
                </a:extLst>
              </p:cNvPr>
              <p:cNvSpPr txBox="1">
                <a:spLocks noRot="1" noChangeAspect="1" noMove="1" noResize="1" noEditPoints="1" noAdjustHandles="1" noChangeArrowheads="1" noChangeShapeType="1" noTextEdit="1"/>
              </p:cNvSpPr>
              <p:nvPr/>
            </p:nvSpPr>
            <p:spPr>
              <a:xfrm>
                <a:off x="10195523" y="3540981"/>
                <a:ext cx="697447"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12E7F5-2A15-0A53-CEE5-483FC3399DC4}"/>
                  </a:ext>
                </a:extLst>
              </p:cNvPr>
              <p:cNvSpPr txBox="1"/>
              <p:nvPr/>
            </p:nvSpPr>
            <p:spPr>
              <a:xfrm>
                <a:off x="9103587" y="2503323"/>
                <a:ext cx="6974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𝑣</m:t>
                          </m:r>
                        </m:e>
                        <m:sub>
                          <m:r>
                            <a:rPr lang="en-US" b="0" i="1" smtClean="0">
                              <a:solidFill>
                                <a:schemeClr val="accent5"/>
                              </a:solidFill>
                              <a:latin typeface="Cambria Math" panose="02040503050406030204" pitchFamily="18" charset="0"/>
                            </a:rPr>
                            <m:t>𝑟𝑎𝑑𝑎𝑟</m:t>
                          </m:r>
                        </m:sub>
                      </m:sSub>
                    </m:oMath>
                  </m:oMathPara>
                </a14:m>
                <a:endParaRPr lang="en-US" dirty="0">
                  <a:solidFill>
                    <a:schemeClr val="accent5"/>
                  </a:solidFill>
                </a:endParaRPr>
              </a:p>
            </p:txBody>
          </p:sp>
        </mc:Choice>
        <mc:Fallback xmlns="">
          <p:sp>
            <p:nvSpPr>
              <p:cNvPr id="24" name="TextBox 23">
                <a:extLst>
                  <a:ext uri="{FF2B5EF4-FFF2-40B4-BE49-F238E27FC236}">
                    <a16:creationId xmlns:a16="http://schemas.microsoft.com/office/drawing/2014/main" id="{8812E7F5-2A15-0A53-CEE5-483FC3399DC4}"/>
                  </a:ext>
                </a:extLst>
              </p:cNvPr>
              <p:cNvSpPr txBox="1">
                <a:spLocks noRot="1" noChangeAspect="1" noMove="1" noResize="1" noEditPoints="1" noAdjustHandles="1" noChangeArrowheads="1" noChangeShapeType="1" noTextEdit="1"/>
              </p:cNvSpPr>
              <p:nvPr/>
            </p:nvSpPr>
            <p:spPr>
              <a:xfrm>
                <a:off x="9103587" y="2503323"/>
                <a:ext cx="697447" cy="369332"/>
              </a:xfrm>
              <a:prstGeom prst="rect">
                <a:avLst/>
              </a:prstGeom>
              <a:blipFill>
                <a:blip r:embed="rId14"/>
                <a:stretch>
                  <a:fillRect r="-10435"/>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45D0422-F9C4-6A14-E982-571C9B99F85B}"/>
              </a:ext>
            </a:extLst>
          </p:cNvPr>
          <p:cNvCxnSpPr>
            <a:cxnSpLocks/>
          </p:cNvCxnSpPr>
          <p:nvPr/>
        </p:nvCxnSpPr>
        <p:spPr>
          <a:xfrm flipV="1">
            <a:off x="10795054" y="2828326"/>
            <a:ext cx="530003" cy="277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DFEF991-263C-8505-5818-F9F7976B5C96}"/>
                  </a:ext>
                </a:extLst>
              </p:cNvPr>
              <p:cNvSpPr txBox="1"/>
              <p:nvPr/>
            </p:nvSpPr>
            <p:spPr>
              <a:xfrm>
                <a:off x="10677710" y="2416419"/>
                <a:ext cx="6974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𝑣</m:t>
                          </m:r>
                        </m:e>
                        <m:sub>
                          <m:r>
                            <a:rPr lang="en-US" b="0" i="1" smtClean="0">
                              <a:solidFill>
                                <a:schemeClr val="accent5"/>
                              </a:solidFill>
                              <a:latin typeface="Cambria Math" panose="02040503050406030204" pitchFamily="18" charset="0"/>
                            </a:rPr>
                            <m:t>𝑡𝑎𝑟</m:t>
                          </m:r>
                        </m:sub>
                      </m:sSub>
                    </m:oMath>
                  </m:oMathPara>
                </a14:m>
                <a:endParaRPr lang="en-US" dirty="0">
                  <a:solidFill>
                    <a:schemeClr val="accent5"/>
                  </a:solidFill>
                </a:endParaRPr>
              </a:p>
            </p:txBody>
          </p:sp>
        </mc:Choice>
        <mc:Fallback xmlns="">
          <p:sp>
            <p:nvSpPr>
              <p:cNvPr id="26" name="TextBox 25">
                <a:extLst>
                  <a:ext uri="{FF2B5EF4-FFF2-40B4-BE49-F238E27FC236}">
                    <a16:creationId xmlns:a16="http://schemas.microsoft.com/office/drawing/2014/main" id="{ADFEF991-263C-8505-5818-F9F7976B5C96}"/>
                  </a:ext>
                </a:extLst>
              </p:cNvPr>
              <p:cNvSpPr txBox="1">
                <a:spLocks noRot="1" noChangeAspect="1" noMove="1" noResize="1" noEditPoints="1" noAdjustHandles="1" noChangeArrowheads="1" noChangeShapeType="1" noTextEdit="1"/>
              </p:cNvSpPr>
              <p:nvPr/>
            </p:nvSpPr>
            <p:spPr>
              <a:xfrm>
                <a:off x="10677710" y="2416419"/>
                <a:ext cx="697447" cy="369332"/>
              </a:xfrm>
              <a:prstGeom prst="rect">
                <a:avLst/>
              </a:prstGeom>
              <a:blipFill>
                <a:blip r:embed="rId15"/>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9C77EE74-EEF7-F228-7E77-2BA3D1CEB997}"/>
              </a:ext>
            </a:extLst>
          </p:cNvPr>
          <p:cNvCxnSpPr>
            <a:cxnSpLocks/>
          </p:cNvCxnSpPr>
          <p:nvPr/>
        </p:nvCxnSpPr>
        <p:spPr>
          <a:xfrm>
            <a:off x="10710792" y="3004310"/>
            <a:ext cx="224611" cy="0"/>
          </a:xfrm>
          <a:prstGeom prst="line">
            <a:avLst/>
          </a:prstGeom>
          <a:ln w="12700">
            <a:solidFill>
              <a:schemeClr val="accent1"/>
            </a:solidFill>
            <a:headEnd type="arrow"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8AA165C-2BC5-F5C9-1909-74E7B0738015}"/>
                  </a:ext>
                </a:extLst>
              </p:cNvPr>
              <p:cNvSpPr txBox="1"/>
              <p:nvPr/>
            </p:nvSpPr>
            <p:spPr>
              <a:xfrm>
                <a:off x="10115735" y="2804988"/>
                <a:ext cx="6974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𝑡</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xmlns="">
          <p:sp>
            <p:nvSpPr>
              <p:cNvPr id="28" name="TextBox 27">
                <a:extLst>
                  <a:ext uri="{FF2B5EF4-FFF2-40B4-BE49-F238E27FC236}">
                    <a16:creationId xmlns:a16="http://schemas.microsoft.com/office/drawing/2014/main" id="{88AA165C-2BC5-F5C9-1909-74E7B0738015}"/>
                  </a:ext>
                </a:extLst>
              </p:cNvPr>
              <p:cNvSpPr txBox="1">
                <a:spLocks noRot="1" noChangeAspect="1" noMove="1" noResize="1" noEditPoints="1" noAdjustHandles="1" noChangeArrowheads="1" noChangeShapeType="1" noTextEdit="1"/>
              </p:cNvSpPr>
              <p:nvPr/>
            </p:nvSpPr>
            <p:spPr>
              <a:xfrm>
                <a:off x="10115735" y="2804988"/>
                <a:ext cx="697447" cy="369332"/>
              </a:xfrm>
              <a:prstGeom prst="rect">
                <a:avLst/>
              </a:prstGeom>
              <a:blipFill>
                <a:blip r:embed="rId16"/>
                <a:stretch>
                  <a:fillRect b="-13115"/>
                </a:stretch>
              </a:blipFill>
            </p:spPr>
            <p:txBody>
              <a:bodyPr/>
              <a:lstStyle/>
              <a:p>
                <a:r>
                  <a:rPr lang="en-US">
                    <a:noFill/>
                  </a:rPr>
                  <a:t> </a:t>
                </a:r>
              </a:p>
            </p:txBody>
          </p:sp>
        </mc:Fallback>
      </mc:AlternateContent>
      <p:cxnSp>
        <p:nvCxnSpPr>
          <p:cNvPr id="31" name="Connector: Elbow 30">
            <a:extLst>
              <a:ext uri="{FF2B5EF4-FFF2-40B4-BE49-F238E27FC236}">
                <a16:creationId xmlns:a16="http://schemas.microsoft.com/office/drawing/2014/main" id="{02CD1F5F-29E3-9B71-6CE8-7ED448DFE319}"/>
              </a:ext>
            </a:extLst>
          </p:cNvPr>
          <p:cNvCxnSpPr>
            <a:cxnSpLocks/>
          </p:cNvCxnSpPr>
          <p:nvPr/>
        </p:nvCxnSpPr>
        <p:spPr>
          <a:xfrm rot="3660000">
            <a:off x="10683865" y="3184796"/>
            <a:ext cx="247084" cy="118603"/>
          </a:xfrm>
          <a:prstGeom prst="bentConnector3">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4B0E679-3BD3-25B8-7ECC-253DE11E7138}"/>
              </a:ext>
            </a:extLst>
          </p:cNvPr>
          <p:cNvCxnSpPr/>
          <p:nvPr/>
        </p:nvCxnSpPr>
        <p:spPr>
          <a:xfrm flipV="1">
            <a:off x="9965213" y="3429000"/>
            <a:ext cx="0" cy="33025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7DDBF8E-A4F9-D77C-A24A-E35E94B6E875}"/>
              </a:ext>
            </a:extLst>
          </p:cNvPr>
          <p:cNvCxnSpPr/>
          <p:nvPr/>
        </p:nvCxnSpPr>
        <p:spPr>
          <a:xfrm flipV="1">
            <a:off x="11026434" y="3445461"/>
            <a:ext cx="0" cy="33025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59B9418-1084-EC9D-1C91-47E4515374BD}"/>
              </a:ext>
            </a:extLst>
          </p:cNvPr>
          <p:cNvCxnSpPr/>
          <p:nvPr/>
        </p:nvCxnSpPr>
        <p:spPr>
          <a:xfrm flipV="1">
            <a:off x="10924755" y="2912870"/>
            <a:ext cx="0"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DB6BD6F-EF2E-499D-CB53-059AB4E83BF2}"/>
              </a:ext>
            </a:extLst>
          </p:cNvPr>
          <p:cNvCxnSpPr/>
          <p:nvPr/>
        </p:nvCxnSpPr>
        <p:spPr>
          <a:xfrm flipV="1">
            <a:off x="10711091" y="2915347"/>
            <a:ext cx="0" cy="1828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698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Fast-Time vs Slow-Time Processing</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11</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610298E-404C-8CAD-C577-63D8D2C7875E}"/>
              </a:ext>
            </a:extLst>
          </p:cNvPr>
          <p:cNvPicPr>
            <a:picLocks noChangeAspect="1"/>
          </p:cNvPicPr>
          <p:nvPr/>
        </p:nvPicPr>
        <p:blipFill rotWithShape="1">
          <a:blip r:embed="rId5">
            <a:clrChange>
              <a:clrFrom>
                <a:srgbClr val="FFFFFF"/>
              </a:clrFrom>
              <a:clrTo>
                <a:srgbClr val="FFFFFF">
                  <a:alpha val="0"/>
                </a:srgbClr>
              </a:clrTo>
            </a:clrChange>
          </a:blip>
          <a:srcRect r="10850"/>
          <a:stretch/>
        </p:blipFill>
        <p:spPr>
          <a:xfrm>
            <a:off x="743413" y="1842645"/>
            <a:ext cx="2361269" cy="2321160"/>
          </a:xfrm>
          <a:prstGeom prst="rect">
            <a:avLst/>
          </a:prstGeom>
        </p:spPr>
      </p:pic>
      <p:sp>
        <p:nvSpPr>
          <p:cNvPr id="38" name="Rectangle 37">
            <a:extLst>
              <a:ext uri="{FF2B5EF4-FFF2-40B4-BE49-F238E27FC236}">
                <a16:creationId xmlns:a16="http://schemas.microsoft.com/office/drawing/2014/main" id="{830EBD37-5A73-2F53-B551-0978370F5868}"/>
              </a:ext>
            </a:extLst>
          </p:cNvPr>
          <p:cNvSpPr/>
          <p:nvPr/>
        </p:nvSpPr>
        <p:spPr>
          <a:xfrm>
            <a:off x="791839" y="3500986"/>
            <a:ext cx="178966" cy="121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EBE47755-9D4B-F85A-9E27-5D906BD9F08E}"/>
              </a:ext>
            </a:extLst>
          </p:cNvPr>
          <p:cNvSpPr/>
          <p:nvPr/>
        </p:nvSpPr>
        <p:spPr>
          <a:xfrm>
            <a:off x="2586919" y="3996303"/>
            <a:ext cx="178966" cy="121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FBDB3D57-2034-EE23-6441-FC7C426770AB}"/>
              </a:ext>
            </a:extLst>
          </p:cNvPr>
          <p:cNvSpPr/>
          <p:nvPr/>
        </p:nvSpPr>
        <p:spPr>
          <a:xfrm rot="16200000">
            <a:off x="170446" y="2927211"/>
            <a:ext cx="1477378" cy="336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of Channels</a:t>
            </a:r>
          </a:p>
        </p:txBody>
      </p:sp>
      <p:sp>
        <p:nvSpPr>
          <p:cNvPr id="41" name="Rectangle 40">
            <a:extLst>
              <a:ext uri="{FF2B5EF4-FFF2-40B4-BE49-F238E27FC236}">
                <a16:creationId xmlns:a16="http://schemas.microsoft.com/office/drawing/2014/main" id="{600FA515-CF2C-434B-2B47-78D9CACEED5A}"/>
              </a:ext>
            </a:extLst>
          </p:cNvPr>
          <p:cNvSpPr/>
          <p:nvPr/>
        </p:nvSpPr>
        <p:spPr>
          <a:xfrm>
            <a:off x="1145566" y="3928829"/>
            <a:ext cx="1421407" cy="558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 of Samples within a Chirp</a:t>
            </a:r>
          </a:p>
          <a:p>
            <a:pPr algn="ctr"/>
            <a:r>
              <a:rPr lang="en-US" sz="1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Fast-Time</a:t>
            </a:r>
          </a:p>
        </p:txBody>
      </p:sp>
      <p:sp>
        <p:nvSpPr>
          <p:cNvPr id="42" name="Rectangle 41">
            <a:extLst>
              <a:ext uri="{FF2B5EF4-FFF2-40B4-BE49-F238E27FC236}">
                <a16:creationId xmlns:a16="http://schemas.microsoft.com/office/drawing/2014/main" id="{345F3A7F-138D-B728-9BFD-0AD5B52E5F60}"/>
              </a:ext>
            </a:extLst>
          </p:cNvPr>
          <p:cNvSpPr/>
          <p:nvPr/>
        </p:nvSpPr>
        <p:spPr>
          <a:xfrm rot="18924761">
            <a:off x="2434939" y="3609437"/>
            <a:ext cx="1212323" cy="455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 of Chirps </a:t>
            </a:r>
          </a:p>
          <a:p>
            <a:pPr algn="ctr"/>
            <a:r>
              <a:rPr lang="en-US" sz="1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Slow-Time</a:t>
            </a:r>
          </a:p>
        </p:txBody>
      </p:sp>
      <p:sp>
        <p:nvSpPr>
          <p:cNvPr id="44" name="Rectangle 43">
            <a:extLst>
              <a:ext uri="{FF2B5EF4-FFF2-40B4-BE49-F238E27FC236}">
                <a16:creationId xmlns:a16="http://schemas.microsoft.com/office/drawing/2014/main" id="{4DAFD6DE-B6F5-058B-4D8A-33AAAEA1A970}"/>
              </a:ext>
            </a:extLst>
          </p:cNvPr>
          <p:cNvSpPr/>
          <p:nvPr/>
        </p:nvSpPr>
        <p:spPr>
          <a:xfrm>
            <a:off x="1247452" y="2370192"/>
            <a:ext cx="1361544" cy="1397525"/>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45" name="Rectangle 44">
            <a:extLst>
              <a:ext uri="{FF2B5EF4-FFF2-40B4-BE49-F238E27FC236}">
                <a16:creationId xmlns:a16="http://schemas.microsoft.com/office/drawing/2014/main" id="{17809F92-61E6-3CA4-7DA0-501EA13E3294}"/>
              </a:ext>
            </a:extLst>
          </p:cNvPr>
          <p:cNvSpPr/>
          <p:nvPr/>
        </p:nvSpPr>
        <p:spPr>
          <a:xfrm>
            <a:off x="2613818" y="2309510"/>
            <a:ext cx="56411" cy="1387238"/>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46" name="Rectangle 45">
            <a:extLst>
              <a:ext uri="{FF2B5EF4-FFF2-40B4-BE49-F238E27FC236}">
                <a16:creationId xmlns:a16="http://schemas.microsoft.com/office/drawing/2014/main" id="{7AD28CB5-B589-7AAA-79E8-D8BF7F0E431D}"/>
              </a:ext>
            </a:extLst>
          </p:cNvPr>
          <p:cNvSpPr/>
          <p:nvPr/>
        </p:nvSpPr>
        <p:spPr>
          <a:xfrm rot="16200000">
            <a:off x="1941226" y="1697976"/>
            <a:ext cx="60682" cy="1283747"/>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47" name="Rectangle 46">
            <a:extLst>
              <a:ext uri="{FF2B5EF4-FFF2-40B4-BE49-F238E27FC236}">
                <a16:creationId xmlns:a16="http://schemas.microsoft.com/office/drawing/2014/main" id="{714E36A7-684D-7455-1775-1C91779666B7}"/>
              </a:ext>
            </a:extLst>
          </p:cNvPr>
          <p:cNvSpPr/>
          <p:nvPr/>
        </p:nvSpPr>
        <p:spPr>
          <a:xfrm>
            <a:off x="2673140" y="2248756"/>
            <a:ext cx="56411" cy="1387238"/>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48" name="Rectangle 47">
            <a:extLst>
              <a:ext uri="{FF2B5EF4-FFF2-40B4-BE49-F238E27FC236}">
                <a16:creationId xmlns:a16="http://schemas.microsoft.com/office/drawing/2014/main" id="{7FF65B80-543F-8251-83A7-C3B75B452EFE}"/>
              </a:ext>
            </a:extLst>
          </p:cNvPr>
          <p:cNvSpPr/>
          <p:nvPr/>
        </p:nvSpPr>
        <p:spPr>
          <a:xfrm rot="16200000">
            <a:off x="2000549" y="1637223"/>
            <a:ext cx="60682" cy="1283747"/>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cxnSp>
        <p:nvCxnSpPr>
          <p:cNvPr id="51" name="Straight Arrow Connector 50">
            <a:extLst>
              <a:ext uri="{FF2B5EF4-FFF2-40B4-BE49-F238E27FC236}">
                <a16:creationId xmlns:a16="http://schemas.microsoft.com/office/drawing/2014/main" id="{27B83F7B-8DD8-E38E-414A-FFE305422279}"/>
              </a:ext>
            </a:extLst>
          </p:cNvPr>
          <p:cNvCxnSpPr>
            <a:cxnSpLocks/>
          </p:cNvCxnSpPr>
          <p:nvPr/>
        </p:nvCxnSpPr>
        <p:spPr>
          <a:xfrm>
            <a:off x="3274788" y="2912077"/>
            <a:ext cx="89698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739B5867-6306-98FA-DDE2-FC3802BDC8F4}"/>
              </a:ext>
            </a:extLst>
          </p:cNvPr>
          <p:cNvPicPr>
            <a:picLocks noChangeAspect="1"/>
          </p:cNvPicPr>
          <p:nvPr/>
        </p:nvPicPr>
        <p:blipFill rotWithShape="1">
          <a:blip r:embed="rId5">
            <a:clrChange>
              <a:clrFrom>
                <a:srgbClr val="FFFFFF"/>
              </a:clrFrom>
              <a:clrTo>
                <a:srgbClr val="FFFFFF">
                  <a:alpha val="0"/>
                </a:srgbClr>
              </a:clrTo>
            </a:clrChange>
          </a:blip>
          <a:srcRect l="14978" r="10849" b="71617"/>
          <a:stretch/>
        </p:blipFill>
        <p:spPr>
          <a:xfrm>
            <a:off x="4171771" y="2558876"/>
            <a:ext cx="1964567" cy="658818"/>
          </a:xfrm>
          <a:prstGeom prst="rect">
            <a:avLst/>
          </a:prstGeom>
        </p:spPr>
      </p:pic>
      <p:sp>
        <p:nvSpPr>
          <p:cNvPr id="53" name="Rectangle 52">
            <a:extLst>
              <a:ext uri="{FF2B5EF4-FFF2-40B4-BE49-F238E27FC236}">
                <a16:creationId xmlns:a16="http://schemas.microsoft.com/office/drawing/2014/main" id="{23C23BBD-7B20-EB87-6833-721DC53124F0}"/>
              </a:ext>
            </a:extLst>
          </p:cNvPr>
          <p:cNvSpPr/>
          <p:nvPr/>
        </p:nvSpPr>
        <p:spPr>
          <a:xfrm>
            <a:off x="3831346" y="3622483"/>
            <a:ext cx="178966" cy="121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cs typeface="Times New Roman" panose="02020603050405020304" pitchFamily="18" charset="0"/>
            </a:endParaRPr>
          </a:p>
        </p:txBody>
      </p:sp>
      <p:sp>
        <p:nvSpPr>
          <p:cNvPr id="54" name="Rectangle 53">
            <a:extLst>
              <a:ext uri="{FF2B5EF4-FFF2-40B4-BE49-F238E27FC236}">
                <a16:creationId xmlns:a16="http://schemas.microsoft.com/office/drawing/2014/main" id="{F4ED5B74-E7A7-9752-C968-8EC5717A49EE}"/>
              </a:ext>
            </a:extLst>
          </p:cNvPr>
          <p:cNvSpPr/>
          <p:nvPr/>
        </p:nvSpPr>
        <p:spPr>
          <a:xfrm>
            <a:off x="5626426" y="4117800"/>
            <a:ext cx="178966" cy="121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cs typeface="Times New Roman" panose="02020603050405020304" pitchFamily="18" charset="0"/>
            </a:endParaRPr>
          </a:p>
        </p:txBody>
      </p:sp>
      <p:sp>
        <p:nvSpPr>
          <p:cNvPr id="55" name="Rectangle 54">
            <a:extLst>
              <a:ext uri="{FF2B5EF4-FFF2-40B4-BE49-F238E27FC236}">
                <a16:creationId xmlns:a16="http://schemas.microsoft.com/office/drawing/2014/main" id="{CA005E7C-75EB-4A89-0687-6EF7D3B71636}"/>
              </a:ext>
            </a:extLst>
          </p:cNvPr>
          <p:cNvSpPr/>
          <p:nvPr/>
        </p:nvSpPr>
        <p:spPr>
          <a:xfrm>
            <a:off x="4205406" y="3322941"/>
            <a:ext cx="1421407" cy="558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 of Samples within a Chirp</a:t>
            </a:r>
          </a:p>
          <a:p>
            <a:pPr algn="ctr"/>
            <a:r>
              <a:rPr lang="en-US" sz="1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Fast-Time</a:t>
            </a:r>
          </a:p>
        </p:txBody>
      </p:sp>
      <p:sp>
        <p:nvSpPr>
          <p:cNvPr id="56" name="Rectangle 55">
            <a:extLst>
              <a:ext uri="{FF2B5EF4-FFF2-40B4-BE49-F238E27FC236}">
                <a16:creationId xmlns:a16="http://schemas.microsoft.com/office/drawing/2014/main" id="{E2A71B39-F205-E2EF-8B32-BF1F25D252E3}"/>
              </a:ext>
            </a:extLst>
          </p:cNvPr>
          <p:cNvSpPr/>
          <p:nvPr/>
        </p:nvSpPr>
        <p:spPr>
          <a:xfrm>
            <a:off x="4279108" y="3086423"/>
            <a:ext cx="1361544" cy="13127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57" name="Rectangle 56">
            <a:extLst>
              <a:ext uri="{FF2B5EF4-FFF2-40B4-BE49-F238E27FC236}">
                <a16:creationId xmlns:a16="http://schemas.microsoft.com/office/drawing/2014/main" id="{6A4E1AFF-BA9B-4FEA-C40B-7B86DE980CB1}"/>
              </a:ext>
            </a:extLst>
          </p:cNvPr>
          <p:cNvSpPr/>
          <p:nvPr/>
        </p:nvSpPr>
        <p:spPr>
          <a:xfrm rot="16200000">
            <a:off x="4972882" y="2414206"/>
            <a:ext cx="60682" cy="1283747"/>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58" name="Rectangle 57">
            <a:extLst>
              <a:ext uri="{FF2B5EF4-FFF2-40B4-BE49-F238E27FC236}">
                <a16:creationId xmlns:a16="http://schemas.microsoft.com/office/drawing/2014/main" id="{4A2ECC39-EBB4-2A54-690C-E016C1622EEA}"/>
              </a:ext>
            </a:extLst>
          </p:cNvPr>
          <p:cNvSpPr/>
          <p:nvPr/>
        </p:nvSpPr>
        <p:spPr>
          <a:xfrm>
            <a:off x="5646092" y="3025740"/>
            <a:ext cx="53265" cy="99697"/>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59" name="Rectangle 58">
            <a:extLst>
              <a:ext uri="{FF2B5EF4-FFF2-40B4-BE49-F238E27FC236}">
                <a16:creationId xmlns:a16="http://schemas.microsoft.com/office/drawing/2014/main" id="{F525BF3A-D254-C621-F57E-F5D98348775A}"/>
              </a:ext>
            </a:extLst>
          </p:cNvPr>
          <p:cNvSpPr/>
          <p:nvPr/>
        </p:nvSpPr>
        <p:spPr>
          <a:xfrm rot="16200000">
            <a:off x="4973500" y="2414207"/>
            <a:ext cx="60682" cy="1283747"/>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60" name="Rectangle 59">
            <a:extLst>
              <a:ext uri="{FF2B5EF4-FFF2-40B4-BE49-F238E27FC236}">
                <a16:creationId xmlns:a16="http://schemas.microsoft.com/office/drawing/2014/main" id="{BBCEB252-8588-0373-ED74-200AF10211EC}"/>
              </a:ext>
            </a:extLst>
          </p:cNvPr>
          <p:cNvSpPr/>
          <p:nvPr/>
        </p:nvSpPr>
        <p:spPr>
          <a:xfrm>
            <a:off x="5704796" y="2964986"/>
            <a:ext cx="53265" cy="99697"/>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61" name="Rectangle 60">
            <a:extLst>
              <a:ext uri="{FF2B5EF4-FFF2-40B4-BE49-F238E27FC236}">
                <a16:creationId xmlns:a16="http://schemas.microsoft.com/office/drawing/2014/main" id="{51CF89C8-3574-AFB8-84B4-D7653D191C04}"/>
              </a:ext>
            </a:extLst>
          </p:cNvPr>
          <p:cNvSpPr/>
          <p:nvPr/>
        </p:nvSpPr>
        <p:spPr>
          <a:xfrm rot="16200000">
            <a:off x="5032205" y="2353453"/>
            <a:ext cx="60682" cy="1283747"/>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62" name="Rectangle 61">
            <a:extLst>
              <a:ext uri="{FF2B5EF4-FFF2-40B4-BE49-F238E27FC236}">
                <a16:creationId xmlns:a16="http://schemas.microsoft.com/office/drawing/2014/main" id="{1D3AC679-042E-4308-6272-16DDADA53F68}"/>
              </a:ext>
            </a:extLst>
          </p:cNvPr>
          <p:cNvSpPr/>
          <p:nvPr/>
        </p:nvSpPr>
        <p:spPr>
          <a:xfrm rot="19041153">
            <a:off x="5620042" y="2966399"/>
            <a:ext cx="598440" cy="377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63" name="Rectangle 62">
            <a:extLst>
              <a:ext uri="{FF2B5EF4-FFF2-40B4-BE49-F238E27FC236}">
                <a16:creationId xmlns:a16="http://schemas.microsoft.com/office/drawing/2014/main" id="{8723BFC2-2213-9D51-D34A-9A5833EF1AD2}"/>
              </a:ext>
            </a:extLst>
          </p:cNvPr>
          <p:cNvSpPr/>
          <p:nvPr/>
        </p:nvSpPr>
        <p:spPr>
          <a:xfrm>
            <a:off x="3096057" y="2487448"/>
            <a:ext cx="1291865" cy="369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Beamforming</a:t>
            </a:r>
          </a:p>
        </p:txBody>
      </p:sp>
      <p:sp>
        <p:nvSpPr>
          <p:cNvPr id="1088" name="Rectangle 1087">
            <a:extLst>
              <a:ext uri="{FF2B5EF4-FFF2-40B4-BE49-F238E27FC236}">
                <a16:creationId xmlns:a16="http://schemas.microsoft.com/office/drawing/2014/main" id="{4C5A4840-CB33-5125-40A9-14097C10E30F}"/>
              </a:ext>
            </a:extLst>
          </p:cNvPr>
          <p:cNvSpPr/>
          <p:nvPr/>
        </p:nvSpPr>
        <p:spPr>
          <a:xfrm rot="18924761">
            <a:off x="5493039" y="3032354"/>
            <a:ext cx="1212323" cy="455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 of Chirps </a:t>
            </a:r>
          </a:p>
          <a:p>
            <a:pPr algn="ctr"/>
            <a:r>
              <a:rPr lang="en-US" sz="1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Slow-Time</a:t>
            </a:r>
          </a:p>
        </p:txBody>
      </p:sp>
      <p:cxnSp>
        <p:nvCxnSpPr>
          <p:cNvPr id="1089" name="Straight Arrow Connector 1088">
            <a:extLst>
              <a:ext uri="{FF2B5EF4-FFF2-40B4-BE49-F238E27FC236}">
                <a16:creationId xmlns:a16="http://schemas.microsoft.com/office/drawing/2014/main" id="{4F143DAA-53D9-83BC-1C3E-53F475F0DF2F}"/>
              </a:ext>
            </a:extLst>
          </p:cNvPr>
          <p:cNvCxnSpPr>
            <a:cxnSpLocks/>
          </p:cNvCxnSpPr>
          <p:nvPr/>
        </p:nvCxnSpPr>
        <p:spPr>
          <a:xfrm>
            <a:off x="4244865" y="3322941"/>
            <a:ext cx="1300048"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0" name="Straight Arrow Connector 1089">
            <a:extLst>
              <a:ext uri="{FF2B5EF4-FFF2-40B4-BE49-F238E27FC236}">
                <a16:creationId xmlns:a16="http://schemas.microsoft.com/office/drawing/2014/main" id="{DFC8F55E-5CA7-B282-D7AB-16A2838F8E7A}"/>
              </a:ext>
            </a:extLst>
          </p:cNvPr>
          <p:cNvCxnSpPr>
            <a:cxnSpLocks/>
          </p:cNvCxnSpPr>
          <p:nvPr/>
        </p:nvCxnSpPr>
        <p:spPr>
          <a:xfrm flipV="1">
            <a:off x="5664400" y="2827309"/>
            <a:ext cx="448298" cy="495631"/>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1" name="Straight Arrow Connector 1090">
            <a:extLst>
              <a:ext uri="{FF2B5EF4-FFF2-40B4-BE49-F238E27FC236}">
                <a16:creationId xmlns:a16="http://schemas.microsoft.com/office/drawing/2014/main" id="{2C237265-95E8-20C9-CFF7-2323B55A929E}"/>
              </a:ext>
            </a:extLst>
          </p:cNvPr>
          <p:cNvCxnSpPr>
            <a:cxnSpLocks/>
          </p:cNvCxnSpPr>
          <p:nvPr/>
        </p:nvCxnSpPr>
        <p:spPr>
          <a:xfrm>
            <a:off x="6660735" y="2958171"/>
            <a:ext cx="89698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92" name="Rectangle 1091">
            <a:extLst>
              <a:ext uri="{FF2B5EF4-FFF2-40B4-BE49-F238E27FC236}">
                <a16:creationId xmlns:a16="http://schemas.microsoft.com/office/drawing/2014/main" id="{7293ABFF-1CDF-4AA3-4835-59949EA8C9EF}"/>
              </a:ext>
            </a:extLst>
          </p:cNvPr>
          <p:cNvSpPr/>
          <p:nvPr/>
        </p:nvSpPr>
        <p:spPr>
          <a:xfrm>
            <a:off x="6336689" y="2393073"/>
            <a:ext cx="1534428" cy="50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Range Processing</a:t>
            </a:r>
          </a:p>
          <a:p>
            <a:pPr algn="ctr"/>
            <a:r>
              <a:rPr lang="en-US" sz="1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FFT in Fast-Time</a:t>
            </a:r>
          </a:p>
        </p:txBody>
      </p:sp>
      <p:pic>
        <p:nvPicPr>
          <p:cNvPr id="1093" name="Picture 1092">
            <a:extLst>
              <a:ext uri="{FF2B5EF4-FFF2-40B4-BE49-F238E27FC236}">
                <a16:creationId xmlns:a16="http://schemas.microsoft.com/office/drawing/2014/main" id="{B46E921C-E05E-4A9B-4258-AA61FCF0011F}"/>
              </a:ext>
            </a:extLst>
          </p:cNvPr>
          <p:cNvPicPr>
            <a:picLocks noChangeAspect="1"/>
          </p:cNvPicPr>
          <p:nvPr/>
        </p:nvPicPr>
        <p:blipFill rotWithShape="1">
          <a:blip r:embed="rId5">
            <a:clrChange>
              <a:clrFrom>
                <a:srgbClr val="FFFFFF"/>
              </a:clrFrom>
              <a:clrTo>
                <a:srgbClr val="FFFFFF">
                  <a:alpha val="0"/>
                </a:srgbClr>
              </a:clrTo>
            </a:clrChange>
          </a:blip>
          <a:srcRect l="14978" r="10849" b="71617"/>
          <a:stretch/>
        </p:blipFill>
        <p:spPr>
          <a:xfrm>
            <a:off x="7708055" y="2550864"/>
            <a:ext cx="1964567" cy="658818"/>
          </a:xfrm>
          <a:prstGeom prst="rect">
            <a:avLst/>
          </a:prstGeom>
        </p:spPr>
      </p:pic>
      <p:sp>
        <p:nvSpPr>
          <p:cNvPr id="1094" name="Rectangle 1093">
            <a:extLst>
              <a:ext uri="{FF2B5EF4-FFF2-40B4-BE49-F238E27FC236}">
                <a16:creationId xmlns:a16="http://schemas.microsoft.com/office/drawing/2014/main" id="{28145F4F-CFD2-3BC7-4F61-2A4D11F62198}"/>
              </a:ext>
            </a:extLst>
          </p:cNvPr>
          <p:cNvSpPr/>
          <p:nvPr/>
        </p:nvSpPr>
        <p:spPr>
          <a:xfrm>
            <a:off x="7367630" y="3614471"/>
            <a:ext cx="178966" cy="1212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cs typeface="Times New Roman" panose="02020603050405020304" pitchFamily="18" charset="0"/>
            </a:endParaRPr>
          </a:p>
        </p:txBody>
      </p:sp>
      <p:sp>
        <p:nvSpPr>
          <p:cNvPr id="1095" name="Rectangle 1094">
            <a:extLst>
              <a:ext uri="{FF2B5EF4-FFF2-40B4-BE49-F238E27FC236}">
                <a16:creationId xmlns:a16="http://schemas.microsoft.com/office/drawing/2014/main" id="{5E301824-AD3B-4341-F8DB-A96C929DCF3C}"/>
              </a:ext>
            </a:extLst>
          </p:cNvPr>
          <p:cNvSpPr/>
          <p:nvPr/>
        </p:nvSpPr>
        <p:spPr>
          <a:xfrm>
            <a:off x="7741690" y="3314930"/>
            <a:ext cx="1421407" cy="287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Range Bins</a:t>
            </a:r>
          </a:p>
        </p:txBody>
      </p:sp>
      <p:sp>
        <p:nvSpPr>
          <p:cNvPr id="1096" name="Rectangle 1095">
            <a:extLst>
              <a:ext uri="{FF2B5EF4-FFF2-40B4-BE49-F238E27FC236}">
                <a16:creationId xmlns:a16="http://schemas.microsoft.com/office/drawing/2014/main" id="{90BFE8DF-CCD8-A13D-DF7D-8D1659E0B1AA}"/>
              </a:ext>
            </a:extLst>
          </p:cNvPr>
          <p:cNvSpPr/>
          <p:nvPr/>
        </p:nvSpPr>
        <p:spPr>
          <a:xfrm>
            <a:off x="7815392" y="3078411"/>
            <a:ext cx="1361544" cy="13127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098" name="Rectangle 1097">
            <a:extLst>
              <a:ext uri="{FF2B5EF4-FFF2-40B4-BE49-F238E27FC236}">
                <a16:creationId xmlns:a16="http://schemas.microsoft.com/office/drawing/2014/main" id="{4202349B-4D21-9D7B-231B-1E65EB78FE5F}"/>
              </a:ext>
            </a:extLst>
          </p:cNvPr>
          <p:cNvSpPr/>
          <p:nvPr/>
        </p:nvSpPr>
        <p:spPr>
          <a:xfrm rot="16200000">
            <a:off x="8509166" y="2406194"/>
            <a:ext cx="60682" cy="1283747"/>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100" name="Rectangle 1099">
            <a:extLst>
              <a:ext uri="{FF2B5EF4-FFF2-40B4-BE49-F238E27FC236}">
                <a16:creationId xmlns:a16="http://schemas.microsoft.com/office/drawing/2014/main" id="{46AAEF61-00A4-D38A-436F-57B319F8BFDC}"/>
              </a:ext>
            </a:extLst>
          </p:cNvPr>
          <p:cNvSpPr/>
          <p:nvPr/>
        </p:nvSpPr>
        <p:spPr>
          <a:xfrm>
            <a:off x="9182376" y="3017728"/>
            <a:ext cx="53265" cy="99697"/>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101" name="Rectangle 1100">
            <a:extLst>
              <a:ext uri="{FF2B5EF4-FFF2-40B4-BE49-F238E27FC236}">
                <a16:creationId xmlns:a16="http://schemas.microsoft.com/office/drawing/2014/main" id="{10A0DE0C-09CB-F9D7-08F5-8EA2DB72FD2B}"/>
              </a:ext>
            </a:extLst>
          </p:cNvPr>
          <p:cNvSpPr/>
          <p:nvPr/>
        </p:nvSpPr>
        <p:spPr>
          <a:xfrm rot="16200000">
            <a:off x="8509785" y="2406195"/>
            <a:ext cx="60682" cy="1283747"/>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102" name="Rectangle 1101">
            <a:extLst>
              <a:ext uri="{FF2B5EF4-FFF2-40B4-BE49-F238E27FC236}">
                <a16:creationId xmlns:a16="http://schemas.microsoft.com/office/drawing/2014/main" id="{B99C8E3E-67D2-1784-6CC3-0B3C23789273}"/>
              </a:ext>
            </a:extLst>
          </p:cNvPr>
          <p:cNvSpPr/>
          <p:nvPr/>
        </p:nvSpPr>
        <p:spPr>
          <a:xfrm>
            <a:off x="9241080" y="2956974"/>
            <a:ext cx="53265" cy="99697"/>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103" name="Rectangle 1102">
            <a:extLst>
              <a:ext uri="{FF2B5EF4-FFF2-40B4-BE49-F238E27FC236}">
                <a16:creationId xmlns:a16="http://schemas.microsoft.com/office/drawing/2014/main" id="{FAAA4E69-7C6A-94A3-542E-029172E6BA8A}"/>
              </a:ext>
            </a:extLst>
          </p:cNvPr>
          <p:cNvSpPr/>
          <p:nvPr/>
        </p:nvSpPr>
        <p:spPr>
          <a:xfrm rot="16200000">
            <a:off x="8568489" y="2345441"/>
            <a:ext cx="60682" cy="1283747"/>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104" name="Rectangle 1103">
            <a:extLst>
              <a:ext uri="{FF2B5EF4-FFF2-40B4-BE49-F238E27FC236}">
                <a16:creationId xmlns:a16="http://schemas.microsoft.com/office/drawing/2014/main" id="{069937BB-B7F7-DD71-A23F-3C0F2DDAE72C}"/>
              </a:ext>
            </a:extLst>
          </p:cNvPr>
          <p:cNvSpPr/>
          <p:nvPr/>
        </p:nvSpPr>
        <p:spPr>
          <a:xfrm rot="19041153">
            <a:off x="9156326" y="2958387"/>
            <a:ext cx="598440" cy="377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105" name="Rectangle 1104">
            <a:extLst>
              <a:ext uri="{FF2B5EF4-FFF2-40B4-BE49-F238E27FC236}">
                <a16:creationId xmlns:a16="http://schemas.microsoft.com/office/drawing/2014/main" id="{9698A393-BB45-879E-A864-21C986F4066B}"/>
              </a:ext>
            </a:extLst>
          </p:cNvPr>
          <p:cNvSpPr/>
          <p:nvPr/>
        </p:nvSpPr>
        <p:spPr>
          <a:xfrm rot="18924761">
            <a:off x="9042820" y="2981881"/>
            <a:ext cx="1212323" cy="455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 # of Chirps </a:t>
            </a:r>
          </a:p>
          <a:p>
            <a:pPr algn="ctr"/>
            <a:r>
              <a:rPr lang="en-US" sz="1400" b="1" dirty="0">
                <a:solidFill>
                  <a:schemeClr val="tx1"/>
                </a:solidFill>
                <a:latin typeface="Cambria" panose="02040503050406030204" pitchFamily="18" charset="0"/>
                <a:ea typeface="Cambria" panose="02040503050406030204" pitchFamily="18" charset="0"/>
                <a:cs typeface="Times New Roman" panose="02020603050405020304" pitchFamily="18" charset="0"/>
              </a:rPr>
              <a:t>Slow-Time</a:t>
            </a:r>
          </a:p>
        </p:txBody>
      </p:sp>
      <p:cxnSp>
        <p:nvCxnSpPr>
          <p:cNvPr id="1106" name="Straight Arrow Connector 1105">
            <a:extLst>
              <a:ext uri="{FF2B5EF4-FFF2-40B4-BE49-F238E27FC236}">
                <a16:creationId xmlns:a16="http://schemas.microsoft.com/office/drawing/2014/main" id="{7FD28A05-9CEC-5134-085A-8C0FB39A83D2}"/>
              </a:ext>
            </a:extLst>
          </p:cNvPr>
          <p:cNvCxnSpPr>
            <a:cxnSpLocks/>
          </p:cNvCxnSpPr>
          <p:nvPr/>
        </p:nvCxnSpPr>
        <p:spPr>
          <a:xfrm>
            <a:off x="7781149" y="3314929"/>
            <a:ext cx="1300048"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7" name="Straight Arrow Connector 1106">
            <a:extLst>
              <a:ext uri="{FF2B5EF4-FFF2-40B4-BE49-F238E27FC236}">
                <a16:creationId xmlns:a16="http://schemas.microsoft.com/office/drawing/2014/main" id="{6926B359-461B-A61F-3034-36505B621F7D}"/>
              </a:ext>
            </a:extLst>
          </p:cNvPr>
          <p:cNvCxnSpPr>
            <a:cxnSpLocks/>
          </p:cNvCxnSpPr>
          <p:nvPr/>
        </p:nvCxnSpPr>
        <p:spPr>
          <a:xfrm flipV="1">
            <a:off x="9200684" y="2819297"/>
            <a:ext cx="448298" cy="495631"/>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8" name="Oval 1107">
            <a:extLst>
              <a:ext uri="{FF2B5EF4-FFF2-40B4-BE49-F238E27FC236}">
                <a16:creationId xmlns:a16="http://schemas.microsoft.com/office/drawing/2014/main" id="{71D14967-00C9-893A-2684-B2F267369483}"/>
              </a:ext>
            </a:extLst>
          </p:cNvPr>
          <p:cNvSpPr/>
          <p:nvPr/>
        </p:nvSpPr>
        <p:spPr>
          <a:xfrm rot="18937923">
            <a:off x="8185449" y="2873603"/>
            <a:ext cx="827138" cy="13486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120" name="Rectangle 1119">
            <a:extLst>
              <a:ext uri="{FF2B5EF4-FFF2-40B4-BE49-F238E27FC236}">
                <a16:creationId xmlns:a16="http://schemas.microsoft.com/office/drawing/2014/main" id="{8229546D-5704-4AB6-425E-B56DD01174F2}"/>
              </a:ext>
            </a:extLst>
          </p:cNvPr>
          <p:cNvSpPr/>
          <p:nvPr/>
        </p:nvSpPr>
        <p:spPr>
          <a:xfrm>
            <a:off x="4525463" y="6159960"/>
            <a:ext cx="3884371" cy="9144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1" name="Straight Connector 1120">
            <a:extLst>
              <a:ext uri="{FF2B5EF4-FFF2-40B4-BE49-F238E27FC236}">
                <a16:creationId xmlns:a16="http://schemas.microsoft.com/office/drawing/2014/main" id="{FD7F3F47-110D-52DA-1C23-0E0BDA5DD2F6}"/>
              </a:ext>
            </a:extLst>
          </p:cNvPr>
          <p:cNvCxnSpPr>
            <a:cxnSpLocks/>
          </p:cNvCxnSpPr>
          <p:nvPr/>
        </p:nvCxnSpPr>
        <p:spPr>
          <a:xfrm>
            <a:off x="4643031" y="6142976"/>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a:extLst>
              <a:ext uri="{FF2B5EF4-FFF2-40B4-BE49-F238E27FC236}">
                <a16:creationId xmlns:a16="http://schemas.microsoft.com/office/drawing/2014/main" id="{8AC44A71-2400-FBD2-B96F-28E744DB15D3}"/>
              </a:ext>
            </a:extLst>
          </p:cNvPr>
          <p:cNvCxnSpPr>
            <a:cxnSpLocks/>
          </p:cNvCxnSpPr>
          <p:nvPr/>
        </p:nvCxnSpPr>
        <p:spPr>
          <a:xfrm>
            <a:off x="4755141" y="6147798"/>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3" name="Straight Connector 1122">
            <a:extLst>
              <a:ext uri="{FF2B5EF4-FFF2-40B4-BE49-F238E27FC236}">
                <a16:creationId xmlns:a16="http://schemas.microsoft.com/office/drawing/2014/main" id="{3613DFD9-2AF9-CFE6-AAEF-2051BA373F7B}"/>
              </a:ext>
            </a:extLst>
          </p:cNvPr>
          <p:cNvCxnSpPr>
            <a:cxnSpLocks/>
          </p:cNvCxnSpPr>
          <p:nvPr/>
        </p:nvCxnSpPr>
        <p:spPr>
          <a:xfrm>
            <a:off x="4854619" y="6150667"/>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6CD8CCC4-C736-E65A-2DE7-6C642D9402D7}"/>
              </a:ext>
            </a:extLst>
          </p:cNvPr>
          <p:cNvCxnSpPr>
            <a:cxnSpLocks/>
          </p:cNvCxnSpPr>
          <p:nvPr/>
        </p:nvCxnSpPr>
        <p:spPr>
          <a:xfrm>
            <a:off x="4966728" y="6152619"/>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id="{8493EC1C-E982-44D0-BA6B-0EFC95F46A26}"/>
              </a:ext>
            </a:extLst>
          </p:cNvPr>
          <p:cNvCxnSpPr>
            <a:cxnSpLocks/>
          </p:cNvCxnSpPr>
          <p:nvPr/>
        </p:nvCxnSpPr>
        <p:spPr>
          <a:xfrm>
            <a:off x="5067785" y="6162648"/>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6" name="Straight Connector 1125">
            <a:extLst>
              <a:ext uri="{FF2B5EF4-FFF2-40B4-BE49-F238E27FC236}">
                <a16:creationId xmlns:a16="http://schemas.microsoft.com/office/drawing/2014/main" id="{1A3E8F2E-04E3-F2D7-C877-34DF40687C2E}"/>
              </a:ext>
            </a:extLst>
          </p:cNvPr>
          <p:cNvCxnSpPr>
            <a:cxnSpLocks/>
          </p:cNvCxnSpPr>
          <p:nvPr/>
        </p:nvCxnSpPr>
        <p:spPr>
          <a:xfrm>
            <a:off x="5179895" y="6167469"/>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73043F79-44A2-CAB2-8511-D22ADDD946F0}"/>
              </a:ext>
            </a:extLst>
          </p:cNvPr>
          <p:cNvCxnSpPr>
            <a:cxnSpLocks/>
          </p:cNvCxnSpPr>
          <p:nvPr/>
        </p:nvCxnSpPr>
        <p:spPr>
          <a:xfrm>
            <a:off x="5279373" y="6167469"/>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8" name="Straight Connector 1127">
            <a:extLst>
              <a:ext uri="{FF2B5EF4-FFF2-40B4-BE49-F238E27FC236}">
                <a16:creationId xmlns:a16="http://schemas.microsoft.com/office/drawing/2014/main" id="{D23EACF6-A857-086C-5784-C4FA944AABA6}"/>
              </a:ext>
            </a:extLst>
          </p:cNvPr>
          <p:cNvCxnSpPr>
            <a:cxnSpLocks/>
          </p:cNvCxnSpPr>
          <p:nvPr/>
        </p:nvCxnSpPr>
        <p:spPr>
          <a:xfrm>
            <a:off x="5391482" y="6172290"/>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C756656C-3C5D-0275-AD2D-AB0CF943ACA7}"/>
              </a:ext>
            </a:extLst>
          </p:cNvPr>
          <p:cNvCxnSpPr>
            <a:cxnSpLocks/>
          </p:cNvCxnSpPr>
          <p:nvPr/>
        </p:nvCxnSpPr>
        <p:spPr>
          <a:xfrm>
            <a:off x="5503715" y="6163328"/>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EEAFA10B-2000-4293-CA33-CD8819680F3E}"/>
              </a:ext>
            </a:extLst>
          </p:cNvPr>
          <p:cNvCxnSpPr>
            <a:cxnSpLocks/>
          </p:cNvCxnSpPr>
          <p:nvPr/>
        </p:nvCxnSpPr>
        <p:spPr>
          <a:xfrm>
            <a:off x="5615824" y="6168150"/>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F8056E-FBEF-C6E6-6275-D3F334C38599}"/>
              </a:ext>
            </a:extLst>
          </p:cNvPr>
          <p:cNvCxnSpPr>
            <a:cxnSpLocks/>
          </p:cNvCxnSpPr>
          <p:nvPr/>
        </p:nvCxnSpPr>
        <p:spPr>
          <a:xfrm>
            <a:off x="5715302" y="6168149"/>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660505DC-0B41-7CC6-61D4-E2D9C4EEFF57}"/>
              </a:ext>
            </a:extLst>
          </p:cNvPr>
          <p:cNvCxnSpPr>
            <a:cxnSpLocks/>
          </p:cNvCxnSpPr>
          <p:nvPr/>
        </p:nvCxnSpPr>
        <p:spPr>
          <a:xfrm>
            <a:off x="5827411" y="6148863"/>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29353232-FE14-4FCF-1738-4BEFE0645775}"/>
              </a:ext>
            </a:extLst>
          </p:cNvPr>
          <p:cNvCxnSpPr>
            <a:cxnSpLocks/>
          </p:cNvCxnSpPr>
          <p:nvPr/>
        </p:nvCxnSpPr>
        <p:spPr>
          <a:xfrm>
            <a:off x="5928469" y="6158892"/>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A7D1BEC7-AC12-5717-5DB5-B1B7D31E58BA}"/>
              </a:ext>
            </a:extLst>
          </p:cNvPr>
          <p:cNvCxnSpPr>
            <a:cxnSpLocks/>
          </p:cNvCxnSpPr>
          <p:nvPr/>
        </p:nvCxnSpPr>
        <p:spPr>
          <a:xfrm>
            <a:off x="6040578" y="6163714"/>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8A5D0449-31FF-34A2-7E07-5FEBB9D48DB1}"/>
              </a:ext>
            </a:extLst>
          </p:cNvPr>
          <p:cNvCxnSpPr>
            <a:cxnSpLocks/>
          </p:cNvCxnSpPr>
          <p:nvPr/>
        </p:nvCxnSpPr>
        <p:spPr>
          <a:xfrm>
            <a:off x="6140056" y="6163713"/>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3E78D7C-D100-8C2C-D451-4DE7DA48B86D}"/>
              </a:ext>
            </a:extLst>
          </p:cNvPr>
          <p:cNvCxnSpPr>
            <a:cxnSpLocks/>
          </p:cNvCxnSpPr>
          <p:nvPr/>
        </p:nvCxnSpPr>
        <p:spPr>
          <a:xfrm>
            <a:off x="6252165" y="6168535"/>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BEBC868D-3A0A-762B-DB22-20513E7EC3AD}"/>
              </a:ext>
            </a:extLst>
          </p:cNvPr>
          <p:cNvCxnSpPr>
            <a:cxnSpLocks/>
          </p:cNvCxnSpPr>
          <p:nvPr/>
        </p:nvCxnSpPr>
        <p:spPr>
          <a:xfrm>
            <a:off x="6367745" y="6148864"/>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6EF492CA-9077-8D41-3064-5A82852B2335}"/>
              </a:ext>
            </a:extLst>
          </p:cNvPr>
          <p:cNvCxnSpPr>
            <a:cxnSpLocks/>
          </p:cNvCxnSpPr>
          <p:nvPr/>
        </p:nvCxnSpPr>
        <p:spPr>
          <a:xfrm>
            <a:off x="6479855" y="6153685"/>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AE8DF1F0-8F60-75F0-E4C1-E53A7D1EEA8F}"/>
              </a:ext>
            </a:extLst>
          </p:cNvPr>
          <p:cNvCxnSpPr>
            <a:cxnSpLocks/>
          </p:cNvCxnSpPr>
          <p:nvPr/>
        </p:nvCxnSpPr>
        <p:spPr>
          <a:xfrm>
            <a:off x="6579333" y="6153685"/>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8FFC879D-2258-ECA5-E14B-FEBC295A7BDD}"/>
              </a:ext>
            </a:extLst>
          </p:cNvPr>
          <p:cNvCxnSpPr>
            <a:cxnSpLocks/>
          </p:cNvCxnSpPr>
          <p:nvPr/>
        </p:nvCxnSpPr>
        <p:spPr>
          <a:xfrm>
            <a:off x="6691442" y="6158506"/>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35E2D579-67DF-3069-90C0-5704745C448A}"/>
              </a:ext>
            </a:extLst>
          </p:cNvPr>
          <p:cNvCxnSpPr>
            <a:cxnSpLocks/>
          </p:cNvCxnSpPr>
          <p:nvPr/>
        </p:nvCxnSpPr>
        <p:spPr>
          <a:xfrm>
            <a:off x="6792499" y="6168535"/>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E5DBF7-4C0A-20FD-7E94-2E1224ACA2C0}"/>
              </a:ext>
            </a:extLst>
          </p:cNvPr>
          <p:cNvCxnSpPr>
            <a:cxnSpLocks/>
          </p:cNvCxnSpPr>
          <p:nvPr/>
        </p:nvCxnSpPr>
        <p:spPr>
          <a:xfrm>
            <a:off x="6904609" y="6173357"/>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9AC80C6A-07E3-7129-F324-83029E5EF7B7}"/>
              </a:ext>
            </a:extLst>
          </p:cNvPr>
          <p:cNvCxnSpPr>
            <a:cxnSpLocks/>
          </p:cNvCxnSpPr>
          <p:nvPr/>
        </p:nvCxnSpPr>
        <p:spPr>
          <a:xfrm>
            <a:off x="7004086" y="6173356"/>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BCFBB280-B3C7-02FE-27F3-030629F4EDE7}"/>
              </a:ext>
            </a:extLst>
          </p:cNvPr>
          <p:cNvCxnSpPr>
            <a:cxnSpLocks/>
          </p:cNvCxnSpPr>
          <p:nvPr/>
        </p:nvCxnSpPr>
        <p:spPr>
          <a:xfrm>
            <a:off x="7116196" y="6178178"/>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D491C71A-D067-A6E0-A2F5-48A788CBF952}"/>
              </a:ext>
            </a:extLst>
          </p:cNvPr>
          <p:cNvCxnSpPr>
            <a:cxnSpLocks/>
          </p:cNvCxnSpPr>
          <p:nvPr/>
        </p:nvCxnSpPr>
        <p:spPr>
          <a:xfrm>
            <a:off x="7228429" y="6169216"/>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13DBB075-9CC6-582A-46A2-04C206842A5D}"/>
              </a:ext>
            </a:extLst>
          </p:cNvPr>
          <p:cNvCxnSpPr>
            <a:cxnSpLocks/>
          </p:cNvCxnSpPr>
          <p:nvPr/>
        </p:nvCxnSpPr>
        <p:spPr>
          <a:xfrm>
            <a:off x="7340538" y="6174037"/>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4D45FF2B-89D8-5081-2456-375914A57984}"/>
              </a:ext>
            </a:extLst>
          </p:cNvPr>
          <p:cNvCxnSpPr>
            <a:cxnSpLocks/>
          </p:cNvCxnSpPr>
          <p:nvPr/>
        </p:nvCxnSpPr>
        <p:spPr>
          <a:xfrm>
            <a:off x="7440016" y="6174037"/>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4D453D00-6181-72F1-4291-946F60B1196C}"/>
              </a:ext>
            </a:extLst>
          </p:cNvPr>
          <p:cNvCxnSpPr>
            <a:cxnSpLocks/>
          </p:cNvCxnSpPr>
          <p:nvPr/>
        </p:nvCxnSpPr>
        <p:spPr>
          <a:xfrm>
            <a:off x="7552125" y="6154751"/>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92B0CAEC-E542-136D-5A2C-90404D06DD49}"/>
              </a:ext>
            </a:extLst>
          </p:cNvPr>
          <p:cNvCxnSpPr>
            <a:cxnSpLocks/>
          </p:cNvCxnSpPr>
          <p:nvPr/>
        </p:nvCxnSpPr>
        <p:spPr>
          <a:xfrm>
            <a:off x="7653183" y="6164780"/>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E2022070-70A8-1ACD-76B5-942B72441488}"/>
              </a:ext>
            </a:extLst>
          </p:cNvPr>
          <p:cNvCxnSpPr>
            <a:cxnSpLocks/>
          </p:cNvCxnSpPr>
          <p:nvPr/>
        </p:nvCxnSpPr>
        <p:spPr>
          <a:xfrm>
            <a:off x="7765292" y="6169601"/>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72E284C6-E0B3-F9D9-CE85-0B944EA20020}"/>
              </a:ext>
            </a:extLst>
          </p:cNvPr>
          <p:cNvCxnSpPr>
            <a:cxnSpLocks/>
          </p:cNvCxnSpPr>
          <p:nvPr/>
        </p:nvCxnSpPr>
        <p:spPr>
          <a:xfrm>
            <a:off x="7864770" y="6169600"/>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54D324E5-4AE5-4001-FC07-BF5BD60706C3}"/>
              </a:ext>
            </a:extLst>
          </p:cNvPr>
          <p:cNvCxnSpPr>
            <a:cxnSpLocks/>
          </p:cNvCxnSpPr>
          <p:nvPr/>
        </p:nvCxnSpPr>
        <p:spPr>
          <a:xfrm>
            <a:off x="7976879" y="6174422"/>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E1E27E07-8584-48A4-3974-B2626FE37840}"/>
              </a:ext>
            </a:extLst>
          </p:cNvPr>
          <p:cNvCxnSpPr>
            <a:cxnSpLocks/>
          </p:cNvCxnSpPr>
          <p:nvPr/>
        </p:nvCxnSpPr>
        <p:spPr>
          <a:xfrm>
            <a:off x="8087411" y="6167083"/>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CD69AF63-E36E-E144-3C9D-6727D9E02B71}"/>
              </a:ext>
            </a:extLst>
          </p:cNvPr>
          <p:cNvCxnSpPr>
            <a:cxnSpLocks/>
          </p:cNvCxnSpPr>
          <p:nvPr/>
        </p:nvCxnSpPr>
        <p:spPr>
          <a:xfrm>
            <a:off x="8199520" y="6147797"/>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2D32D9E8-6D81-316D-B202-F673513E4019}"/>
              </a:ext>
            </a:extLst>
          </p:cNvPr>
          <p:cNvCxnSpPr>
            <a:cxnSpLocks/>
          </p:cNvCxnSpPr>
          <p:nvPr/>
        </p:nvCxnSpPr>
        <p:spPr>
          <a:xfrm>
            <a:off x="8300577" y="6157826"/>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6" name="Rectangle 1155">
            <a:extLst>
              <a:ext uri="{FF2B5EF4-FFF2-40B4-BE49-F238E27FC236}">
                <a16:creationId xmlns:a16="http://schemas.microsoft.com/office/drawing/2014/main" id="{4D5471EF-CFF8-8C06-7EA2-343773FE7BE8}"/>
              </a:ext>
            </a:extLst>
          </p:cNvPr>
          <p:cNvSpPr/>
          <p:nvPr/>
        </p:nvSpPr>
        <p:spPr>
          <a:xfrm>
            <a:off x="4514190" y="6181914"/>
            <a:ext cx="1318270" cy="9144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Rectangle 1156">
            <a:extLst>
              <a:ext uri="{FF2B5EF4-FFF2-40B4-BE49-F238E27FC236}">
                <a16:creationId xmlns:a16="http://schemas.microsoft.com/office/drawing/2014/main" id="{3F7422B1-E4AE-84C5-3FF1-F78680CB2125}"/>
              </a:ext>
            </a:extLst>
          </p:cNvPr>
          <p:cNvSpPr/>
          <p:nvPr/>
        </p:nvSpPr>
        <p:spPr>
          <a:xfrm>
            <a:off x="5835897" y="6151603"/>
            <a:ext cx="1390953" cy="91440"/>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Rectangle 1157">
            <a:extLst>
              <a:ext uri="{FF2B5EF4-FFF2-40B4-BE49-F238E27FC236}">
                <a16:creationId xmlns:a16="http://schemas.microsoft.com/office/drawing/2014/main" id="{9023B1AE-5028-D18D-0713-27EA98743AEC}"/>
              </a:ext>
            </a:extLst>
          </p:cNvPr>
          <p:cNvSpPr/>
          <p:nvPr/>
        </p:nvSpPr>
        <p:spPr>
          <a:xfrm>
            <a:off x="7231776" y="6146246"/>
            <a:ext cx="1023690" cy="91440"/>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1160" name="Rectangle 1159">
            <a:extLst>
              <a:ext uri="{FF2B5EF4-FFF2-40B4-BE49-F238E27FC236}">
                <a16:creationId xmlns:a16="http://schemas.microsoft.com/office/drawing/2014/main" id="{962D0FF3-B03E-52F3-22D2-1BB08204EC0A}"/>
              </a:ext>
            </a:extLst>
          </p:cNvPr>
          <p:cNvSpPr/>
          <p:nvPr/>
        </p:nvSpPr>
        <p:spPr>
          <a:xfrm>
            <a:off x="5307787" y="6493848"/>
            <a:ext cx="2132229" cy="352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 # of Samples</a:t>
            </a: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cxnSp>
        <p:nvCxnSpPr>
          <p:cNvPr id="1161" name="Straight Arrow Connector 1160">
            <a:extLst>
              <a:ext uri="{FF2B5EF4-FFF2-40B4-BE49-F238E27FC236}">
                <a16:creationId xmlns:a16="http://schemas.microsoft.com/office/drawing/2014/main" id="{6DBF29F7-2001-D0B3-123E-6C458AE5D2AD}"/>
              </a:ext>
            </a:extLst>
          </p:cNvPr>
          <p:cNvCxnSpPr/>
          <p:nvPr/>
        </p:nvCxnSpPr>
        <p:spPr>
          <a:xfrm>
            <a:off x="4544661" y="6411109"/>
            <a:ext cx="3862080"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2" name="Oval 1161">
            <a:extLst>
              <a:ext uri="{FF2B5EF4-FFF2-40B4-BE49-F238E27FC236}">
                <a16:creationId xmlns:a16="http://schemas.microsoft.com/office/drawing/2014/main" id="{E79F4876-957C-E9AB-86C3-1561CD8E4E81}"/>
              </a:ext>
            </a:extLst>
          </p:cNvPr>
          <p:cNvSpPr/>
          <p:nvPr/>
        </p:nvSpPr>
        <p:spPr>
          <a:xfrm>
            <a:off x="4181648" y="6116570"/>
            <a:ext cx="4572000" cy="17538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4" name="Picture 1163">
            <a:extLst>
              <a:ext uri="{FF2B5EF4-FFF2-40B4-BE49-F238E27FC236}">
                <a16:creationId xmlns:a16="http://schemas.microsoft.com/office/drawing/2014/main" id="{A58CDDE8-38CA-A53A-49D1-B3A6CFA8CE8F}"/>
              </a:ext>
            </a:extLst>
          </p:cNvPr>
          <p:cNvPicPr>
            <a:picLocks noChangeAspect="1"/>
          </p:cNvPicPr>
          <p:nvPr/>
        </p:nvPicPr>
        <p:blipFill rotWithShape="1">
          <a:blip r:embed="rId6">
            <a:clrChange>
              <a:clrFrom>
                <a:srgbClr val="FFFFFF"/>
              </a:clrFrom>
              <a:clrTo>
                <a:srgbClr val="FFFFFF">
                  <a:alpha val="0"/>
                </a:srgbClr>
              </a:clrTo>
            </a:clrChange>
          </a:blip>
          <a:srcRect t="-3451" b="-6846"/>
          <a:stretch/>
        </p:blipFill>
        <p:spPr>
          <a:xfrm>
            <a:off x="8137332" y="1293343"/>
            <a:ext cx="3689435" cy="1096853"/>
          </a:xfrm>
          <a:prstGeom prst="rect">
            <a:avLst/>
          </a:prstGeom>
          <a:ln w="19050">
            <a:solidFill>
              <a:schemeClr val="tx2"/>
            </a:solidFill>
          </a:ln>
        </p:spPr>
      </p:pic>
      <mc:AlternateContent xmlns:mc="http://schemas.openxmlformats.org/markup-compatibility/2006" xmlns:a14="http://schemas.microsoft.com/office/drawing/2010/main">
        <mc:Choice Requires="a14">
          <p:sp>
            <p:nvSpPr>
              <p:cNvPr id="1166" name="Content Placeholder 4">
                <a:extLst>
                  <a:ext uri="{FF2B5EF4-FFF2-40B4-BE49-F238E27FC236}">
                    <a16:creationId xmlns:a16="http://schemas.microsoft.com/office/drawing/2014/main" id="{2F1D5968-7BA0-66C8-506D-F4736BF1440C}"/>
                  </a:ext>
                </a:extLst>
              </p:cNvPr>
              <p:cNvSpPr>
                <a:spLocks noGrp="1"/>
              </p:cNvSpPr>
              <p:nvPr>
                <p:ph idx="1"/>
              </p:nvPr>
            </p:nvSpPr>
            <p:spPr>
              <a:xfrm>
                <a:off x="581192" y="1349829"/>
                <a:ext cx="10901455" cy="5361915"/>
              </a:xfrm>
            </p:spPr>
            <p:txBody>
              <a:bodyPr>
                <a:normAutofit/>
              </a:bodyPr>
              <a:lstStyle/>
              <a:p>
                <a:pPr>
                  <a:spcBef>
                    <a:spcPts val="0"/>
                  </a:spcBef>
                  <a:buFont typeface="Arial" panose="020B0604020202020204" pitchFamily="34" charset="0"/>
                  <a:buChar char="•"/>
                </a:pPr>
                <a:r>
                  <a:rPr lang="en-US" sz="2200" dirty="0">
                    <a:latin typeface="Cambria" panose="02040503050406030204" pitchFamily="18" charset="0"/>
                    <a:ea typeface="Cambria" panose="02040503050406030204" pitchFamily="18" charset="0"/>
                  </a:rPr>
                  <a:t>Conventional fast- and slow- time signal formatting:</a:t>
                </a: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8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r>
                  <a:rPr lang="en-US" sz="2200" dirty="0">
                    <a:latin typeface="Cambria" panose="02040503050406030204" pitchFamily="18" charset="0"/>
                    <a:ea typeface="Cambria" panose="02040503050406030204" pitchFamily="18" charset="0"/>
                  </a:rPr>
                  <a:t>If </a:t>
                </a:r>
                <a14:m>
                  <m:oMath xmlns:m="http://schemas.openxmlformats.org/officeDocument/2006/math">
                    <m:r>
                      <a:rPr lang="en-US" sz="2200" i="1" smtClean="0">
                        <a:latin typeface="Cambria Math" panose="02040503050406030204" pitchFamily="18" charset="0"/>
                        <a:ea typeface="Cambria Math" panose="02040503050406030204" pitchFamily="18" charset="0"/>
                      </a:rPr>
                      <m:t>𝜏</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𝑡</m:t>
                    </m:r>
                    <m:r>
                      <a:rPr lang="en-US" sz="2200" b="0" i="1" smtClean="0">
                        <a:latin typeface="Cambria Math" panose="02040503050406030204" pitchFamily="18" charset="0"/>
                        <a:ea typeface="Cambria Math" panose="02040503050406030204" pitchFamily="18" charset="0"/>
                      </a:rPr>
                      <m:t>)≠</m:t>
                    </m:r>
                  </m:oMath>
                </a14:m>
                <a:r>
                  <a:rPr lang="en-US" sz="2200" dirty="0">
                    <a:latin typeface="Cambria" panose="02040503050406030204" pitchFamily="18" charset="0"/>
                    <a:ea typeface="Cambria" panose="02040503050406030204" pitchFamily="18" charset="0"/>
                  </a:rPr>
                  <a:t> constant within a chirp, the Fourier transform in fast-time does not result exactly in a peak whose complex amplitude contains Doppler</a:t>
                </a:r>
              </a:p>
              <a:p>
                <a:pPr lvl="1">
                  <a:spcBef>
                    <a:spcPts val="0"/>
                  </a:spcBef>
                </a:pPr>
                <a:r>
                  <a:rPr lang="en-US" sz="2000" dirty="0">
                    <a:latin typeface="Cambria" panose="02040503050406030204" pitchFamily="18" charset="0"/>
                    <a:ea typeface="Cambria" panose="02040503050406030204" pitchFamily="18" charset="0"/>
                  </a:rPr>
                  <a:t>Consequently, use the full signal for detection.</a:t>
                </a:r>
              </a:p>
              <a:p>
                <a:pPr lvl="1">
                  <a:spcBef>
                    <a:spcPts val="0"/>
                  </a:spcBef>
                </a:pPr>
                <a:r>
                  <a:rPr lang="en-US" sz="2000" dirty="0">
                    <a:latin typeface="Cambria" panose="02040503050406030204" pitchFamily="18" charset="0"/>
                    <a:ea typeface="Cambria" panose="02040503050406030204" pitchFamily="18" charset="0"/>
                  </a:rPr>
                  <a:t>The approximate slow-time signal does still provide a useful phase estimation.</a:t>
                </a: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1166" name="Content Placeholder 4">
                <a:extLst>
                  <a:ext uri="{FF2B5EF4-FFF2-40B4-BE49-F238E27FC236}">
                    <a16:creationId xmlns:a16="http://schemas.microsoft.com/office/drawing/2014/main" id="{2F1D5968-7BA0-66C8-506D-F4736BF1440C}"/>
                  </a:ext>
                </a:extLst>
              </p:cNvPr>
              <p:cNvSpPr>
                <a:spLocks noGrp="1" noRot="1" noChangeAspect="1" noMove="1" noResize="1" noEditPoints="1" noAdjustHandles="1" noChangeArrowheads="1" noChangeShapeType="1" noTextEdit="1"/>
              </p:cNvSpPr>
              <p:nvPr>
                <p:ph idx="1"/>
              </p:nvPr>
            </p:nvSpPr>
            <p:spPr>
              <a:xfrm>
                <a:off x="581192" y="1349829"/>
                <a:ext cx="10901455" cy="5361915"/>
              </a:xfrm>
              <a:blipFill>
                <a:blip r:embed="rId7"/>
                <a:stretch>
                  <a:fillRect l="-615" t="-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1" name="TextBox 1200">
                <a:extLst>
                  <a:ext uri="{FF2B5EF4-FFF2-40B4-BE49-F238E27FC236}">
                    <a16:creationId xmlns:a16="http://schemas.microsoft.com/office/drawing/2014/main" id="{1B7EC8C9-36FE-5605-7512-A8C2EB035C1E}"/>
                  </a:ext>
                </a:extLst>
              </p:cNvPr>
              <p:cNvSpPr txBox="1"/>
              <p:nvPr/>
            </p:nvSpPr>
            <p:spPr>
              <a:xfrm>
                <a:off x="5503716" y="3719135"/>
                <a:ext cx="6457252" cy="9059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𝑠𝑙𝑜𝑤</m:t>
                          </m:r>
                          <m:r>
                            <a:rPr lang="en-US" b="0" i="1" smtClean="0">
                              <a:latin typeface="Cambria Math" panose="02040503050406030204" pitchFamily="18" charset="0"/>
                            </a:rPr>
                            <m:t>−</m:t>
                          </m:r>
                          <m:r>
                            <a:rPr lang="en-US" b="0" i="1" smtClean="0">
                              <a:latin typeface="Cambria Math" panose="02040503050406030204" pitchFamily="18" charset="0"/>
                            </a:rPr>
                            <m:t>𝑡𝑖𝑚𝑒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ea typeface="Cambria Math" panose="02040503050406030204" pitchFamily="18" charset="0"/>
                            </a:rPr>
                            <m:t>𝑡𝑎𝑟</m:t>
                          </m:r>
                        </m:sub>
                      </m:s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𝑡𝑎𝑟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m:t>
                                  </m:r>
                                </m:sub>
                              </m:sSub>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up>
                        <m:e>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ea typeface="Cambria Math" panose="02040503050406030204" pitchFamily="18" charset="0"/>
                                </a:rPr>
                                <m:t>𝑘</m:t>
                              </m:r>
                            </m:sub>
                          </m:s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sup>
                          </m:sSup>
                        </m:e>
                      </m:nary>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𝑛</m:t>
                          </m:r>
                        </m:e>
                      </m:acc>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1201" name="TextBox 1200">
                <a:extLst>
                  <a:ext uri="{FF2B5EF4-FFF2-40B4-BE49-F238E27FC236}">
                    <a16:creationId xmlns:a16="http://schemas.microsoft.com/office/drawing/2014/main" id="{1B7EC8C9-36FE-5605-7512-A8C2EB035C1E}"/>
                  </a:ext>
                </a:extLst>
              </p:cNvPr>
              <p:cNvSpPr txBox="1">
                <a:spLocks noRot="1" noChangeAspect="1" noMove="1" noResize="1" noEditPoints="1" noAdjustHandles="1" noChangeArrowheads="1" noChangeShapeType="1" noTextEdit="1"/>
              </p:cNvSpPr>
              <p:nvPr/>
            </p:nvSpPr>
            <p:spPr>
              <a:xfrm>
                <a:off x="5503716" y="3719135"/>
                <a:ext cx="6457252" cy="90595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2140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6EE5ED8-C32F-57D4-D2CE-66BE816618D5}"/>
              </a:ext>
            </a:extLst>
          </p:cNvPr>
          <p:cNvGrpSpPr/>
          <p:nvPr/>
        </p:nvGrpSpPr>
        <p:grpSpPr>
          <a:xfrm>
            <a:off x="280465" y="2793181"/>
            <a:ext cx="11631069" cy="3891959"/>
            <a:chOff x="280465" y="2606573"/>
            <a:chExt cx="11631069" cy="3891959"/>
          </a:xfrm>
        </p:grpSpPr>
        <p:pic>
          <p:nvPicPr>
            <p:cNvPr id="11" name="Picture 10" descr="Diagram&#10;&#10;Description automatically generated">
              <a:extLst>
                <a:ext uri="{FF2B5EF4-FFF2-40B4-BE49-F238E27FC236}">
                  <a16:creationId xmlns:a16="http://schemas.microsoft.com/office/drawing/2014/main" id="{82FEDB46-F288-896A-8DBA-124F5EDF8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65" y="2606573"/>
              <a:ext cx="11631069" cy="3891959"/>
            </a:xfrm>
            <a:prstGeom prst="rect">
              <a:avLst/>
            </a:prstGeom>
          </p:spPr>
        </p:pic>
        <p:pic>
          <p:nvPicPr>
            <p:cNvPr id="12" name="Picture 11">
              <a:extLst>
                <a:ext uri="{FF2B5EF4-FFF2-40B4-BE49-F238E27FC236}">
                  <a16:creationId xmlns:a16="http://schemas.microsoft.com/office/drawing/2014/main" id="{ED4075BA-1DCB-B2C0-0368-393913CBE5EB}"/>
                </a:ext>
              </a:extLst>
            </p:cNvPr>
            <p:cNvPicPr>
              <a:picLocks noChangeAspect="1"/>
            </p:cNvPicPr>
            <p:nvPr/>
          </p:nvPicPr>
          <p:blipFill>
            <a:blip r:embed="rId5"/>
            <a:stretch>
              <a:fillRect/>
            </a:stretch>
          </p:blipFill>
          <p:spPr>
            <a:xfrm>
              <a:off x="9865345" y="5324754"/>
              <a:ext cx="877300" cy="264480"/>
            </a:xfrm>
            <a:prstGeom prst="rect">
              <a:avLst/>
            </a:prstGeom>
          </p:spPr>
        </p:pic>
      </p:grpSp>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VRBC Signal Processing Chain</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3" y="1349829"/>
            <a:ext cx="7102498" cy="5437833"/>
          </a:xfrm>
        </p:spPr>
        <p:txBody>
          <a:bodyPr>
            <a:normAutofit/>
          </a:bodyPr>
          <a:lstStyle/>
          <a:p>
            <a:pPr>
              <a:spcBef>
                <a:spcPts val="0"/>
              </a:spcBef>
              <a:buFont typeface="Arial" panose="020B0604020202020204" pitchFamily="34" charset="0"/>
              <a:buChar char="•"/>
            </a:pPr>
            <a:r>
              <a:rPr lang="en-US" sz="2000" dirty="0">
                <a:latin typeface="Cambria" panose="02040503050406030204" pitchFamily="18" charset="0"/>
                <a:ea typeface="Cambria" panose="02040503050406030204" pitchFamily="18" charset="0"/>
              </a:rPr>
              <a:t>Target isolation and message decoding can be completed simultaneously for different transponders detected.</a:t>
            </a:r>
          </a:p>
          <a:p>
            <a:pPr>
              <a:spcBef>
                <a:spcPts val="500"/>
              </a:spcBef>
              <a:buFont typeface="Arial" panose="020B0604020202020204" pitchFamily="34" charset="0"/>
              <a:buChar char="•"/>
            </a:pPr>
            <a:r>
              <a:rPr lang="en-US" sz="2000" dirty="0">
                <a:latin typeface="Cambria" panose="02040503050406030204" pitchFamily="18" charset="0"/>
                <a:ea typeface="Cambria" panose="02040503050406030204" pitchFamily="18" charset="0"/>
              </a:rPr>
              <a:t>Many of these processing blocks perform the necessary parameter estimations for the classic comms. problem.</a:t>
            </a:r>
          </a:p>
          <a:p>
            <a:pPr>
              <a:spcBef>
                <a:spcPts val="0"/>
              </a:spcBef>
              <a:buFont typeface="Arial" panose="020B0604020202020204" pitchFamily="34" charset="0"/>
              <a:buChar char="•"/>
            </a:pPr>
            <a:endParaRPr lang="en-US" sz="20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0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000" b="1" dirty="0">
              <a:solidFill>
                <a:schemeClr val="accent2">
                  <a:lumMod val="50000"/>
                </a:schemeClr>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12</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1F4EE22B-CE86-19F4-0D1A-5D63D436715A}"/>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6203" y="641653"/>
            <a:ext cx="4048424" cy="2947189"/>
          </a:xfrm>
          <a:prstGeom prst="rect">
            <a:avLst/>
          </a:prstGeom>
        </p:spPr>
      </p:pic>
      <p:sp>
        <p:nvSpPr>
          <p:cNvPr id="9" name="Oval 8">
            <a:extLst>
              <a:ext uri="{FF2B5EF4-FFF2-40B4-BE49-F238E27FC236}">
                <a16:creationId xmlns:a16="http://schemas.microsoft.com/office/drawing/2014/main" id="{230F9A2F-7FE5-7B6B-DDE1-585BE907E6CA}"/>
              </a:ext>
            </a:extLst>
          </p:cNvPr>
          <p:cNvSpPr/>
          <p:nvPr/>
        </p:nvSpPr>
        <p:spPr>
          <a:xfrm>
            <a:off x="9468887" y="1865271"/>
            <a:ext cx="73152" cy="7315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6212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histogram&#10;&#10;Description automatically generated">
            <a:extLst>
              <a:ext uri="{FF2B5EF4-FFF2-40B4-BE49-F238E27FC236}">
                <a16:creationId xmlns:a16="http://schemas.microsoft.com/office/drawing/2014/main" id="{B8C47E13-BA2E-C0B8-EC89-FA9E2897E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924" y="3299252"/>
            <a:ext cx="5154262" cy="3500951"/>
          </a:xfrm>
          <a:prstGeom prst="rect">
            <a:avLst/>
          </a:prstGeom>
        </p:spPr>
      </p:pic>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VRBC Data Acquisition Description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49829"/>
                <a:ext cx="5779829" cy="5437833"/>
              </a:xfrm>
            </p:spPr>
            <p:txBody>
              <a:bodyPr>
                <a:normAutofit/>
              </a:bodyPr>
              <a:lstStyle/>
              <a:p>
                <a:pPr>
                  <a:spcBef>
                    <a:spcPts val="0"/>
                  </a:spcBef>
                </a:pPr>
                <a:r>
                  <a:rPr lang="en-US" sz="2000" u="sng" dirty="0">
                    <a:latin typeface="Cambria" panose="02040503050406030204" pitchFamily="18" charset="0"/>
                    <a:ea typeface="Cambria" panose="02040503050406030204" pitchFamily="18" charset="0"/>
                  </a:rPr>
                  <a:t>Transponder</a:t>
                </a:r>
                <a:r>
                  <a:rPr lang="en-US" sz="2000" dirty="0">
                    <a:latin typeface="Cambria" panose="02040503050406030204" pitchFamily="18" charset="0"/>
                    <a:ea typeface="Cambria" panose="02040503050406030204" pitchFamily="18" charset="0"/>
                  </a:rPr>
                  <a:t>: </a:t>
                </a:r>
                <a14:m>
                  <m:oMath xmlns:m="http://schemas.openxmlformats.org/officeDocument/2006/math">
                    <m:r>
                      <a:rPr lang="en-US" sz="2000" i="1" dirty="0" smtClean="0">
                        <a:latin typeface="Cambria Math" panose="02040503050406030204" pitchFamily="18" charset="0"/>
                        <a:ea typeface="Cambria" panose="02040503050406030204" pitchFamily="18" charset="0"/>
                      </a:rPr>
                      <m:t>12”</m:t>
                    </m:r>
                    <m:r>
                      <a:rPr lang="en-US" sz="200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ea typeface="Cambria" panose="02040503050406030204" pitchFamily="18" charset="0"/>
                      </a:rPr>
                      <m:t>12” </m:t>
                    </m:r>
                  </m:oMath>
                </a14:m>
                <a:r>
                  <a:rPr lang="en-US" sz="2000" dirty="0">
                    <a:latin typeface="Cambria" panose="02040503050406030204" pitchFamily="18" charset="0"/>
                    <a:ea typeface="Cambria" panose="02040503050406030204" pitchFamily="18" charset="0"/>
                  </a:rPr>
                  <a:t>aluminum plate excited by the Dayton DAEX25</a:t>
                </a:r>
              </a:p>
              <a:p>
                <a:pPr>
                  <a:spcBef>
                    <a:spcPts val="0"/>
                  </a:spcBef>
                </a:pPr>
                <a:r>
                  <a:rPr lang="en-US" sz="2000" u="sng" dirty="0">
                    <a:latin typeface="Cambria" panose="02040503050406030204" pitchFamily="18" charset="0"/>
                    <a:ea typeface="Cambria" panose="02040503050406030204" pitchFamily="18" charset="0"/>
                  </a:rPr>
                  <a:t>Radar</a:t>
                </a:r>
                <a:r>
                  <a:rPr lang="en-US" sz="2000" dirty="0">
                    <a:latin typeface="Cambria" panose="02040503050406030204" pitchFamily="18" charset="0"/>
                    <a:ea typeface="Cambria" panose="02040503050406030204" pitchFamily="18" charset="0"/>
                  </a:rPr>
                  <a:t>: TI IWR1443 (77 GHz, 4 GHz bandwidth)</a:t>
                </a:r>
              </a:p>
              <a:p>
                <a:pPr>
                  <a:spcBef>
                    <a:spcPts val="0"/>
                  </a:spcBef>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0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0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581192" y="1349829"/>
                <a:ext cx="5779829" cy="5437833"/>
              </a:xfrm>
              <a:blipFill>
                <a:blip r:embed="rId5"/>
                <a:stretch>
                  <a:fillRect l="-949" t="-11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13</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ext, table, computer, computer&#10;&#10;Description automatically generated">
            <a:extLst>
              <a:ext uri="{FF2B5EF4-FFF2-40B4-BE49-F238E27FC236}">
                <a16:creationId xmlns:a16="http://schemas.microsoft.com/office/drawing/2014/main" id="{BFF7864A-B011-4FBC-5EB6-D495AB3159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031" y="2426796"/>
            <a:ext cx="5642969" cy="4169131"/>
          </a:xfrm>
          <a:prstGeom prst="rect">
            <a:avLst/>
          </a:prstGeom>
        </p:spPr>
      </p:pic>
      <p:pic>
        <p:nvPicPr>
          <p:cNvPr id="17" name="Picture 16">
            <a:extLst>
              <a:ext uri="{FF2B5EF4-FFF2-40B4-BE49-F238E27FC236}">
                <a16:creationId xmlns:a16="http://schemas.microsoft.com/office/drawing/2014/main" id="{F9B450BB-6055-3DF8-A473-84D5BC553F72}"/>
              </a:ext>
            </a:extLst>
          </p:cNvPr>
          <p:cNvPicPr>
            <a:picLocks noChangeAspect="1"/>
          </p:cNvPicPr>
          <p:nvPr/>
        </p:nvPicPr>
        <p:blipFill>
          <a:blip r:embed="rId8"/>
          <a:stretch>
            <a:fillRect/>
          </a:stretch>
        </p:blipFill>
        <p:spPr>
          <a:xfrm>
            <a:off x="473814" y="2441964"/>
            <a:ext cx="1859282" cy="1851785"/>
          </a:xfrm>
          <a:prstGeom prst="rect">
            <a:avLst/>
          </a:prstGeom>
          <a:ln w="19050">
            <a:solidFill>
              <a:schemeClr val="tx1"/>
            </a:solidFill>
          </a:ln>
        </p:spPr>
      </p:pic>
      <p:pic>
        <p:nvPicPr>
          <p:cNvPr id="19" name="Picture 18">
            <a:extLst>
              <a:ext uri="{FF2B5EF4-FFF2-40B4-BE49-F238E27FC236}">
                <a16:creationId xmlns:a16="http://schemas.microsoft.com/office/drawing/2014/main" id="{A2A649EC-4736-8306-371E-4B41C83496B6}"/>
              </a:ext>
            </a:extLst>
          </p:cNvPr>
          <p:cNvPicPr>
            <a:picLocks noChangeAspect="1"/>
          </p:cNvPicPr>
          <p:nvPr/>
        </p:nvPicPr>
        <p:blipFill>
          <a:blip r:embed="rId9"/>
          <a:stretch>
            <a:fillRect/>
          </a:stretch>
        </p:blipFill>
        <p:spPr>
          <a:xfrm>
            <a:off x="6563559" y="1361275"/>
            <a:ext cx="5175409" cy="1803474"/>
          </a:xfrm>
          <a:prstGeom prst="rect">
            <a:avLst/>
          </a:prstGeom>
        </p:spPr>
      </p:pic>
      <p:sp>
        <p:nvSpPr>
          <p:cNvPr id="6" name="TextBox 5">
            <a:extLst>
              <a:ext uri="{FF2B5EF4-FFF2-40B4-BE49-F238E27FC236}">
                <a16:creationId xmlns:a16="http://schemas.microsoft.com/office/drawing/2014/main" id="{31A55BA1-6932-055F-D200-92D1A7698B95}"/>
              </a:ext>
            </a:extLst>
          </p:cNvPr>
          <p:cNvSpPr txBox="1"/>
          <p:nvPr/>
        </p:nvSpPr>
        <p:spPr>
          <a:xfrm>
            <a:off x="11394331" y="1225730"/>
            <a:ext cx="1595338" cy="307777"/>
          </a:xfrm>
          <a:prstGeom prst="rect">
            <a:avLst/>
          </a:prstGeom>
          <a:noFill/>
        </p:spPr>
        <p:txBody>
          <a:bodyPr wrap="square">
            <a:spAutoFit/>
          </a:bodyPr>
          <a:lstStyle/>
          <a:p>
            <a:r>
              <a:rPr lang="en-US" sz="1400" baseline="30000" dirty="0">
                <a:latin typeface="Cambria" panose="02040503050406030204" pitchFamily="18" charset="0"/>
                <a:ea typeface="Cambria" panose="02040503050406030204" pitchFamily="18" charset="0"/>
              </a:rPr>
              <a:t>[2]</a:t>
            </a:r>
            <a:endParaRPr lang="en-US" sz="1400" dirty="0">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DED6782A-7917-67DF-B781-55DE21711536}"/>
              </a:ext>
            </a:extLst>
          </p:cNvPr>
          <p:cNvSpPr/>
          <p:nvPr/>
        </p:nvSpPr>
        <p:spPr>
          <a:xfrm>
            <a:off x="3396343" y="2519265"/>
            <a:ext cx="2214465" cy="160486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999ADD-C515-37C6-48BF-3C36300C518E}"/>
              </a:ext>
            </a:extLst>
          </p:cNvPr>
          <p:cNvSpPr/>
          <p:nvPr/>
        </p:nvSpPr>
        <p:spPr>
          <a:xfrm>
            <a:off x="709353" y="4645516"/>
            <a:ext cx="2214465" cy="160486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274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Detecting VRBC Transponders</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14</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D17A87-7905-A48C-E484-ADD468EF2B28}"/>
                  </a:ext>
                </a:extLst>
              </p:cNvPr>
              <p:cNvSpPr txBox="1"/>
              <p:nvPr/>
            </p:nvSpPr>
            <p:spPr>
              <a:xfrm>
                <a:off x="6461470" y="2866777"/>
                <a:ext cx="6096000" cy="984052"/>
              </a:xfrm>
              <a:prstGeom prst="rect">
                <a:avLst/>
              </a:prstGeom>
              <a:noFill/>
            </p:spPr>
            <p:txBody>
              <a:bodyPr wrap="square">
                <a:spAutoFit/>
              </a:bodyPr>
              <a:lstStyle/>
              <a:p>
                <a:pPr marL="0" indent="0">
                  <a:spcBef>
                    <a:spcPts val="0"/>
                  </a:spcBef>
                  <a:buNone/>
                </a:pPr>
                <a14:m>
                  <m:oMathPara xmlns:m="http://schemas.openxmlformats.org/officeDocument/2006/math">
                    <m:oMathParaPr>
                      <m:jc m:val="centerGroup"/>
                    </m:oMathParaPr>
                    <m:oMath xmlns:m="http://schemas.openxmlformats.org/officeDocument/2006/math">
                      <m:r>
                        <a:rPr lang="en-US" sz="1800" b="0" i="1" smtClean="0">
                          <a:solidFill>
                            <a:schemeClr val="accent1"/>
                          </a:solidFill>
                          <a:latin typeface="Cambria Math" panose="02040503050406030204" pitchFamily="18" charset="0"/>
                          <a:ea typeface="Cambria" panose="02040503050406030204" pitchFamily="18" charset="0"/>
                        </a:rPr>
                        <m:t>𝑅𝐴𝐼</m:t>
                      </m:r>
                      <m:d>
                        <m:dPr>
                          <m:ctrlPr>
                            <a:rPr lang="en-US" sz="1800" b="0" i="1" smtClean="0">
                              <a:solidFill>
                                <a:schemeClr val="accent1"/>
                              </a:solidFill>
                              <a:latin typeface="Cambria Math" panose="02040503050406030204" pitchFamily="18" charset="0"/>
                              <a:ea typeface="Cambria" panose="02040503050406030204" pitchFamily="18" charset="0"/>
                            </a:rPr>
                          </m:ctrlPr>
                        </m:dPr>
                        <m:e>
                          <m:r>
                            <a:rPr lang="en-US" sz="1800" b="0" i="1" smtClean="0">
                              <a:solidFill>
                                <a:schemeClr val="accent1"/>
                              </a:solidFill>
                              <a:latin typeface="Cambria Math" panose="02040503050406030204" pitchFamily="18" charset="0"/>
                              <a:ea typeface="Cambria" panose="02040503050406030204" pitchFamily="18" charset="0"/>
                            </a:rPr>
                            <m:t>𝑚</m:t>
                          </m:r>
                          <m:r>
                            <a:rPr lang="en-US" sz="1800" b="0" i="1" smtClean="0">
                              <a:solidFill>
                                <a:schemeClr val="accent1"/>
                              </a:solidFill>
                              <a:latin typeface="Cambria Math" panose="02040503050406030204" pitchFamily="18" charset="0"/>
                              <a:ea typeface="Cambria" panose="02040503050406030204" pitchFamily="18" charset="0"/>
                            </a:rPr>
                            <m:t>,</m:t>
                          </m:r>
                          <m:r>
                            <a:rPr lang="en-US" sz="1800" b="0" i="1" smtClean="0">
                              <a:solidFill>
                                <a:schemeClr val="accent1"/>
                              </a:solidFill>
                              <a:latin typeface="Cambria Math" panose="02040503050406030204" pitchFamily="18" charset="0"/>
                              <a:ea typeface="Cambria Math" panose="02040503050406030204" pitchFamily="18" charset="0"/>
                            </a:rPr>
                            <m:t>𝜃</m:t>
                          </m:r>
                        </m:e>
                      </m:d>
                      <m:r>
                        <a:rPr lang="en-US" sz="1800" b="0" i="1" smtClean="0">
                          <a:solidFill>
                            <a:schemeClr val="accent1"/>
                          </a:solidFill>
                          <a:latin typeface="Cambria Math" panose="02040503050406030204" pitchFamily="18" charset="0"/>
                          <a:ea typeface="Cambria Math" panose="02040503050406030204" pitchFamily="18" charset="0"/>
                        </a:rPr>
                        <m:t>=10</m:t>
                      </m:r>
                      <m:func>
                        <m:funcPr>
                          <m:ctrlPr>
                            <a:rPr lang="en-US" sz="1800" b="0" i="1" smtClean="0">
                              <a:solidFill>
                                <a:schemeClr val="accent1"/>
                              </a:solidFill>
                              <a:latin typeface="Cambria Math" panose="02040503050406030204" pitchFamily="18" charset="0"/>
                              <a:ea typeface="Cambria Math" panose="02040503050406030204" pitchFamily="18" charset="0"/>
                            </a:rPr>
                          </m:ctrlPr>
                        </m:funcPr>
                        <m:fName>
                          <m:sSub>
                            <m:sSubPr>
                              <m:ctrlPr>
                                <a:rPr lang="en-US" sz="18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1800" b="0" i="0" smtClean="0">
                                  <a:solidFill>
                                    <a:schemeClr val="accent1"/>
                                  </a:solidFill>
                                  <a:latin typeface="Cambria Math" panose="02040503050406030204" pitchFamily="18" charset="0"/>
                                  <a:ea typeface="Cambria Math" panose="02040503050406030204" pitchFamily="18" charset="0"/>
                                </a:rPr>
                                <m:t>log</m:t>
                              </m:r>
                            </m:e>
                            <m:sub>
                              <m:r>
                                <a:rPr lang="en-US" sz="1800" b="0" i="1" smtClean="0">
                                  <a:solidFill>
                                    <a:schemeClr val="accent1"/>
                                  </a:solidFill>
                                  <a:latin typeface="Cambria Math" panose="02040503050406030204" pitchFamily="18" charset="0"/>
                                  <a:ea typeface="Cambria Math" panose="02040503050406030204" pitchFamily="18" charset="0"/>
                                </a:rPr>
                                <m:t>10</m:t>
                              </m:r>
                            </m:sub>
                          </m:sSub>
                        </m:fName>
                        <m:e>
                          <m:d>
                            <m:dPr>
                              <m:ctrlPr>
                                <a:rPr lang="en-US" sz="1800" b="0" i="1" smtClean="0">
                                  <a:solidFill>
                                    <a:schemeClr val="accent1"/>
                                  </a:solidFill>
                                  <a:latin typeface="Cambria Math" panose="02040503050406030204" pitchFamily="18" charset="0"/>
                                  <a:ea typeface="Cambria Math" panose="02040503050406030204" pitchFamily="18" charset="0"/>
                                </a:rPr>
                              </m:ctrlPr>
                            </m:dPr>
                            <m:e>
                              <m:func>
                                <m:funcPr>
                                  <m:ctrlPr>
                                    <a:rPr lang="en-US" sz="1800" b="0" i="1" smtClean="0">
                                      <a:solidFill>
                                        <a:schemeClr val="accent1"/>
                                      </a:solidFill>
                                      <a:latin typeface="Cambria Math" panose="02040503050406030204" pitchFamily="18" charset="0"/>
                                      <a:ea typeface="Cambria Math" panose="02040503050406030204" pitchFamily="18" charset="0"/>
                                    </a:rPr>
                                  </m:ctrlPr>
                                </m:funcPr>
                                <m:fName>
                                  <m:limLow>
                                    <m:limLowPr>
                                      <m:ctrlPr>
                                        <a:rPr lang="en-US" sz="1800" b="0" i="1" smtClean="0">
                                          <a:solidFill>
                                            <a:schemeClr val="accent1"/>
                                          </a:solidFill>
                                          <a:latin typeface="Cambria Math" panose="02040503050406030204" pitchFamily="18" charset="0"/>
                                          <a:ea typeface="Cambria Math" panose="02040503050406030204" pitchFamily="18" charset="0"/>
                                        </a:rPr>
                                      </m:ctrlPr>
                                    </m:limLowPr>
                                    <m:e>
                                      <m:r>
                                        <m:rPr>
                                          <m:sty m:val="p"/>
                                        </m:rPr>
                                        <a:rPr lang="en-US" sz="1800" b="0" i="0" smtClean="0">
                                          <a:solidFill>
                                            <a:schemeClr val="accent1"/>
                                          </a:solidFill>
                                          <a:latin typeface="Cambria Math" panose="02040503050406030204" pitchFamily="18" charset="0"/>
                                          <a:ea typeface="Cambria Math" panose="02040503050406030204" pitchFamily="18" charset="0"/>
                                        </a:rPr>
                                        <m:t>max</m:t>
                                      </m:r>
                                    </m:e>
                                    <m:lim>
                                      <m:r>
                                        <a:rPr lang="en-US" sz="1800" b="0" i="1" smtClean="0">
                                          <a:solidFill>
                                            <a:schemeClr val="accent1"/>
                                          </a:solidFill>
                                          <a:latin typeface="Cambria Math" panose="02040503050406030204" pitchFamily="18" charset="0"/>
                                          <a:ea typeface="Cambria Math" panose="02040503050406030204" pitchFamily="18" charset="0"/>
                                        </a:rPr>
                                        <m:t>𝑔</m:t>
                                      </m:r>
                                    </m:lim>
                                  </m:limLow>
                                </m:fName>
                                <m:e>
                                  <m:nary>
                                    <m:naryPr>
                                      <m:chr m:val="∑"/>
                                      <m:ctrlPr>
                                        <a:rPr lang="en-US" sz="1800" b="0" i="1" smtClean="0">
                                          <a:solidFill>
                                            <a:schemeClr val="accent1"/>
                                          </a:solidFill>
                                          <a:latin typeface="Cambria Math" panose="02040503050406030204" pitchFamily="18" charset="0"/>
                                          <a:ea typeface="Cambria Math" panose="02040503050406030204" pitchFamily="18" charset="0"/>
                                        </a:rPr>
                                      </m:ctrlPr>
                                    </m:naryPr>
                                    <m:sub>
                                      <m:r>
                                        <m:rPr>
                                          <m:brk m:alnAt="23"/>
                                        </m:rPr>
                                        <a:rPr lang="en-US" sz="1800" b="0" i="1" smtClean="0">
                                          <a:solidFill>
                                            <a:schemeClr val="accent1"/>
                                          </a:solidFill>
                                          <a:latin typeface="Cambria Math" panose="02040503050406030204" pitchFamily="18" charset="0"/>
                                          <a:ea typeface="Cambria Math" panose="02040503050406030204" pitchFamily="18" charset="0"/>
                                        </a:rPr>
                                        <m:t>𝑙</m:t>
                                      </m:r>
                                      <m:r>
                                        <a:rPr lang="en-US" sz="1800" b="0" i="1" smtClean="0">
                                          <a:solidFill>
                                            <a:schemeClr val="accent1"/>
                                          </a:solidFill>
                                          <a:latin typeface="Cambria Math" panose="02040503050406030204" pitchFamily="18" charset="0"/>
                                          <a:ea typeface="Cambria Math" panose="02040503050406030204" pitchFamily="18" charset="0"/>
                                        </a:rPr>
                                        <m:t>=1</m:t>
                                      </m:r>
                                    </m:sub>
                                    <m:sup>
                                      <m:r>
                                        <a:rPr lang="en-US" sz="1800" b="0" i="1" smtClean="0">
                                          <a:solidFill>
                                            <a:schemeClr val="accent1"/>
                                          </a:solidFill>
                                          <a:latin typeface="Cambria Math" panose="02040503050406030204" pitchFamily="18" charset="0"/>
                                          <a:ea typeface="Cambria Math" panose="02040503050406030204" pitchFamily="18" charset="0"/>
                                        </a:rPr>
                                        <m:t>𝐿</m:t>
                                      </m:r>
                                    </m:sup>
                                    <m:e>
                                      <m:d>
                                        <m:dPr>
                                          <m:begChr m:val="|"/>
                                          <m:endChr m:val="|"/>
                                          <m:ctrlPr>
                                            <a:rPr lang="en-US" sz="1800" b="0" i="1" smtClean="0">
                                              <a:solidFill>
                                                <a:schemeClr val="accent1"/>
                                              </a:solidFill>
                                              <a:latin typeface="Cambria Math" panose="02040503050406030204" pitchFamily="18" charset="0"/>
                                              <a:ea typeface="Cambria Math" panose="02040503050406030204" pitchFamily="18" charset="0"/>
                                            </a:rPr>
                                          </m:ctrlPr>
                                        </m:dPr>
                                        <m:e>
                                          <m:r>
                                            <a:rPr lang="en-US" sz="1800" b="0" i="1" smtClean="0">
                                              <a:solidFill>
                                                <a:schemeClr val="accent1"/>
                                              </a:solidFill>
                                              <a:latin typeface="Cambria Math" panose="02040503050406030204" pitchFamily="18" charset="0"/>
                                              <a:ea typeface="Cambria Math" panose="02040503050406030204" pitchFamily="18" charset="0"/>
                                            </a:rPr>
                                            <m:t>𝑌</m:t>
                                          </m:r>
                                          <m:d>
                                            <m:dPr>
                                              <m:ctrlPr>
                                                <a:rPr lang="en-US" sz="1800" b="0" i="1" smtClean="0">
                                                  <a:solidFill>
                                                    <a:schemeClr val="accent1"/>
                                                  </a:solidFill>
                                                  <a:latin typeface="Cambria Math" panose="02040503050406030204" pitchFamily="18" charset="0"/>
                                                  <a:ea typeface="Cambria Math" panose="02040503050406030204" pitchFamily="18" charset="0"/>
                                                </a:rPr>
                                              </m:ctrlPr>
                                            </m:dPr>
                                            <m:e>
                                              <m:sSub>
                                                <m:sSubPr>
                                                  <m:ctrlPr>
                                                    <a:rPr lang="en-US" sz="1800" b="0" i="1" smtClean="0">
                                                      <a:solidFill>
                                                        <a:schemeClr val="accent1"/>
                                                      </a:solidFill>
                                                      <a:latin typeface="Cambria Math" panose="02040503050406030204" pitchFamily="18" charset="0"/>
                                                      <a:ea typeface="Cambria Math" panose="02040503050406030204" pitchFamily="18" charset="0"/>
                                                    </a:rPr>
                                                  </m:ctrlPr>
                                                </m:sSubPr>
                                                <m:e>
                                                  <m:r>
                                                    <a:rPr lang="en-US" sz="1800" b="0" i="1" smtClean="0">
                                                      <a:solidFill>
                                                        <a:schemeClr val="accent1"/>
                                                      </a:solidFill>
                                                      <a:latin typeface="Cambria Math" panose="02040503050406030204" pitchFamily="18" charset="0"/>
                                                      <a:ea typeface="Cambria Math" panose="02040503050406030204" pitchFamily="18" charset="0"/>
                                                    </a:rPr>
                                                    <m:t>𝑓</m:t>
                                                  </m:r>
                                                </m:e>
                                                <m:sub>
                                                  <m:r>
                                                    <a:rPr lang="en-US" sz="1800" b="0" i="1" smtClean="0">
                                                      <a:solidFill>
                                                        <a:schemeClr val="accent1"/>
                                                      </a:solidFill>
                                                      <a:latin typeface="Cambria Math" panose="02040503050406030204" pitchFamily="18" charset="0"/>
                                                      <a:ea typeface="Cambria Math" panose="02040503050406030204" pitchFamily="18" charset="0"/>
                                                    </a:rPr>
                                                    <m:t>𝑔</m:t>
                                                  </m:r>
                                                  <m:r>
                                                    <a:rPr lang="en-US" sz="1800" b="0" i="1" smtClean="0">
                                                      <a:solidFill>
                                                        <a:schemeClr val="accent1"/>
                                                      </a:solidFill>
                                                      <a:latin typeface="Cambria Math" panose="02040503050406030204" pitchFamily="18" charset="0"/>
                                                      <a:ea typeface="Cambria Math" panose="02040503050406030204" pitchFamily="18" charset="0"/>
                                                    </a:rPr>
                                                    <m:t>,</m:t>
                                                  </m:r>
                                                  <m:r>
                                                    <a:rPr lang="en-US" sz="1800" b="0" i="1" smtClean="0">
                                                      <a:solidFill>
                                                        <a:schemeClr val="accent1"/>
                                                      </a:solidFill>
                                                      <a:latin typeface="Cambria Math" panose="02040503050406030204" pitchFamily="18" charset="0"/>
                                                      <a:ea typeface="Cambria Math" panose="02040503050406030204" pitchFamily="18" charset="0"/>
                                                    </a:rPr>
                                                    <m:t>𝑙</m:t>
                                                  </m:r>
                                                </m:sub>
                                              </m:sSub>
                                              <m:r>
                                                <a:rPr lang="en-US" sz="1800" b="0" i="1" smtClean="0">
                                                  <a:solidFill>
                                                    <a:schemeClr val="accent1"/>
                                                  </a:solidFill>
                                                  <a:latin typeface="Cambria Math" panose="02040503050406030204" pitchFamily="18" charset="0"/>
                                                  <a:ea typeface="Cambria Math" panose="02040503050406030204" pitchFamily="18" charset="0"/>
                                                </a:rPr>
                                                <m:t>,</m:t>
                                              </m:r>
                                              <m:r>
                                                <a:rPr lang="en-US" sz="1800" b="0" i="1" smtClean="0">
                                                  <a:solidFill>
                                                    <a:schemeClr val="accent1"/>
                                                  </a:solidFill>
                                                  <a:latin typeface="Cambria Math" panose="02040503050406030204" pitchFamily="18" charset="0"/>
                                                  <a:ea typeface="Cambria Math" panose="02040503050406030204" pitchFamily="18" charset="0"/>
                                                </a:rPr>
                                                <m:t>𝑚</m:t>
                                              </m:r>
                                              <m:r>
                                                <a:rPr lang="en-US" sz="1800" b="0" i="1" smtClean="0">
                                                  <a:solidFill>
                                                    <a:schemeClr val="accent1"/>
                                                  </a:solidFill>
                                                  <a:latin typeface="Cambria Math" panose="02040503050406030204" pitchFamily="18" charset="0"/>
                                                  <a:ea typeface="Cambria Math" panose="02040503050406030204" pitchFamily="18" charset="0"/>
                                                </a:rPr>
                                                <m:t>,</m:t>
                                              </m:r>
                                              <m:r>
                                                <a:rPr lang="en-US" sz="1800" b="0" i="1" smtClean="0">
                                                  <a:solidFill>
                                                    <a:schemeClr val="accent1"/>
                                                  </a:solidFill>
                                                  <a:latin typeface="Cambria Math" panose="02040503050406030204" pitchFamily="18" charset="0"/>
                                                  <a:ea typeface="Cambria Math" panose="02040503050406030204" pitchFamily="18" charset="0"/>
                                                </a:rPr>
                                                <m:t>𝜃</m:t>
                                              </m:r>
                                            </m:e>
                                          </m:d>
                                        </m:e>
                                      </m:d>
                                    </m:e>
                                  </m:nary>
                                </m:e>
                              </m:func>
                            </m:e>
                          </m:d>
                          <m:r>
                            <a:rPr lang="en-US" sz="1800" b="0" i="1" smtClean="0">
                              <a:solidFill>
                                <a:schemeClr val="accent1"/>
                              </a:solidFill>
                              <a:latin typeface="Cambria Math" panose="02040503050406030204" pitchFamily="18" charset="0"/>
                              <a:ea typeface="Cambria Math" panose="02040503050406030204" pitchFamily="18" charset="0"/>
                            </a:rPr>
                            <m:t> </m:t>
                          </m:r>
                          <m:r>
                            <a:rPr lang="en-US" sz="1800" b="0" i="1" smtClean="0">
                              <a:solidFill>
                                <a:schemeClr val="accent1"/>
                              </a:solidFill>
                              <a:latin typeface="Cambria Math" panose="02040503050406030204" pitchFamily="18" charset="0"/>
                              <a:ea typeface="Cambria Math" panose="02040503050406030204" pitchFamily="18" charset="0"/>
                            </a:rPr>
                            <m:t>𝑑𝐵</m:t>
                          </m:r>
                        </m:e>
                      </m:func>
                    </m:oMath>
                  </m:oMathPara>
                </a14:m>
                <a:endParaRPr lang="en-US" dirty="0"/>
              </a:p>
            </p:txBody>
          </p:sp>
        </mc:Choice>
        <mc:Fallback xmlns="">
          <p:sp>
            <p:nvSpPr>
              <p:cNvPr id="13" name="TextBox 12">
                <a:extLst>
                  <a:ext uri="{FF2B5EF4-FFF2-40B4-BE49-F238E27FC236}">
                    <a16:creationId xmlns:a16="http://schemas.microsoft.com/office/drawing/2014/main" id="{32D17A87-7905-A48C-E484-ADD468EF2B28}"/>
                  </a:ext>
                </a:extLst>
              </p:cNvPr>
              <p:cNvSpPr txBox="1">
                <a:spLocks noRot="1" noChangeAspect="1" noMove="1" noResize="1" noEditPoints="1" noAdjustHandles="1" noChangeArrowheads="1" noChangeShapeType="1" noTextEdit="1"/>
              </p:cNvSpPr>
              <p:nvPr/>
            </p:nvSpPr>
            <p:spPr>
              <a:xfrm>
                <a:off x="6461470" y="2866777"/>
                <a:ext cx="6096000" cy="984052"/>
              </a:xfrm>
              <a:prstGeom prst="rect">
                <a:avLst/>
              </a:prstGeom>
              <a:blipFill>
                <a:blip r:embed="rId5"/>
                <a:stretch>
                  <a:fillRect/>
                </a:stretch>
              </a:blipFill>
            </p:spPr>
            <p:txBody>
              <a:bodyPr/>
              <a:lstStyle/>
              <a:p>
                <a:r>
                  <a:rPr lang="en-US">
                    <a:noFill/>
                  </a:rPr>
                  <a:t> </a:t>
                </a:r>
              </a:p>
            </p:txBody>
          </p:sp>
        </mc:Fallback>
      </mc:AlternateContent>
      <p:pic>
        <p:nvPicPr>
          <p:cNvPr id="20" name="Picture 19" descr="Chart&#10;&#10;Description automatically generated with medium confidence">
            <a:extLst>
              <a:ext uri="{FF2B5EF4-FFF2-40B4-BE49-F238E27FC236}">
                <a16:creationId xmlns:a16="http://schemas.microsoft.com/office/drawing/2014/main" id="{77EEC489-D88C-6058-1314-6CC4A424B703}"/>
              </a:ext>
            </a:extLst>
          </p:cNvPr>
          <p:cNvPicPr>
            <a:picLocks noChangeAspect="1"/>
          </p:cNvPicPr>
          <p:nvPr/>
        </p:nvPicPr>
        <p:blipFill rotWithShape="1">
          <a:blip r:embed="rId6">
            <a:extLst>
              <a:ext uri="{28A0092B-C50C-407E-A947-70E740481C1C}">
                <a14:useLocalDpi xmlns:a14="http://schemas.microsoft.com/office/drawing/2010/main" val="0"/>
              </a:ext>
            </a:extLst>
          </a:blip>
          <a:srcRect l="8909" r="8602"/>
          <a:stretch/>
        </p:blipFill>
        <p:spPr>
          <a:xfrm>
            <a:off x="270411" y="2764469"/>
            <a:ext cx="6696609" cy="396322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AAD326-B842-861C-3C40-AE1663FABED1}"/>
                  </a:ext>
                </a:extLst>
              </p:cNvPr>
              <p:cNvSpPr txBox="1"/>
              <p:nvPr/>
            </p:nvSpPr>
            <p:spPr>
              <a:xfrm>
                <a:off x="6645466" y="4081227"/>
                <a:ext cx="6321286" cy="1456809"/>
              </a:xfrm>
              <a:prstGeom prst="rect">
                <a:avLst/>
              </a:prstGeom>
              <a:noFill/>
            </p:spPr>
            <p:txBody>
              <a:bodyPr wrap="square">
                <a:spAutoFit/>
              </a:bodyPr>
              <a:lstStyle/>
              <a:p>
                <a:pPr marL="742950" lvl="1" indent="-285750">
                  <a:spcBef>
                    <a:spcPts val="1000"/>
                  </a:spcBef>
                  <a:buFont typeface="Arial" panose="020B0604020202020204" pitchFamily="34" charset="0"/>
                  <a:buChar char="•"/>
                </a:pPr>
                <a14:m>
                  <m:oMath xmlns:m="http://schemas.openxmlformats.org/officeDocument/2006/math">
                    <m:r>
                      <a:rPr lang="en-US" i="1" dirty="0" smtClean="0">
                        <a:solidFill>
                          <a:schemeClr val="accent1"/>
                        </a:solidFill>
                        <a:latin typeface="Cambria Math" panose="02040503050406030204" pitchFamily="18" charset="0"/>
                        <a:ea typeface="Cambria" panose="02040503050406030204" pitchFamily="18" charset="0"/>
                      </a:rPr>
                      <m:t>(</m:t>
                    </m:r>
                    <m:r>
                      <a:rPr lang="en-US" i="1" dirty="0" smtClean="0">
                        <a:solidFill>
                          <a:schemeClr val="accent1"/>
                        </a:solidFill>
                        <a:latin typeface="Cambria Math" panose="02040503050406030204" pitchFamily="18" charset="0"/>
                        <a:ea typeface="Cambria" panose="02040503050406030204" pitchFamily="18" charset="0"/>
                      </a:rPr>
                      <m:t>𝑚</m:t>
                    </m:r>
                    <m:r>
                      <a:rPr lang="en-US" i="1" dirty="0" smtClean="0">
                        <a:solidFill>
                          <a:schemeClr val="accent1"/>
                        </a:solidFill>
                        <a:latin typeface="Cambria Math" panose="02040503050406030204" pitchFamily="18" charset="0"/>
                        <a:ea typeface="Cambria" panose="02040503050406030204" pitchFamily="18" charset="0"/>
                      </a:rPr>
                      <m:t>,</m:t>
                    </m:r>
                    <m:r>
                      <a:rPr lang="en-US" i="1" dirty="0" smtClean="0">
                        <a:solidFill>
                          <a:schemeClr val="accent1"/>
                        </a:solidFill>
                        <a:latin typeface="Cambria Math" panose="02040503050406030204" pitchFamily="18" charset="0"/>
                        <a:ea typeface="Cambria" panose="02040503050406030204" pitchFamily="18" charset="0"/>
                      </a:rPr>
                      <m:t>𝜃</m:t>
                    </m:r>
                    <m:r>
                      <a:rPr lang="en-US" i="1" dirty="0" smtClean="0">
                        <a:solidFill>
                          <a:schemeClr val="accent1"/>
                        </a:solidFill>
                        <a:latin typeface="Cambria Math" panose="02040503050406030204" pitchFamily="18" charset="0"/>
                        <a:ea typeface="Cambria" panose="02040503050406030204" pitchFamily="18" charset="0"/>
                      </a:rPr>
                      <m:t>) </m:t>
                    </m:r>
                  </m:oMath>
                </a14:m>
                <a:r>
                  <a:rPr lang="en-US" dirty="0">
                    <a:solidFill>
                      <a:schemeClr val="accent1"/>
                    </a:solidFill>
                    <a:latin typeface="Cambria" panose="02040503050406030204" pitchFamily="18" charset="0"/>
                    <a:ea typeface="Cambria" panose="02040503050406030204" pitchFamily="18" charset="0"/>
                  </a:rPr>
                  <a:t>indexes a range-angle bin</a:t>
                </a:r>
              </a:p>
              <a:p>
                <a:pPr marL="742950" lvl="1" indent="-285750">
                  <a:spcBef>
                    <a:spcPts val="1000"/>
                  </a:spcBef>
                  <a:buFont typeface="Arial" panose="020B0604020202020204" pitchFamily="34" charset="0"/>
                  <a:buChar char="•"/>
                </a:pPr>
                <a14:m>
                  <m:oMath xmlns:m="http://schemas.openxmlformats.org/officeDocument/2006/math">
                    <m:r>
                      <a:rPr lang="en-US" i="1" dirty="0" smtClean="0">
                        <a:solidFill>
                          <a:schemeClr val="accent1"/>
                        </a:solidFill>
                        <a:latin typeface="Cambria Math" panose="02040503050406030204" pitchFamily="18" charset="0"/>
                        <a:ea typeface="Cambria" panose="02040503050406030204" pitchFamily="18" charset="0"/>
                      </a:rPr>
                      <m:t>𝑔</m:t>
                    </m:r>
                  </m:oMath>
                </a14:m>
                <a:r>
                  <a:rPr lang="en-US" dirty="0">
                    <a:solidFill>
                      <a:schemeClr val="accent1"/>
                    </a:solidFill>
                    <a:latin typeface="Cambria" panose="02040503050406030204" pitchFamily="18" charset="0"/>
                    <a:ea typeface="Cambria" panose="02040503050406030204" pitchFamily="18" charset="0"/>
                  </a:rPr>
                  <a:t> indexes one of potentially many VRBC tones</a:t>
                </a:r>
              </a:p>
              <a:p>
                <a:pPr marL="742950" lvl="1" indent="-285750">
                  <a:spcBef>
                    <a:spcPts val="1000"/>
                  </a:spcBef>
                  <a:buFont typeface="Arial" panose="020B0604020202020204" pitchFamily="34" charset="0"/>
                  <a:buChar char="•"/>
                </a:pPr>
                <a:r>
                  <a:rPr lang="en-US" dirty="0">
                    <a:solidFill>
                      <a:schemeClr val="accent1"/>
                    </a:solidFill>
                    <a:latin typeface="Cambria" panose="02040503050406030204" pitchFamily="18" charset="0"/>
                    <a:ea typeface="Cambria" panose="02040503050406030204" pitchFamily="18" charset="0"/>
                  </a:rPr>
                  <a:t>𝑙 indexes harmonics of the VRBC tone</a:t>
                </a:r>
              </a:p>
              <a:p>
                <a:pPr marL="285750" indent="-285750">
                  <a:buFont typeface="Arial" panose="020B0604020202020204" pitchFamily="34" charset="0"/>
                  <a:buChar char="•"/>
                </a:pPr>
                <a:endParaRPr lang="en-US" dirty="0">
                  <a:solidFill>
                    <a:schemeClr val="accent1"/>
                  </a:solidFill>
                  <a:latin typeface="Cambria" panose="02040503050406030204" pitchFamily="18" charset="0"/>
                  <a:ea typeface="Cambria" panose="02040503050406030204" pitchFamily="18" charset="0"/>
                </a:endParaRPr>
              </a:p>
            </p:txBody>
          </p:sp>
        </mc:Choice>
        <mc:Fallback xmlns="">
          <p:sp>
            <p:nvSpPr>
              <p:cNvPr id="22" name="TextBox 21">
                <a:extLst>
                  <a:ext uri="{FF2B5EF4-FFF2-40B4-BE49-F238E27FC236}">
                    <a16:creationId xmlns:a16="http://schemas.microsoft.com/office/drawing/2014/main" id="{05AAD326-B842-861C-3C40-AE1663FABED1}"/>
                  </a:ext>
                </a:extLst>
              </p:cNvPr>
              <p:cNvSpPr txBox="1">
                <a:spLocks noRot="1" noChangeAspect="1" noMove="1" noResize="1" noEditPoints="1" noAdjustHandles="1" noChangeArrowheads="1" noChangeShapeType="1" noTextEdit="1"/>
              </p:cNvSpPr>
              <p:nvPr/>
            </p:nvSpPr>
            <p:spPr>
              <a:xfrm>
                <a:off x="6645466" y="4081227"/>
                <a:ext cx="6321286" cy="1456809"/>
              </a:xfrm>
              <a:prstGeom prst="rect">
                <a:avLst/>
              </a:prstGeom>
              <a:blipFill>
                <a:blip r:embed="rId7"/>
                <a:stretch>
                  <a:fillRect t="-2510"/>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F5A9F4E1-AD98-019D-5B21-BD0309817357}"/>
              </a:ext>
            </a:extLst>
          </p:cNvPr>
          <p:cNvCxnSpPr>
            <a:cxnSpLocks/>
          </p:cNvCxnSpPr>
          <p:nvPr/>
        </p:nvCxnSpPr>
        <p:spPr>
          <a:xfrm flipH="1" flipV="1">
            <a:off x="5398936" y="4983295"/>
            <a:ext cx="1999253" cy="1233052"/>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3452CE-2EFA-64C6-B0FB-116A5699FF41}"/>
                  </a:ext>
                </a:extLst>
              </p:cNvPr>
              <p:cNvSpPr txBox="1"/>
              <p:nvPr/>
            </p:nvSpPr>
            <p:spPr>
              <a:xfrm>
                <a:off x="7398189" y="5893181"/>
                <a:ext cx="3410154" cy="646331"/>
              </a:xfrm>
              <a:prstGeom prst="rect">
                <a:avLst/>
              </a:prstGeom>
              <a:noFill/>
              <a:ln>
                <a:noFill/>
              </a:ln>
            </p:spPr>
            <p:txBody>
              <a:bodyPr wrap="square">
                <a:spAutoFit/>
              </a:bodyPr>
              <a:lstStyle/>
              <a:p>
                <a:r>
                  <a:rPr lang="en-US" dirty="0">
                    <a:solidFill>
                      <a:schemeClr val="tx1"/>
                    </a:solidFill>
                    <a:latin typeface="Cambria" panose="02040503050406030204" pitchFamily="18" charset="0"/>
                    <a:ea typeface="Cambria" panose="02040503050406030204" pitchFamily="18" charset="0"/>
                  </a:rPr>
                  <a:t>VRBC transponder detected at </a:t>
                </a:r>
                <a14:m>
                  <m:oMath xmlns:m="http://schemas.openxmlformats.org/officeDocument/2006/math">
                    <m:r>
                      <a:rPr lang="en-US" b="0" i="1" smtClean="0">
                        <a:solidFill>
                          <a:schemeClr val="tx1"/>
                        </a:solidFill>
                        <a:latin typeface="Cambria Math" panose="02040503050406030204" pitchFamily="18" charset="0"/>
                        <a:ea typeface="Cambria" panose="02040503050406030204" pitchFamily="18" charset="0"/>
                      </a:rPr>
                      <m:t>4.7 </m:t>
                    </m:r>
                    <m:r>
                      <m:rPr>
                        <m:sty m:val="p"/>
                      </m:rPr>
                      <a:rPr lang="en-US" b="0" i="0" smtClean="0">
                        <a:solidFill>
                          <a:schemeClr val="tx1"/>
                        </a:solidFill>
                        <a:latin typeface="Cambria Math" panose="02040503050406030204" pitchFamily="18" charset="0"/>
                        <a:ea typeface="Cambria" panose="02040503050406030204" pitchFamily="18" charset="0"/>
                      </a:rPr>
                      <m:t>meters</m:t>
                    </m:r>
                    <m:r>
                      <a:rPr lang="en-US" b="0" i="1" smtClean="0">
                        <a:solidFill>
                          <a:schemeClr val="tx1"/>
                        </a:solidFill>
                        <a:latin typeface="Cambria Math" panose="02040503050406030204" pitchFamily="18" charset="0"/>
                        <a:ea typeface="Cambria" panose="02040503050406030204" pitchFamily="18" charset="0"/>
                      </a:rPr>
                      <m:t>, 5</m:t>
                    </m:r>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latin typeface="Cambria" panose="02040503050406030204" pitchFamily="18" charset="0"/>
                    <a:ea typeface="Cambria" panose="02040503050406030204" pitchFamily="18" charset="0"/>
                  </a:rPr>
                  <a:t> off broadside </a:t>
                </a:r>
                <a:endParaRPr lang="en-US" dirty="0">
                  <a:solidFill>
                    <a:schemeClr val="tx1"/>
                  </a:solidFill>
                </a:endParaRPr>
              </a:p>
            </p:txBody>
          </p:sp>
        </mc:Choice>
        <mc:Fallback xmlns="">
          <p:sp>
            <p:nvSpPr>
              <p:cNvPr id="28" name="TextBox 27">
                <a:extLst>
                  <a:ext uri="{FF2B5EF4-FFF2-40B4-BE49-F238E27FC236}">
                    <a16:creationId xmlns:a16="http://schemas.microsoft.com/office/drawing/2014/main" id="{393452CE-2EFA-64C6-B0FB-116A5699FF41}"/>
                  </a:ext>
                </a:extLst>
              </p:cNvPr>
              <p:cNvSpPr txBox="1">
                <a:spLocks noRot="1" noChangeAspect="1" noMove="1" noResize="1" noEditPoints="1" noAdjustHandles="1" noChangeArrowheads="1" noChangeShapeType="1" noTextEdit="1"/>
              </p:cNvSpPr>
              <p:nvPr/>
            </p:nvSpPr>
            <p:spPr>
              <a:xfrm>
                <a:off x="7398189" y="5893181"/>
                <a:ext cx="3410154" cy="646331"/>
              </a:xfrm>
              <a:prstGeom prst="rect">
                <a:avLst/>
              </a:prstGeom>
              <a:blipFill>
                <a:blip r:embed="rId8"/>
                <a:stretch>
                  <a:fillRect l="-1610" t="-6604" b="-12264"/>
                </a:stretch>
              </a:blipFill>
              <a:ln>
                <a:noFill/>
              </a:ln>
            </p:spPr>
            <p:txBody>
              <a:bodyPr/>
              <a:lstStyle/>
              <a:p>
                <a:r>
                  <a:rPr lang="en-US">
                    <a:noFill/>
                  </a:rPr>
                  <a:t> </a:t>
                </a:r>
              </a:p>
            </p:txBody>
          </p:sp>
        </mc:Fallback>
      </mc:AlternateContent>
      <p:sp>
        <p:nvSpPr>
          <p:cNvPr id="29" name="TextBox 28">
            <a:extLst>
              <a:ext uri="{FF2B5EF4-FFF2-40B4-BE49-F238E27FC236}">
                <a16:creationId xmlns:a16="http://schemas.microsoft.com/office/drawing/2014/main" id="{2291ED7F-2346-1D1A-EDA6-5B74F269FC81}"/>
              </a:ext>
            </a:extLst>
          </p:cNvPr>
          <p:cNvSpPr txBox="1"/>
          <p:nvPr/>
        </p:nvSpPr>
        <p:spPr>
          <a:xfrm>
            <a:off x="630381" y="2604073"/>
            <a:ext cx="2153937" cy="461665"/>
          </a:xfrm>
          <a:prstGeom prst="rect">
            <a:avLst/>
          </a:prstGeom>
          <a:solidFill>
            <a:schemeClr val="bg1"/>
          </a:solidFill>
          <a:ln>
            <a:noFill/>
          </a:ln>
        </p:spPr>
        <p:txBody>
          <a:bodyPr wrap="square">
            <a:spAutoFit/>
          </a:bodyPr>
          <a:lstStyle/>
          <a:p>
            <a:pPr algn="ctr"/>
            <a:r>
              <a:rPr lang="en-US" sz="1200" b="1" dirty="0">
                <a:solidFill>
                  <a:schemeClr val="tx1"/>
                </a:solidFill>
                <a:latin typeface="Arial" panose="020B0604020202020204" pitchFamily="34" charset="0"/>
                <a:ea typeface="Cambria" panose="02040503050406030204" pitchFamily="18" charset="0"/>
                <a:cs typeface="Arial" panose="020B0604020202020204" pitchFamily="34" charset="0"/>
              </a:rPr>
              <a:t>Range-Angle Intensity</a:t>
            </a:r>
          </a:p>
          <a:p>
            <a:pPr algn="ctr"/>
            <a:r>
              <a:rPr lang="en-US" sz="1200" b="1" dirty="0">
                <a:solidFill>
                  <a:schemeClr val="tx1"/>
                </a:solidFill>
                <a:latin typeface="Arial" panose="020B0604020202020204" pitchFamily="34" charset="0"/>
                <a:ea typeface="Cambria" panose="02040503050406030204" pitchFamily="18" charset="0"/>
                <a:cs typeface="Arial" panose="020B0604020202020204" pitchFamily="34" charset="0"/>
              </a:rPr>
              <a:t> Prior to VRBC Sequence</a:t>
            </a:r>
            <a:endParaRPr lang="en-US" sz="1200" b="1" dirty="0">
              <a:solidFill>
                <a:schemeClr val="tx1"/>
              </a:solidFill>
              <a:latin typeface="Arial" panose="020B0604020202020204" pitchFamily="34" charset="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C6B8DA3C-D0C3-5919-B19A-A86FB79F96FB}"/>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tretch>
            <a:fillRect/>
          </a:stretch>
        </p:blipFill>
        <p:spPr>
          <a:xfrm>
            <a:off x="6712849" y="90832"/>
            <a:ext cx="3531809" cy="1181805"/>
          </a:xfrm>
          <a:prstGeom prst="rect">
            <a:avLst/>
          </a:prstGeom>
          <a:ln w="19050">
            <a:solidFill>
              <a:schemeClr val="tx2"/>
            </a:solidFill>
          </a:ln>
        </p:spPr>
      </p:pic>
      <p:sp>
        <p:nvSpPr>
          <p:cNvPr id="6" name="Rectangle 5">
            <a:extLst>
              <a:ext uri="{FF2B5EF4-FFF2-40B4-BE49-F238E27FC236}">
                <a16:creationId xmlns:a16="http://schemas.microsoft.com/office/drawing/2014/main" id="{301B8FAD-BE40-02D4-876D-2F8747869B7D}"/>
              </a:ext>
            </a:extLst>
          </p:cNvPr>
          <p:cNvSpPr/>
          <p:nvPr/>
        </p:nvSpPr>
        <p:spPr>
          <a:xfrm>
            <a:off x="7247278" y="192474"/>
            <a:ext cx="1036955" cy="28067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E8951E6-F626-8D20-0EDF-E451D36DC45C}"/>
              </a:ext>
            </a:extLst>
          </p:cNvPr>
          <p:cNvSpPr txBox="1"/>
          <p:nvPr/>
        </p:nvSpPr>
        <p:spPr>
          <a:xfrm>
            <a:off x="4215318" y="2601454"/>
            <a:ext cx="2202428" cy="461665"/>
          </a:xfrm>
          <a:prstGeom prst="rect">
            <a:avLst/>
          </a:prstGeom>
          <a:solidFill>
            <a:schemeClr val="bg1"/>
          </a:solidFill>
          <a:ln>
            <a:noFill/>
          </a:ln>
        </p:spPr>
        <p:txBody>
          <a:bodyPr wrap="square">
            <a:spAutoFit/>
          </a:bodyPr>
          <a:lstStyle/>
          <a:p>
            <a:pPr algn="ctr"/>
            <a:r>
              <a:rPr lang="en-US" sz="1200" b="1" dirty="0">
                <a:solidFill>
                  <a:schemeClr val="tx1"/>
                </a:solidFill>
                <a:latin typeface="Arial" panose="020B0604020202020204" pitchFamily="34" charset="0"/>
                <a:ea typeface="Cambria" panose="02040503050406030204" pitchFamily="18" charset="0"/>
                <a:cs typeface="Arial" panose="020B0604020202020204" pitchFamily="34" charset="0"/>
              </a:rPr>
              <a:t>Range-Angle Intensity</a:t>
            </a:r>
          </a:p>
          <a:p>
            <a:pPr algn="ctr"/>
            <a:r>
              <a:rPr lang="en-US" sz="1200" b="1" dirty="0">
                <a:solidFill>
                  <a:schemeClr val="tx1"/>
                </a:solidFill>
                <a:latin typeface="Arial" panose="020B0604020202020204" pitchFamily="34" charset="0"/>
                <a:ea typeface="Cambria" panose="02040503050406030204" pitchFamily="18" charset="0"/>
                <a:cs typeface="Arial" panose="020B0604020202020204" pitchFamily="34" charset="0"/>
              </a:rPr>
              <a:t> During VRBC Sequence</a:t>
            </a:r>
            <a:endParaRPr lang="en-US" sz="1200" b="1" dirty="0">
              <a:solidFill>
                <a:schemeClr val="tx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3" y="1329049"/>
            <a:ext cx="10775920" cy="1970148"/>
          </a:xfrm>
        </p:spPr>
        <p:txBody>
          <a:bodyPr>
            <a:normAutofit/>
          </a:bodyPr>
          <a:lstStyle/>
          <a:p>
            <a:pPr>
              <a:spcBef>
                <a:spcPts val="0"/>
              </a:spcBef>
              <a:buFont typeface="Arial" panose="020B0604020202020204" pitchFamily="34" charset="0"/>
              <a:buChar char="•"/>
            </a:pPr>
            <a:r>
              <a:rPr lang="en-US" sz="2000" dirty="0">
                <a:latin typeface="Cambria" panose="02040503050406030204" pitchFamily="18" charset="0"/>
                <a:ea typeface="Cambria" panose="02040503050406030204" pitchFamily="18" charset="0"/>
              </a:rPr>
              <a:t>Conventional CFAR will detect anything in range-Doppler-angle space with a significant power compared to resolution cells around it.</a:t>
            </a:r>
          </a:p>
          <a:p>
            <a:pPr>
              <a:buFont typeface="Arial" panose="020B0604020202020204" pitchFamily="34" charset="0"/>
              <a:buChar char="•"/>
            </a:pPr>
            <a:endParaRPr lang="en-US" sz="2000" dirty="0">
              <a:solidFill>
                <a:schemeClr val="accent1"/>
              </a:solidFill>
              <a:latin typeface="Cambria" panose="02040503050406030204" pitchFamily="18" charset="0"/>
              <a:ea typeface="Cambria" panose="02040503050406030204" pitchFamily="18" charset="0"/>
            </a:endParaRPr>
          </a:p>
          <a:p>
            <a:pPr lvl="1"/>
            <a:endParaRPr lang="en-US" sz="1600"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0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0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000" b="1" dirty="0">
              <a:solidFill>
                <a:schemeClr val="accent2">
                  <a:lumMod val="50000"/>
                </a:schemeClr>
              </a:solidFill>
              <a:latin typeface="Cambria" panose="02040503050406030204" pitchFamily="18" charset="0"/>
              <a:ea typeface="Cambria" panose="02040503050406030204" pitchFamily="18" charset="0"/>
            </a:endParaRPr>
          </a:p>
        </p:txBody>
      </p:sp>
      <p:sp>
        <p:nvSpPr>
          <p:cNvPr id="18" name="Content Placeholder 4">
            <a:extLst>
              <a:ext uri="{FF2B5EF4-FFF2-40B4-BE49-F238E27FC236}">
                <a16:creationId xmlns:a16="http://schemas.microsoft.com/office/drawing/2014/main" id="{30F05B94-561F-CC01-0AB0-A269BF82382B}"/>
              </a:ext>
            </a:extLst>
          </p:cNvPr>
          <p:cNvSpPr txBox="1">
            <a:spLocks/>
          </p:cNvSpPr>
          <p:nvPr/>
        </p:nvSpPr>
        <p:spPr>
          <a:xfrm>
            <a:off x="581192" y="1967463"/>
            <a:ext cx="11166860" cy="770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latin typeface="Cambria" panose="02040503050406030204" pitchFamily="18" charset="0"/>
                <a:ea typeface="Cambria" panose="02040503050406030204" pitchFamily="18" charset="0"/>
              </a:rPr>
              <a:t>VRBC detection must be constrained to look for VRBC-specific Doppler content.</a:t>
            </a:r>
          </a:p>
          <a:p>
            <a:pPr lvl="1">
              <a:spcBef>
                <a:spcPts val="0"/>
              </a:spcBef>
            </a:pPr>
            <a:r>
              <a:rPr lang="en-US" sz="1800" dirty="0">
                <a:latin typeface="Cambria" panose="02040503050406030204" pitchFamily="18" charset="0"/>
                <a:ea typeface="Cambria" panose="02040503050406030204" pitchFamily="18" charset="0"/>
              </a:rPr>
              <a:t>Consider the power at Doppler cells at integer multiples of the Doppler frequency of the peak under test.</a:t>
            </a:r>
          </a:p>
          <a:p>
            <a:pPr>
              <a:spcBef>
                <a:spcPts val="0"/>
              </a:spcBef>
            </a:pPr>
            <a:endParaRPr lang="en-US" sz="1800" dirty="0">
              <a:latin typeface="Cambria" panose="02040503050406030204" pitchFamily="18" charset="0"/>
              <a:ea typeface="Cambria" panose="02040503050406030204" pitchFamily="18" charset="0"/>
            </a:endParaRPr>
          </a:p>
          <a:p>
            <a:pPr>
              <a:spcBef>
                <a:spcPts val="0"/>
              </a:spcBef>
            </a:pPr>
            <a:endParaRPr lang="en-US" sz="2000" b="1" dirty="0">
              <a:solidFill>
                <a:schemeClr val="accent1"/>
              </a:solidFill>
              <a:latin typeface="Cambria" panose="02040503050406030204" pitchFamily="18" charset="0"/>
              <a:ea typeface="Cambria" panose="02040503050406030204" pitchFamily="18" charset="0"/>
            </a:endParaRPr>
          </a:p>
          <a:p>
            <a:pPr marL="0" indent="0" algn="ctr">
              <a:buFont typeface="Arial" panose="020B0604020202020204" pitchFamily="34" charset="0"/>
              <a:buNone/>
            </a:pPr>
            <a:endParaRPr lang="en-US" sz="2000" b="1" dirty="0">
              <a:solidFill>
                <a:schemeClr val="accent2">
                  <a:lumMod val="5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3966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Isolating VRBC Transponders</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9535535" y="1580005"/>
            <a:ext cx="2664470" cy="1490951"/>
          </a:xfrm>
        </p:spPr>
        <p:txBody>
          <a:bodyPr>
            <a:normAutofit/>
          </a:bodyPr>
          <a:lstStyle/>
          <a:p>
            <a:pPr>
              <a:spcBef>
                <a:spcPts val="0"/>
              </a:spcBef>
              <a:buFont typeface="Arial" panose="020B0604020202020204" pitchFamily="34" charset="0"/>
              <a:buChar char="•"/>
            </a:pPr>
            <a:r>
              <a:rPr lang="en-US" sz="2000" dirty="0">
                <a:latin typeface="Cambria" panose="02040503050406030204" pitchFamily="18" charset="0"/>
                <a:ea typeface="Cambria" panose="02040503050406030204" pitchFamily="18" charset="0"/>
              </a:rPr>
              <a:t>differs from </a:t>
            </a:r>
            <a:r>
              <a:rPr lang="en-US" sz="2000" dirty="0">
                <a:solidFill>
                  <a:schemeClr val="accent1"/>
                </a:solidFill>
                <a:latin typeface="Cambria" panose="02040503050406030204" pitchFamily="18" charset="0"/>
                <a:ea typeface="Cambria" panose="02040503050406030204" pitchFamily="18" charset="0"/>
              </a:rPr>
              <a:t>traditional range-Doppler processing </a:t>
            </a:r>
            <a:r>
              <a:rPr lang="en-US" sz="2000" dirty="0">
                <a:latin typeface="Cambria" panose="02040503050406030204" pitchFamily="18" charset="0"/>
                <a:ea typeface="Cambria" panose="02040503050406030204" pitchFamily="18" charset="0"/>
              </a:rPr>
              <a:t>to include </a:t>
            </a:r>
            <a:r>
              <a:rPr lang="en-US" sz="2000" dirty="0">
                <a:solidFill>
                  <a:schemeClr val="accent5"/>
                </a:solidFill>
                <a:latin typeface="Cambria" panose="02040503050406030204" pitchFamily="18" charset="0"/>
                <a:ea typeface="Cambria" panose="02040503050406030204" pitchFamily="18" charset="0"/>
              </a:rPr>
              <a:t>all fast-time samples</a:t>
            </a:r>
          </a:p>
          <a:p>
            <a:pPr>
              <a:spcBef>
                <a:spcPts val="0"/>
              </a:spcBef>
              <a:buFont typeface="Arial" panose="020B0604020202020204" pitchFamily="34" charset="0"/>
              <a:buChar char="•"/>
            </a:pPr>
            <a:endParaRPr lang="en-US" sz="20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000" b="1" dirty="0">
              <a:solidFill>
                <a:schemeClr val="accent2">
                  <a:lumMod val="50000"/>
                </a:schemeClr>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15</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F6D83CCC-10B2-94CD-F4AB-5214AED39BAA}"/>
              </a:ext>
            </a:extLst>
          </p:cNvPr>
          <p:cNvGrpSpPr/>
          <p:nvPr/>
        </p:nvGrpSpPr>
        <p:grpSpPr>
          <a:xfrm>
            <a:off x="-17538" y="1189433"/>
            <a:ext cx="9545068" cy="5668567"/>
            <a:chOff x="1970676" y="1797363"/>
            <a:chExt cx="8587624" cy="5084884"/>
          </a:xfrm>
        </p:grpSpPr>
        <p:sp>
          <p:nvSpPr>
            <p:cNvPr id="49" name="Rectangle 48">
              <a:extLst>
                <a:ext uri="{FF2B5EF4-FFF2-40B4-BE49-F238E27FC236}">
                  <a16:creationId xmlns:a16="http://schemas.microsoft.com/office/drawing/2014/main" id="{B8861D0F-1AC7-5C28-8668-D639FD25726D}"/>
                </a:ext>
              </a:extLst>
            </p:cNvPr>
            <p:cNvSpPr/>
            <p:nvPr/>
          </p:nvSpPr>
          <p:spPr>
            <a:xfrm>
              <a:off x="1977878" y="4339805"/>
              <a:ext cx="2862468" cy="2542441"/>
            </a:xfrm>
            <a:prstGeom prst="rect">
              <a:avLst/>
            </a:prstGeom>
            <a:solidFill>
              <a:srgbClr val="4A66A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81343F2-B6D6-5F06-1617-1BB91C667207}"/>
                </a:ext>
              </a:extLst>
            </p:cNvPr>
            <p:cNvSpPr/>
            <p:nvPr/>
          </p:nvSpPr>
          <p:spPr>
            <a:xfrm>
              <a:off x="1977878" y="1797363"/>
              <a:ext cx="2043485" cy="2542441"/>
            </a:xfrm>
            <a:prstGeom prst="rect">
              <a:avLst/>
            </a:prstGeom>
            <a:solidFill>
              <a:srgbClr val="4A66A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EDB3EBA-F543-18B5-3E0D-B799676DB8A7}"/>
                </a:ext>
              </a:extLst>
            </p:cNvPr>
            <p:cNvSpPr/>
            <p:nvPr/>
          </p:nvSpPr>
          <p:spPr>
            <a:xfrm>
              <a:off x="2264126" y="4697601"/>
              <a:ext cx="2496710" cy="188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C09847B-6DE6-EDDC-1BB9-80DA529354F8}"/>
                </a:ext>
              </a:extLst>
            </p:cNvPr>
            <p:cNvSpPr/>
            <p:nvPr/>
          </p:nvSpPr>
          <p:spPr>
            <a:xfrm>
              <a:off x="4839598" y="4339804"/>
              <a:ext cx="5717954" cy="2542441"/>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479FF5C-B90C-0B2A-B6F9-728B9287055D}"/>
                </a:ext>
              </a:extLst>
            </p:cNvPr>
            <p:cNvSpPr/>
            <p:nvPr/>
          </p:nvSpPr>
          <p:spPr>
            <a:xfrm>
              <a:off x="5094790" y="4683089"/>
              <a:ext cx="5414837" cy="1929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89C301E-B417-DB33-5958-BDB10935C17E}"/>
                </a:ext>
              </a:extLst>
            </p:cNvPr>
            <p:cNvSpPr/>
            <p:nvPr/>
          </p:nvSpPr>
          <p:spPr>
            <a:xfrm>
              <a:off x="4020614" y="1799204"/>
              <a:ext cx="6529735" cy="2542441"/>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13925ED-5795-85ED-58B9-F03CF10D9219}"/>
                </a:ext>
              </a:extLst>
            </p:cNvPr>
            <p:cNvSpPr/>
            <p:nvPr/>
          </p:nvSpPr>
          <p:spPr>
            <a:xfrm>
              <a:off x="4371221" y="2079503"/>
              <a:ext cx="6042991" cy="19740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writing implement&#10;&#10;Description automatically generated">
              <a:extLst>
                <a:ext uri="{FF2B5EF4-FFF2-40B4-BE49-F238E27FC236}">
                  <a16:creationId xmlns:a16="http://schemas.microsoft.com/office/drawing/2014/main" id="{40D9A1C3-2E54-13A9-8F6F-472FF61C79C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640" b="1079"/>
            <a:stretch/>
          </p:blipFill>
          <p:spPr>
            <a:xfrm>
              <a:off x="1970676" y="1871003"/>
              <a:ext cx="8587624" cy="5011244"/>
            </a:xfrm>
            <a:prstGeom prst="rect">
              <a:avLst/>
            </a:prstGeom>
          </p:spPr>
        </p:pic>
      </p:grpSp>
      <p:cxnSp>
        <p:nvCxnSpPr>
          <p:cNvPr id="57" name="Straight Arrow Connector 56">
            <a:extLst>
              <a:ext uri="{FF2B5EF4-FFF2-40B4-BE49-F238E27FC236}">
                <a16:creationId xmlns:a16="http://schemas.microsoft.com/office/drawing/2014/main" id="{C04C9A5E-7F64-467D-3EF0-F4AD08B136BA}"/>
              </a:ext>
            </a:extLst>
          </p:cNvPr>
          <p:cNvCxnSpPr>
            <a:cxnSpLocks/>
            <a:stCxn id="58" idx="1"/>
          </p:cNvCxnSpPr>
          <p:nvPr/>
        </p:nvCxnSpPr>
        <p:spPr>
          <a:xfrm flipH="1" flipV="1">
            <a:off x="5796267" y="2287045"/>
            <a:ext cx="3739268" cy="1384485"/>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58" name="TextBox 57">
            <a:extLst>
              <a:ext uri="{FF2B5EF4-FFF2-40B4-BE49-F238E27FC236}">
                <a16:creationId xmlns:a16="http://schemas.microsoft.com/office/drawing/2014/main" id="{0180CDC3-FD0A-6E8F-FB95-E7E711839FB2}"/>
              </a:ext>
            </a:extLst>
          </p:cNvPr>
          <p:cNvSpPr txBox="1"/>
          <p:nvPr/>
        </p:nvSpPr>
        <p:spPr>
          <a:xfrm>
            <a:off x="9535535" y="3348364"/>
            <a:ext cx="2887835" cy="646331"/>
          </a:xfrm>
          <a:prstGeom prst="rect">
            <a:avLst/>
          </a:prstGeom>
          <a:noFill/>
          <a:ln>
            <a:noFill/>
          </a:ln>
        </p:spPr>
        <p:txBody>
          <a:bodyPr wrap="square">
            <a:spAutoFit/>
          </a:bodyPr>
          <a:lstStyle/>
          <a:p>
            <a:r>
              <a:rPr lang="en-US" dirty="0">
                <a:latin typeface="Cambria" panose="02040503050406030204" pitchFamily="18" charset="0"/>
                <a:ea typeface="Cambria" panose="02040503050406030204" pitchFamily="18" charset="0"/>
              </a:rPr>
              <a:t>r</a:t>
            </a:r>
            <a:r>
              <a:rPr lang="en-US" dirty="0">
                <a:solidFill>
                  <a:schemeClr val="tx1"/>
                </a:solidFill>
                <a:latin typeface="Cambria" panose="02040503050406030204" pitchFamily="18" charset="0"/>
                <a:ea typeface="Cambria" panose="02040503050406030204" pitchFamily="18" charset="0"/>
              </a:rPr>
              <a:t>ange isolation is now accomplished using BPF</a:t>
            </a:r>
            <a:endParaRPr lang="en-US" dirty="0">
              <a:solidFill>
                <a:schemeClr val="tx1"/>
              </a:solidFill>
            </a:endParaRPr>
          </a:p>
        </p:txBody>
      </p:sp>
      <p:cxnSp>
        <p:nvCxnSpPr>
          <p:cNvPr id="60" name="Straight Arrow Connector 59">
            <a:extLst>
              <a:ext uri="{FF2B5EF4-FFF2-40B4-BE49-F238E27FC236}">
                <a16:creationId xmlns:a16="http://schemas.microsoft.com/office/drawing/2014/main" id="{E3EAB930-21C3-E178-E13B-4FAFA29B33DB}"/>
              </a:ext>
            </a:extLst>
          </p:cNvPr>
          <p:cNvCxnSpPr>
            <a:cxnSpLocks/>
          </p:cNvCxnSpPr>
          <p:nvPr/>
        </p:nvCxnSpPr>
        <p:spPr>
          <a:xfrm flipH="1">
            <a:off x="7974563" y="5015231"/>
            <a:ext cx="1552967" cy="346656"/>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62" name="TextBox 61">
            <a:extLst>
              <a:ext uri="{FF2B5EF4-FFF2-40B4-BE49-F238E27FC236}">
                <a16:creationId xmlns:a16="http://schemas.microsoft.com/office/drawing/2014/main" id="{C4A0E410-3730-BC12-19E0-7E12FBF02A09}"/>
              </a:ext>
            </a:extLst>
          </p:cNvPr>
          <p:cNvSpPr txBox="1"/>
          <p:nvPr/>
        </p:nvSpPr>
        <p:spPr>
          <a:xfrm>
            <a:off x="9535535" y="4672181"/>
            <a:ext cx="2664470" cy="1200329"/>
          </a:xfrm>
          <a:prstGeom prst="rect">
            <a:avLst/>
          </a:prstGeom>
          <a:noFill/>
          <a:ln>
            <a:noFill/>
          </a:ln>
        </p:spPr>
        <p:txBody>
          <a:bodyPr wrap="square">
            <a:spAutoFit/>
          </a:bodyPr>
          <a:lstStyle/>
          <a:p>
            <a:r>
              <a:rPr lang="en-US" dirty="0">
                <a:latin typeface="Cambria" panose="02040503050406030204" pitchFamily="18" charset="0"/>
                <a:ea typeface="Cambria" panose="02040503050406030204" pitchFamily="18" charset="0"/>
              </a:rPr>
              <a:t>vibrational Doppler remains captured at non-dominant, range bin-associated PRF carriers</a:t>
            </a:r>
            <a:endParaRPr lang="en-US" dirty="0">
              <a:solidFill>
                <a:schemeClr val="tx1"/>
              </a:solidFill>
            </a:endParaRPr>
          </a:p>
        </p:txBody>
      </p:sp>
      <p:pic>
        <p:nvPicPr>
          <p:cNvPr id="3" name="Picture 2" descr="Diagram&#10;&#10;Description automatically generated">
            <a:extLst>
              <a:ext uri="{FF2B5EF4-FFF2-40B4-BE49-F238E27FC236}">
                <a16:creationId xmlns:a16="http://schemas.microsoft.com/office/drawing/2014/main" id="{5B549B32-5FEF-C130-402E-7116B3CC7841}"/>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6712849" y="90832"/>
            <a:ext cx="3531809" cy="1181805"/>
          </a:xfrm>
          <a:prstGeom prst="rect">
            <a:avLst/>
          </a:prstGeom>
          <a:ln w="19050">
            <a:solidFill>
              <a:schemeClr val="tx2"/>
            </a:solidFill>
          </a:ln>
        </p:spPr>
      </p:pic>
      <p:sp>
        <p:nvSpPr>
          <p:cNvPr id="9" name="Rectangle 8">
            <a:extLst>
              <a:ext uri="{FF2B5EF4-FFF2-40B4-BE49-F238E27FC236}">
                <a16:creationId xmlns:a16="http://schemas.microsoft.com/office/drawing/2014/main" id="{4738C6B6-B7CA-F437-8E90-07A99BF4E9C8}"/>
              </a:ext>
            </a:extLst>
          </p:cNvPr>
          <p:cNvSpPr/>
          <p:nvPr/>
        </p:nvSpPr>
        <p:spPr>
          <a:xfrm>
            <a:off x="7247189" y="623342"/>
            <a:ext cx="783287" cy="28067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121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31240" y="230613"/>
            <a:ext cx="8070972" cy="1095560"/>
          </a:xfrm>
        </p:spPr>
        <p:txBody>
          <a:bodyPr anchor="t">
            <a:normAutofit/>
          </a:bodyPr>
          <a:lstStyle/>
          <a:p>
            <a:pPr lvl="0"/>
            <a:r>
              <a:rPr lang="en-US" sz="3200" dirty="0">
                <a:latin typeface="Cambria" panose="02040503050406030204" pitchFamily="18" charset="0"/>
                <a:ea typeface="Cambria" panose="02040503050406030204" pitchFamily="18" charset="0"/>
              </a:rPr>
              <a:t>Justifying Using the Direct De-Chirped Signal for Range Processing Using Simulations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67794"/>
                <a:ext cx="11139030" cy="1970148"/>
              </a:xfrm>
            </p:spPr>
            <p:txBody>
              <a:bodyPr>
                <a:normAutofit/>
              </a:bodyPr>
              <a:lstStyle/>
              <a:p>
                <a:pPr>
                  <a:spcBef>
                    <a:spcPts val="0"/>
                  </a:spcBef>
                  <a:buFont typeface="Arial" panose="020B0604020202020204" pitchFamily="34" charset="0"/>
                  <a:buChar char="•"/>
                </a:pPr>
                <a:r>
                  <a:rPr lang="en-US" sz="2000" dirty="0">
                    <a:latin typeface="Cambria" panose="02040503050406030204" pitchFamily="18" charset="0"/>
                    <a:ea typeface="Cambria" panose="02040503050406030204" pitchFamily="18" charset="0"/>
                  </a:rPr>
                  <a:t>Two transponders with binary frequency shift keying (FSK) sequences are simulated.</a:t>
                </a:r>
              </a:p>
              <a:p>
                <a:pPr lvl="1"/>
                <a:r>
                  <a:rPr lang="en-US" sz="2000" dirty="0">
                    <a:latin typeface="Cambria" panose="02040503050406030204" pitchFamily="18" charset="0"/>
                    <a:ea typeface="Cambria" panose="02040503050406030204" pitchFamily="18" charset="0"/>
                  </a:rPr>
                  <a:t>One (the interferer) remains at the range associated with </a:t>
                </a:r>
                <a14:m>
                  <m:oMath xmlns:m="http://schemas.openxmlformats.org/officeDocument/2006/math">
                    <m:r>
                      <a:rPr lang="en-US" sz="2000" i="1" dirty="0" smtClean="0">
                        <a:latin typeface="Cambria Math" panose="02040503050406030204" pitchFamily="18" charset="0"/>
                        <a:ea typeface="Cambria" panose="02040503050406030204" pitchFamily="18" charset="0"/>
                      </a:rPr>
                      <m:t>−34.75 </m:t>
                    </m:r>
                  </m:oMath>
                </a14:m>
                <a:r>
                  <a:rPr lang="en-US" sz="2000" dirty="0">
                    <a:latin typeface="Cambria" panose="02040503050406030204" pitchFamily="18" charset="0"/>
                    <a:ea typeface="Cambria" panose="02040503050406030204" pitchFamily="18" charset="0"/>
                  </a:rPr>
                  <a:t>dB SNR.</a:t>
                </a:r>
              </a:p>
              <a:p>
                <a:pPr lvl="1"/>
                <a:r>
                  <a:rPr lang="en-US" sz="2000" dirty="0">
                    <a:latin typeface="Cambria" panose="02040503050406030204" pitchFamily="18" charset="0"/>
                    <a:ea typeface="Cambria" panose="02040503050406030204" pitchFamily="18" charset="0"/>
                  </a:rPr>
                  <a:t>The other begins from farther away, passes the interferer, and continues closer to the radar.</a:t>
                </a: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581192" y="1367794"/>
                <a:ext cx="11139030" cy="1970148"/>
              </a:xfrm>
              <a:blipFill>
                <a:blip r:embed="rId4"/>
                <a:stretch>
                  <a:fillRect l="-492" t="-30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16</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43622D0-3BC9-7157-9713-A07E90BB4D5A}"/>
              </a:ext>
            </a:extLst>
          </p:cNvPr>
          <p:cNvGrpSpPr/>
          <p:nvPr/>
        </p:nvGrpSpPr>
        <p:grpSpPr>
          <a:xfrm>
            <a:off x="434730" y="2491966"/>
            <a:ext cx="7221099" cy="3341777"/>
            <a:chOff x="151165" y="2736256"/>
            <a:chExt cx="8137179" cy="3927057"/>
          </a:xfrm>
        </p:grpSpPr>
        <p:pic>
          <p:nvPicPr>
            <p:cNvPr id="9" name="Picture 8" descr="Diagram&#10;&#10;Description automatically generated">
              <a:extLst>
                <a:ext uri="{FF2B5EF4-FFF2-40B4-BE49-F238E27FC236}">
                  <a16:creationId xmlns:a16="http://schemas.microsoft.com/office/drawing/2014/main" id="{7E47978D-1461-A598-E6B4-66A6D43FE3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165" y="2736256"/>
              <a:ext cx="8137179" cy="3821568"/>
            </a:xfrm>
            <a:prstGeom prst="rect">
              <a:avLst/>
            </a:prstGeom>
          </p:spPr>
        </p:pic>
        <p:sp>
          <p:nvSpPr>
            <p:cNvPr id="3" name="TextBox 2">
              <a:extLst>
                <a:ext uri="{FF2B5EF4-FFF2-40B4-BE49-F238E27FC236}">
                  <a16:creationId xmlns:a16="http://schemas.microsoft.com/office/drawing/2014/main" id="{4DE1877F-E0C7-150F-88E6-59FADB07087D}"/>
                </a:ext>
              </a:extLst>
            </p:cNvPr>
            <p:cNvSpPr txBox="1"/>
            <p:nvPr/>
          </p:nvSpPr>
          <p:spPr>
            <a:xfrm>
              <a:off x="3611893" y="6265465"/>
              <a:ext cx="1909665" cy="338554"/>
            </a:xfrm>
            <a:prstGeom prst="rect">
              <a:avLst/>
            </a:prstGeom>
            <a:solidFill>
              <a:schemeClr val="bg1"/>
            </a:solid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Input SNR [dB]</a:t>
              </a:r>
            </a:p>
          </p:txBody>
        </p:sp>
        <p:sp>
          <p:nvSpPr>
            <p:cNvPr id="6" name="TextBox 5">
              <a:extLst>
                <a:ext uri="{FF2B5EF4-FFF2-40B4-BE49-F238E27FC236}">
                  <a16:creationId xmlns:a16="http://schemas.microsoft.com/office/drawing/2014/main" id="{C2D5FE53-C838-887A-C0D0-551696C9F9C0}"/>
                </a:ext>
              </a:extLst>
            </p:cNvPr>
            <p:cNvSpPr txBox="1"/>
            <p:nvPr/>
          </p:nvSpPr>
          <p:spPr>
            <a:xfrm rot="16200000">
              <a:off x="-328697" y="4244365"/>
              <a:ext cx="1909665" cy="338554"/>
            </a:xfrm>
            <a:prstGeom prst="rect">
              <a:avLst/>
            </a:prstGeom>
            <a:solidFill>
              <a:schemeClr val="bg1"/>
            </a:solid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 Symbol Error</a:t>
              </a:r>
            </a:p>
          </p:txBody>
        </p:sp>
        <p:sp>
          <p:nvSpPr>
            <p:cNvPr id="12" name="TextBox 11">
              <a:extLst>
                <a:ext uri="{FF2B5EF4-FFF2-40B4-BE49-F238E27FC236}">
                  <a16:creationId xmlns:a16="http://schemas.microsoft.com/office/drawing/2014/main" id="{FDEEDD11-824D-C8CE-AC82-3240BFD702E4}"/>
                </a:ext>
              </a:extLst>
            </p:cNvPr>
            <p:cNvSpPr txBox="1"/>
            <p:nvPr/>
          </p:nvSpPr>
          <p:spPr>
            <a:xfrm>
              <a:off x="3548809" y="6265465"/>
              <a:ext cx="1909665" cy="397848"/>
            </a:xfrm>
            <a:prstGeom prst="rect">
              <a:avLst/>
            </a:prstGeom>
            <a:solidFill>
              <a:schemeClr val="bg1"/>
            </a:solid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Input SNR [dB]</a:t>
              </a:r>
            </a:p>
          </p:txBody>
        </p:sp>
        <p:sp>
          <p:nvSpPr>
            <p:cNvPr id="21" name="TextBox 20">
              <a:extLst>
                <a:ext uri="{FF2B5EF4-FFF2-40B4-BE49-F238E27FC236}">
                  <a16:creationId xmlns:a16="http://schemas.microsoft.com/office/drawing/2014/main" id="{A9E32D68-570D-556F-D666-1E0532333717}"/>
                </a:ext>
              </a:extLst>
            </p:cNvPr>
            <p:cNvSpPr txBox="1"/>
            <p:nvPr/>
          </p:nvSpPr>
          <p:spPr>
            <a:xfrm rot="16200000">
              <a:off x="-328696" y="4222890"/>
              <a:ext cx="1909665" cy="381503"/>
            </a:xfrm>
            <a:prstGeom prst="rect">
              <a:avLst/>
            </a:prstGeom>
            <a:solidFill>
              <a:schemeClr val="bg1"/>
            </a:solid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 Symbol Error</a:t>
              </a:r>
            </a:p>
          </p:txBody>
        </p:sp>
      </p:grpSp>
      <p:grpSp>
        <p:nvGrpSpPr>
          <p:cNvPr id="11" name="Group 10">
            <a:extLst>
              <a:ext uri="{FF2B5EF4-FFF2-40B4-BE49-F238E27FC236}">
                <a16:creationId xmlns:a16="http://schemas.microsoft.com/office/drawing/2014/main" id="{1E01CED3-BBAA-F128-E468-FCBE6130266E}"/>
              </a:ext>
            </a:extLst>
          </p:cNvPr>
          <p:cNvGrpSpPr/>
          <p:nvPr/>
        </p:nvGrpSpPr>
        <p:grpSpPr>
          <a:xfrm>
            <a:off x="7602123" y="3323628"/>
            <a:ext cx="3766682" cy="2345817"/>
            <a:chOff x="7714091" y="3233852"/>
            <a:chExt cx="3766682" cy="2345817"/>
          </a:xfrm>
        </p:grpSpPr>
        <p:pic>
          <p:nvPicPr>
            <p:cNvPr id="13" name="Picture 12">
              <a:extLst>
                <a:ext uri="{FF2B5EF4-FFF2-40B4-BE49-F238E27FC236}">
                  <a16:creationId xmlns:a16="http://schemas.microsoft.com/office/drawing/2014/main" id="{A560DE75-F33A-73F1-6888-9B1A7FBE5779}"/>
                </a:ext>
              </a:extLst>
            </p:cNvPr>
            <p:cNvPicPr>
              <a:picLocks noChangeAspect="1"/>
            </p:cNvPicPr>
            <p:nvPr/>
          </p:nvPicPr>
          <p:blipFill>
            <a:blip r:embed="rId7"/>
            <a:stretch>
              <a:fillRect/>
            </a:stretch>
          </p:blipFill>
          <p:spPr>
            <a:xfrm>
              <a:off x="7714091" y="3233852"/>
              <a:ext cx="3766682" cy="2112852"/>
            </a:xfrm>
            <a:prstGeom prst="rect">
              <a:avLst/>
            </a:prstGeom>
          </p:spPr>
        </p:pic>
        <p:pic>
          <p:nvPicPr>
            <p:cNvPr id="14" name="Picture 13">
              <a:extLst>
                <a:ext uri="{FF2B5EF4-FFF2-40B4-BE49-F238E27FC236}">
                  <a16:creationId xmlns:a16="http://schemas.microsoft.com/office/drawing/2014/main" id="{4289601B-FD93-74C0-EEC3-950A11131BD7}"/>
                </a:ext>
              </a:extLst>
            </p:cNvPr>
            <p:cNvPicPr>
              <a:picLocks noChangeAspect="1"/>
            </p:cNvPicPr>
            <p:nvPr/>
          </p:nvPicPr>
          <p:blipFill rotWithShape="1">
            <a:blip r:embed="rId7"/>
            <a:srcRect t="75690"/>
            <a:stretch/>
          </p:blipFill>
          <p:spPr>
            <a:xfrm>
              <a:off x="7714091" y="5066033"/>
              <a:ext cx="3766682" cy="513636"/>
            </a:xfrm>
            <a:prstGeom prst="rect">
              <a:avLst/>
            </a:prstGeom>
          </p:spPr>
        </p:pic>
        <p:sp>
          <p:nvSpPr>
            <p:cNvPr id="17" name="Rectangle 16">
              <a:extLst>
                <a:ext uri="{FF2B5EF4-FFF2-40B4-BE49-F238E27FC236}">
                  <a16:creationId xmlns:a16="http://schemas.microsoft.com/office/drawing/2014/main" id="{8CD8871D-D44F-6A98-7597-BEC60B9F7825}"/>
                </a:ext>
              </a:extLst>
            </p:cNvPr>
            <p:cNvSpPr/>
            <p:nvPr/>
          </p:nvSpPr>
          <p:spPr>
            <a:xfrm>
              <a:off x="7935402" y="4866356"/>
              <a:ext cx="1375575" cy="178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CAC5488-E5A0-541D-D804-44FA31905FBB}"/>
                </a:ext>
              </a:extLst>
            </p:cNvPr>
            <p:cNvSpPr txBox="1"/>
            <p:nvPr/>
          </p:nvSpPr>
          <p:spPr>
            <a:xfrm>
              <a:off x="8049296" y="4783113"/>
              <a:ext cx="1371600" cy="323165"/>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Symbol Length</a:t>
              </a:r>
            </a:p>
          </p:txBody>
        </p:sp>
        <p:sp>
          <p:nvSpPr>
            <p:cNvPr id="18" name="Rectangle 17">
              <a:extLst>
                <a:ext uri="{FF2B5EF4-FFF2-40B4-BE49-F238E27FC236}">
                  <a16:creationId xmlns:a16="http://schemas.microsoft.com/office/drawing/2014/main" id="{AE70CF98-F424-D0AF-DF34-16BEBEEDEB9B}"/>
                </a:ext>
              </a:extLst>
            </p:cNvPr>
            <p:cNvSpPr/>
            <p:nvPr/>
          </p:nvSpPr>
          <p:spPr>
            <a:xfrm>
              <a:off x="9868894" y="4864034"/>
              <a:ext cx="380338" cy="1806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C8F90B2-A045-C937-6CBB-19C418FAEAB0}"/>
                    </a:ext>
                  </a:extLst>
                </p:cNvPr>
                <p:cNvSpPr txBox="1"/>
                <p:nvPr/>
              </p:nvSpPr>
              <p:spPr>
                <a:xfrm>
                  <a:off x="9756101" y="4783113"/>
                  <a:ext cx="582355" cy="344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latin typeface="Cambria Math" panose="02040503050406030204" pitchFamily="18" charset="0"/>
                                <a:cs typeface="Times New Roman" panose="02020603050405020304" pitchFamily="18" charset="0"/>
                              </a:rPr>
                            </m:ctrlPr>
                          </m:sSubPr>
                          <m:e>
                            <m:r>
                              <a:rPr lang="en-US" sz="1500" b="0" i="1" smtClean="0">
                                <a:latin typeface="Cambria Math" panose="02040503050406030204" pitchFamily="18" charset="0"/>
                                <a:cs typeface="Times New Roman" panose="02020603050405020304" pitchFamily="18" charset="0"/>
                              </a:rPr>
                              <m:t>𝑇</m:t>
                            </m:r>
                          </m:e>
                          <m:sub>
                            <m:r>
                              <m:rPr>
                                <m:sty m:val="p"/>
                              </m:rPr>
                              <a:rPr lang="en-US" sz="1500" b="0" i="0" smtClean="0">
                                <a:latin typeface="Cambria Math" panose="02040503050406030204" pitchFamily="18" charset="0"/>
                                <a:cs typeface="Times New Roman" panose="02020603050405020304" pitchFamily="18" charset="0"/>
                              </a:rPr>
                              <m:t>sym</m:t>
                            </m:r>
                          </m:sub>
                        </m:sSub>
                      </m:oMath>
                    </m:oMathPara>
                  </a14:m>
                  <a:endParaRPr lang="en-US" sz="1500" b="0" dirty="0">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EC8F90B2-A045-C937-6CBB-19C418FAEAB0}"/>
                    </a:ext>
                  </a:extLst>
                </p:cNvPr>
                <p:cNvSpPr txBox="1">
                  <a:spLocks noRot="1" noChangeAspect="1" noMove="1" noResize="1" noEditPoints="1" noAdjustHandles="1" noChangeArrowheads="1" noChangeShapeType="1" noTextEdit="1"/>
                </p:cNvSpPr>
                <p:nvPr/>
              </p:nvSpPr>
              <p:spPr>
                <a:xfrm>
                  <a:off x="9756101" y="4783113"/>
                  <a:ext cx="582355" cy="344390"/>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7440D94A-7613-BCD9-418A-2A2B360B8F3B}"/>
                </a:ext>
              </a:extLst>
            </p:cNvPr>
            <p:cNvSpPr/>
            <p:nvPr/>
          </p:nvSpPr>
          <p:spPr>
            <a:xfrm>
              <a:off x="10744417" y="4844221"/>
              <a:ext cx="380338" cy="1806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3655D86-A3D6-A2EE-41B3-C6BA95EF7BE2}"/>
                </a:ext>
              </a:extLst>
            </p:cNvPr>
            <p:cNvSpPr txBox="1"/>
            <p:nvPr/>
          </p:nvSpPr>
          <p:spPr>
            <a:xfrm>
              <a:off x="10607768" y="4771251"/>
              <a:ext cx="788819" cy="323165"/>
            </a:xfrm>
            <a:prstGeom prst="rect">
              <a:avLst/>
            </a:prstGeom>
            <a:noFill/>
          </p:spPr>
          <p:txBody>
            <a:bodyPr wrap="square" rtlCol="0">
              <a:spAutoFit/>
            </a:bodyPr>
            <a:lstStyle/>
            <a:p>
              <a:r>
                <a:rPr lang="en-US" sz="1500" b="0" dirty="0">
                  <a:latin typeface="Times New Roman" panose="02020603050405020304" pitchFamily="18" charset="0"/>
                  <a:cs typeface="Times New Roman" panose="02020603050405020304" pitchFamily="18" charset="0"/>
                </a:rPr>
                <a:t>2 msec</a:t>
              </a:r>
            </a:p>
          </p:txBody>
        </p:sp>
      </p:grpSp>
      <p:sp>
        <p:nvSpPr>
          <p:cNvPr id="23" name="TextBox 22">
            <a:extLst>
              <a:ext uri="{FF2B5EF4-FFF2-40B4-BE49-F238E27FC236}">
                <a16:creationId xmlns:a16="http://schemas.microsoft.com/office/drawing/2014/main" id="{24D57496-BD2C-759F-F034-5213FE9C3780}"/>
              </a:ext>
            </a:extLst>
          </p:cNvPr>
          <p:cNvSpPr txBox="1"/>
          <p:nvPr/>
        </p:nvSpPr>
        <p:spPr>
          <a:xfrm>
            <a:off x="3209731" y="6365777"/>
            <a:ext cx="1803919"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stationary interfering transponder</a:t>
            </a:r>
          </a:p>
        </p:txBody>
      </p:sp>
      <p:cxnSp>
        <p:nvCxnSpPr>
          <p:cNvPr id="25" name="Straight Arrow Connector 24">
            <a:extLst>
              <a:ext uri="{FF2B5EF4-FFF2-40B4-BE49-F238E27FC236}">
                <a16:creationId xmlns:a16="http://schemas.microsoft.com/office/drawing/2014/main" id="{B39FE1D4-646E-4528-C180-B94192260562}"/>
              </a:ext>
            </a:extLst>
          </p:cNvPr>
          <p:cNvCxnSpPr/>
          <p:nvPr/>
        </p:nvCxnSpPr>
        <p:spPr>
          <a:xfrm>
            <a:off x="1340496" y="6221485"/>
            <a:ext cx="56045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F5CEA17-1BA1-70C3-6BF2-86E8EFA002D5}"/>
              </a:ext>
            </a:extLst>
          </p:cNvPr>
          <p:cNvPicPr>
            <a:picLocks noChangeAspect="1"/>
          </p:cNvPicPr>
          <p:nvPr/>
        </p:nvPicPr>
        <p:blipFill rotWithShape="1">
          <a:blip r:embed="rId9"/>
          <a:srcRect b="38018"/>
          <a:stretch/>
        </p:blipFill>
        <p:spPr>
          <a:xfrm>
            <a:off x="6979583" y="5920833"/>
            <a:ext cx="559397" cy="478610"/>
          </a:xfrm>
          <a:prstGeom prst="rect">
            <a:avLst/>
          </a:prstGeom>
        </p:spPr>
      </p:pic>
      <p:sp>
        <p:nvSpPr>
          <p:cNvPr id="22" name="Flowchart: Data 21">
            <a:extLst>
              <a:ext uri="{FF2B5EF4-FFF2-40B4-BE49-F238E27FC236}">
                <a16:creationId xmlns:a16="http://schemas.microsoft.com/office/drawing/2014/main" id="{F2642CAB-DCA8-7D0D-23C5-949606A47442}"/>
              </a:ext>
            </a:extLst>
          </p:cNvPr>
          <p:cNvSpPr/>
          <p:nvPr/>
        </p:nvSpPr>
        <p:spPr>
          <a:xfrm rot="16200000" flipH="1">
            <a:off x="3906973" y="6058810"/>
            <a:ext cx="276615" cy="338554"/>
          </a:xfrm>
          <a:prstGeom prst="flowChartInputOutpu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B3866D4-27DF-4BD4-A66D-C64C015A3504}"/>
              </a:ext>
            </a:extLst>
          </p:cNvPr>
          <p:cNvSpPr txBox="1"/>
          <p:nvPr/>
        </p:nvSpPr>
        <p:spPr>
          <a:xfrm>
            <a:off x="6837850" y="6373688"/>
            <a:ext cx="842864"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mmW radar</a:t>
            </a:r>
          </a:p>
        </p:txBody>
      </p:sp>
      <p:sp>
        <p:nvSpPr>
          <p:cNvPr id="30" name="Flowchart: Data 29">
            <a:extLst>
              <a:ext uri="{FF2B5EF4-FFF2-40B4-BE49-F238E27FC236}">
                <a16:creationId xmlns:a16="http://schemas.microsoft.com/office/drawing/2014/main" id="{A1CB5A7B-35C8-CAC3-F4DA-EDE84291072C}"/>
              </a:ext>
            </a:extLst>
          </p:cNvPr>
          <p:cNvSpPr/>
          <p:nvPr/>
        </p:nvSpPr>
        <p:spPr>
          <a:xfrm rot="16200000" flipH="1">
            <a:off x="2627436" y="6049375"/>
            <a:ext cx="276615" cy="338554"/>
          </a:xfrm>
          <a:prstGeom prst="flowChartInputOutpu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33D8C93E-8374-442A-43D0-561AC50A5194}"/>
              </a:ext>
            </a:extLst>
          </p:cNvPr>
          <p:cNvCxnSpPr>
            <a:cxnSpLocks/>
          </p:cNvCxnSpPr>
          <p:nvPr/>
        </p:nvCxnSpPr>
        <p:spPr>
          <a:xfrm>
            <a:off x="2498182" y="5937796"/>
            <a:ext cx="535123"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2ED1644-35B3-8A54-3B36-25C0D5A350AB}"/>
              </a:ext>
            </a:extLst>
          </p:cNvPr>
          <p:cNvSpPr txBox="1"/>
          <p:nvPr/>
        </p:nvSpPr>
        <p:spPr>
          <a:xfrm>
            <a:off x="1883203" y="6376329"/>
            <a:ext cx="1803919"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transponder</a:t>
            </a:r>
          </a:p>
          <a:p>
            <a:pPr algn="ctr"/>
            <a:r>
              <a:rPr lang="en-US" sz="1200" b="1" dirty="0">
                <a:latin typeface="Times New Roman" panose="02020603050405020304" pitchFamily="18" charset="0"/>
                <a:cs typeface="Times New Roman" panose="02020603050405020304" pitchFamily="18" charset="0"/>
              </a:rPr>
              <a:t>of interest</a:t>
            </a:r>
          </a:p>
        </p:txBody>
      </p:sp>
      <p:sp>
        <p:nvSpPr>
          <p:cNvPr id="38" name="TextBox 37">
            <a:extLst>
              <a:ext uri="{FF2B5EF4-FFF2-40B4-BE49-F238E27FC236}">
                <a16:creationId xmlns:a16="http://schemas.microsoft.com/office/drawing/2014/main" id="{0F0E9E74-BBD0-61D2-697A-67D7A334B981}"/>
              </a:ext>
            </a:extLst>
          </p:cNvPr>
          <p:cNvSpPr txBox="1"/>
          <p:nvPr/>
        </p:nvSpPr>
        <p:spPr>
          <a:xfrm>
            <a:off x="296760" y="6082040"/>
            <a:ext cx="1561323" cy="276999"/>
          </a:xfrm>
          <a:prstGeom prst="rect">
            <a:avLst/>
          </a:prstGeom>
          <a:noFill/>
        </p:spPr>
        <p:txBody>
          <a:bodyPr wrap="square">
            <a:spAutoFit/>
          </a:bodyPr>
          <a:lstStyle/>
          <a:p>
            <a:pPr lvl="1"/>
            <a:r>
              <a:rPr lang="en-US" sz="1200" b="1" dirty="0">
                <a:latin typeface="Cambria" panose="02040503050406030204" pitchFamily="18" charset="0"/>
                <a:ea typeface="Cambria" panose="02040503050406030204" pitchFamily="18" charset="0"/>
              </a:rPr>
              <a:t>range</a:t>
            </a:r>
          </a:p>
        </p:txBody>
      </p:sp>
      <p:sp>
        <p:nvSpPr>
          <p:cNvPr id="39" name="TextBox 38">
            <a:extLst>
              <a:ext uri="{FF2B5EF4-FFF2-40B4-BE49-F238E27FC236}">
                <a16:creationId xmlns:a16="http://schemas.microsoft.com/office/drawing/2014/main" id="{9A457593-EB8D-8D4B-909F-162509403F95}"/>
              </a:ext>
            </a:extLst>
          </p:cNvPr>
          <p:cNvSpPr txBox="1"/>
          <p:nvPr/>
        </p:nvSpPr>
        <p:spPr>
          <a:xfrm>
            <a:off x="5878282" y="5987627"/>
            <a:ext cx="1184986" cy="646331"/>
          </a:xfrm>
          <a:prstGeom prst="rect">
            <a:avLst/>
          </a:prstGeom>
          <a:noFill/>
        </p:spPr>
        <p:txBody>
          <a:bodyPr wrap="square">
            <a:spAutoFit/>
          </a:bodyPr>
          <a:lstStyle/>
          <a:p>
            <a:pPr lvl="1"/>
            <a:r>
              <a:rPr lang="en-US" sz="1200" dirty="0">
                <a:latin typeface="Cambria" panose="02040503050406030204" pitchFamily="18" charset="0"/>
                <a:ea typeface="Cambria" panose="02040503050406030204" pitchFamily="18" charset="0"/>
              </a:rPr>
              <a:t>closer to the radar</a:t>
            </a:r>
          </a:p>
        </p:txBody>
      </p:sp>
      <p:sp>
        <p:nvSpPr>
          <p:cNvPr id="40" name="TextBox 39">
            <a:extLst>
              <a:ext uri="{FF2B5EF4-FFF2-40B4-BE49-F238E27FC236}">
                <a16:creationId xmlns:a16="http://schemas.microsoft.com/office/drawing/2014/main" id="{6E820563-0826-F47B-E607-E8A8546DE5E5}"/>
              </a:ext>
            </a:extLst>
          </p:cNvPr>
          <p:cNvSpPr txBox="1"/>
          <p:nvPr/>
        </p:nvSpPr>
        <p:spPr>
          <a:xfrm>
            <a:off x="783007" y="5987627"/>
            <a:ext cx="1343744" cy="646331"/>
          </a:xfrm>
          <a:prstGeom prst="rect">
            <a:avLst/>
          </a:prstGeom>
          <a:noFill/>
        </p:spPr>
        <p:txBody>
          <a:bodyPr wrap="square">
            <a:spAutoFit/>
          </a:bodyPr>
          <a:lstStyle/>
          <a:p>
            <a:pPr lvl="1" algn="r"/>
            <a:r>
              <a:rPr lang="en-US" sz="1200" dirty="0">
                <a:latin typeface="Cambria" panose="02040503050406030204" pitchFamily="18" charset="0"/>
                <a:ea typeface="Cambria" panose="02040503050406030204" pitchFamily="18" charset="0"/>
              </a:rPr>
              <a:t>farther from the radar</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10CC11A-AB31-A66F-CF84-123E08979BB1}"/>
                  </a:ext>
                </a:extLst>
              </p:cNvPr>
              <p:cNvSpPr txBox="1"/>
              <p:nvPr/>
            </p:nvSpPr>
            <p:spPr>
              <a:xfrm>
                <a:off x="8032158" y="2608519"/>
                <a:ext cx="2906612" cy="563937"/>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Input SNR </a:t>
                </a:r>
                <a14:m>
                  <m:oMath xmlns:m="http://schemas.openxmlformats.org/officeDocument/2006/math">
                    <m:r>
                      <a:rPr lang="en-US" sz="1800" b="0" i="1" smtClean="0">
                        <a:latin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𝑡𝑎𝑟</m:t>
                                    </m:r>
                                  </m:sub>
                                </m:sSub>
                              </m:e>
                            </m:d>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sup>
                        </m:sSup>
                      </m:num>
                      <m:den>
                        <m:sSubSup>
                          <m:sSub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𝜎</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𝑛</m:t>
                            </m:r>
                          </m:sub>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sup>
                        </m:sSubSup>
                      </m:den>
                    </m:f>
                  </m:oMath>
                </a14:m>
                <a:r>
                  <a:rPr lang="en-US" sz="1800" dirty="0">
                    <a:latin typeface="Times New Roman" panose="02020603050405020304" pitchFamily="18" charset="0"/>
                    <a:cs typeface="Times New Roman" panose="02020603050405020304" pitchFamily="18" charset="0"/>
                  </a:rPr>
                  <a:t> </a:t>
                </a:r>
                <a:endParaRPr lang="en-US" dirty="0"/>
              </a:p>
            </p:txBody>
          </p:sp>
        </mc:Choice>
        <mc:Fallback xmlns="">
          <p:sp>
            <p:nvSpPr>
              <p:cNvPr id="42" name="TextBox 41">
                <a:extLst>
                  <a:ext uri="{FF2B5EF4-FFF2-40B4-BE49-F238E27FC236}">
                    <a16:creationId xmlns:a16="http://schemas.microsoft.com/office/drawing/2014/main" id="{E10CC11A-AB31-A66F-CF84-123E08979BB1}"/>
                  </a:ext>
                </a:extLst>
              </p:cNvPr>
              <p:cNvSpPr txBox="1">
                <a:spLocks noRot="1" noChangeAspect="1" noMove="1" noResize="1" noEditPoints="1" noAdjustHandles="1" noChangeArrowheads="1" noChangeShapeType="1" noTextEdit="1"/>
              </p:cNvSpPr>
              <p:nvPr/>
            </p:nvSpPr>
            <p:spPr>
              <a:xfrm>
                <a:off x="8032158" y="2608519"/>
                <a:ext cx="2906612" cy="563937"/>
              </a:xfrm>
              <a:prstGeom prst="rect">
                <a:avLst/>
              </a:prstGeom>
              <a:blipFill>
                <a:blip r:embed="rId10"/>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3C57D1FC-7E33-0406-AE69-7B81B98B9563}"/>
              </a:ext>
            </a:extLst>
          </p:cNvPr>
          <p:cNvSpPr txBox="1"/>
          <p:nvPr/>
        </p:nvSpPr>
        <p:spPr>
          <a:xfrm>
            <a:off x="4632368" y="3144069"/>
            <a:ext cx="2906612" cy="261610"/>
          </a:xfrm>
          <a:prstGeom prst="rect">
            <a:avLst/>
          </a:prstGeom>
          <a:noFill/>
        </p:spPr>
        <p:txBody>
          <a:bodyPr wrap="square">
            <a:spAutoFit/>
          </a:bodyPr>
          <a:lstStyle/>
          <a:p>
            <a:pPr algn="ctr"/>
            <a:r>
              <a:rPr lang="en-US" sz="1100" dirty="0">
                <a:latin typeface="Times New Roman" panose="02020603050405020304" pitchFamily="18" charset="0"/>
                <a:cs typeface="Times New Roman" panose="02020603050405020304" pitchFamily="18" charset="0"/>
              </a:rPr>
              <a:t>more samples = more energy</a:t>
            </a:r>
            <a:endParaRPr lang="en-US" sz="1100" dirty="0"/>
          </a:p>
        </p:txBody>
      </p:sp>
      <p:cxnSp>
        <p:nvCxnSpPr>
          <p:cNvPr id="28" name="Straight Arrow Connector 27">
            <a:extLst>
              <a:ext uri="{FF2B5EF4-FFF2-40B4-BE49-F238E27FC236}">
                <a16:creationId xmlns:a16="http://schemas.microsoft.com/office/drawing/2014/main" id="{8FB79869-904B-A0C7-C6F5-A090C3700A6C}"/>
              </a:ext>
            </a:extLst>
          </p:cNvPr>
          <p:cNvCxnSpPr>
            <a:cxnSpLocks/>
          </p:cNvCxnSpPr>
          <p:nvPr/>
        </p:nvCxnSpPr>
        <p:spPr>
          <a:xfrm flipH="1">
            <a:off x="5013650" y="3405679"/>
            <a:ext cx="385387" cy="385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0110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Clutter Filtering</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1" y="1367794"/>
            <a:ext cx="11252999" cy="1970148"/>
          </a:xfrm>
        </p:spPr>
        <p:txBody>
          <a:bodyPr>
            <a:normAutofit/>
          </a:bodyPr>
          <a:lstStyle/>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Typically achieved with a notch filter at the clutter ridge in slow-time/Doppler.</a:t>
            </a:r>
          </a:p>
          <a:p>
            <a:pPr lvl="1"/>
            <a:r>
              <a:rPr lang="en-US" sz="2000" dirty="0">
                <a:latin typeface="Cambria" panose="02040503050406030204" pitchFamily="18" charset="0"/>
                <a:ea typeface="Cambria" panose="02040503050406030204" pitchFamily="18" charset="0"/>
              </a:rPr>
              <a:t>Requires space-time adaptive processing (STAP) for complex interference.</a:t>
            </a:r>
          </a:p>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Recall, that a tone also likely results in significant power at the clutter ridge.</a:t>
            </a:r>
          </a:p>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Filtering out transponder return in this manner is fine for detection, but not for displacement estimation.</a:t>
            </a: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17</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9" name="Picture 8" descr="Chart, diagram, radar chart&#10;&#10;Description automatically generated">
            <a:extLst>
              <a:ext uri="{FF2B5EF4-FFF2-40B4-BE49-F238E27FC236}">
                <a16:creationId xmlns:a16="http://schemas.microsoft.com/office/drawing/2014/main" id="{AE8FC4C9-8067-401E-4014-477E59558D09}"/>
              </a:ext>
            </a:extLst>
          </p:cNvPr>
          <p:cNvPicPr>
            <a:picLocks noChangeAspect="1"/>
          </p:cNvPicPr>
          <p:nvPr/>
        </p:nvPicPr>
        <p:blipFill rotWithShape="1">
          <a:blip r:embed="rId5">
            <a:extLst>
              <a:ext uri="{28A0092B-C50C-407E-A947-70E740481C1C}">
                <a14:useLocalDpi xmlns:a14="http://schemas.microsoft.com/office/drawing/2010/main" val="0"/>
              </a:ext>
            </a:extLst>
          </a:blip>
          <a:srcRect t="50000"/>
          <a:stretch/>
        </p:blipFill>
        <p:spPr>
          <a:xfrm>
            <a:off x="3540082" y="3611189"/>
            <a:ext cx="6448425" cy="2867025"/>
          </a:xfrm>
          <a:prstGeom prst="rect">
            <a:avLst/>
          </a:prstGeom>
        </p:spPr>
      </p:pic>
      <p:pic>
        <p:nvPicPr>
          <p:cNvPr id="10" name="Picture 9" descr="Chart, diagram, radar chart&#10;&#10;Description automatically generated">
            <a:extLst>
              <a:ext uri="{FF2B5EF4-FFF2-40B4-BE49-F238E27FC236}">
                <a16:creationId xmlns:a16="http://schemas.microsoft.com/office/drawing/2014/main" id="{F94F2A31-1C59-DA09-D14A-F75C66B8D044}"/>
              </a:ext>
            </a:extLst>
          </p:cNvPr>
          <p:cNvPicPr>
            <a:picLocks noChangeAspect="1"/>
          </p:cNvPicPr>
          <p:nvPr/>
        </p:nvPicPr>
        <p:blipFill rotWithShape="1">
          <a:blip r:embed="rId5">
            <a:extLst>
              <a:ext uri="{28A0092B-C50C-407E-A947-70E740481C1C}">
                <a14:useLocalDpi xmlns:a14="http://schemas.microsoft.com/office/drawing/2010/main" val="0"/>
              </a:ext>
            </a:extLst>
          </a:blip>
          <a:srcRect l="52187" b="51070"/>
          <a:stretch/>
        </p:blipFill>
        <p:spPr>
          <a:xfrm>
            <a:off x="406885" y="3677615"/>
            <a:ext cx="3083232" cy="2805684"/>
          </a:xfrm>
          <a:prstGeom prst="rect">
            <a:avLst/>
          </a:prstGeom>
        </p:spPr>
      </p:pic>
      <p:sp>
        <p:nvSpPr>
          <p:cNvPr id="11" name="Rectangle 10">
            <a:extLst>
              <a:ext uri="{FF2B5EF4-FFF2-40B4-BE49-F238E27FC236}">
                <a16:creationId xmlns:a16="http://schemas.microsoft.com/office/drawing/2014/main" id="{C5647B45-06ED-FA4B-313F-05AE7EAC8E9B}"/>
              </a:ext>
            </a:extLst>
          </p:cNvPr>
          <p:cNvSpPr/>
          <p:nvPr/>
        </p:nvSpPr>
        <p:spPr>
          <a:xfrm>
            <a:off x="2915479" y="3852305"/>
            <a:ext cx="410817" cy="2593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44E0AD-AEBC-F533-1A0A-24C339496899}"/>
              </a:ext>
            </a:extLst>
          </p:cNvPr>
          <p:cNvSpPr/>
          <p:nvPr/>
        </p:nvSpPr>
        <p:spPr>
          <a:xfrm>
            <a:off x="5998711" y="3852304"/>
            <a:ext cx="410817" cy="2593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AA886E-071A-D89B-3EBB-0CDC433441B8}"/>
              </a:ext>
            </a:extLst>
          </p:cNvPr>
          <p:cNvSpPr/>
          <p:nvPr/>
        </p:nvSpPr>
        <p:spPr>
          <a:xfrm>
            <a:off x="9368605" y="3824188"/>
            <a:ext cx="410817" cy="2593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4B448613-6BD1-F04B-FA02-1F63B51584FE}"/>
              </a:ext>
            </a:extLst>
          </p:cNvPr>
          <p:cNvSpPr/>
          <p:nvPr/>
        </p:nvSpPr>
        <p:spPr>
          <a:xfrm>
            <a:off x="9267619" y="3263084"/>
            <a:ext cx="2370707" cy="1601998"/>
          </a:xfrm>
          <a:prstGeom prst="wedgeRectCallout">
            <a:avLst>
              <a:gd name="adj1" fmla="val -125820"/>
              <a:gd name="adj2" fmla="val 75805"/>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assuming a known displacement signal, clutter filtering effects can be known but will likely distort phase</a:t>
            </a:r>
          </a:p>
        </p:txBody>
      </p:sp>
      <p:sp>
        <p:nvSpPr>
          <p:cNvPr id="16" name="TextBox 15">
            <a:extLst>
              <a:ext uri="{FF2B5EF4-FFF2-40B4-BE49-F238E27FC236}">
                <a16:creationId xmlns:a16="http://schemas.microsoft.com/office/drawing/2014/main" id="{4922F4C0-38C3-B961-C4BA-51C8A601624E}"/>
              </a:ext>
            </a:extLst>
          </p:cNvPr>
          <p:cNvSpPr txBox="1"/>
          <p:nvPr/>
        </p:nvSpPr>
        <p:spPr>
          <a:xfrm>
            <a:off x="4089325" y="3147825"/>
            <a:ext cx="1749197" cy="646331"/>
          </a:xfrm>
          <a:prstGeom prst="rect">
            <a:avLst/>
          </a:prstGeom>
          <a:noFill/>
        </p:spPr>
        <p:txBody>
          <a:bodyPr wrap="none" rtlCol="0">
            <a:spAutoFit/>
          </a:bodyPr>
          <a:lstStyle/>
          <a:p>
            <a:pPr algn="ctr"/>
            <a:r>
              <a:rPr lang="en-US" u="sng" dirty="0">
                <a:latin typeface="Cambria" panose="02040503050406030204" pitchFamily="18" charset="0"/>
                <a:ea typeface="Cambria" panose="02040503050406030204" pitchFamily="18" charset="0"/>
              </a:rPr>
              <a:t>Shallow Clutter</a:t>
            </a:r>
          </a:p>
          <a:p>
            <a:pPr algn="ctr"/>
            <a:r>
              <a:rPr lang="en-US" u="sng" dirty="0">
                <a:latin typeface="Cambria" panose="02040503050406030204" pitchFamily="18" charset="0"/>
                <a:ea typeface="Cambria" panose="02040503050406030204" pitchFamily="18" charset="0"/>
              </a:rPr>
              <a:t>Filtered Phasor</a:t>
            </a:r>
          </a:p>
        </p:txBody>
      </p:sp>
      <p:sp>
        <p:nvSpPr>
          <p:cNvPr id="17" name="TextBox 16">
            <a:extLst>
              <a:ext uri="{FF2B5EF4-FFF2-40B4-BE49-F238E27FC236}">
                <a16:creationId xmlns:a16="http://schemas.microsoft.com/office/drawing/2014/main" id="{76A2A6C1-669E-886C-E85B-BF24EEB00974}"/>
              </a:ext>
            </a:extLst>
          </p:cNvPr>
          <p:cNvSpPr txBox="1"/>
          <p:nvPr/>
        </p:nvSpPr>
        <p:spPr>
          <a:xfrm>
            <a:off x="6852230" y="3147825"/>
            <a:ext cx="1749197" cy="646331"/>
          </a:xfrm>
          <a:prstGeom prst="rect">
            <a:avLst/>
          </a:prstGeom>
          <a:noFill/>
        </p:spPr>
        <p:txBody>
          <a:bodyPr wrap="none" rtlCol="0">
            <a:spAutoFit/>
          </a:bodyPr>
          <a:lstStyle/>
          <a:p>
            <a:pPr algn="ctr"/>
            <a:r>
              <a:rPr lang="en-US" u="sng" dirty="0">
                <a:latin typeface="Cambria" panose="02040503050406030204" pitchFamily="18" charset="0"/>
                <a:ea typeface="Cambria" panose="02040503050406030204" pitchFamily="18" charset="0"/>
              </a:rPr>
              <a:t>Deep Clutter</a:t>
            </a:r>
          </a:p>
          <a:p>
            <a:pPr algn="ctr"/>
            <a:r>
              <a:rPr lang="en-US" u="sng" dirty="0">
                <a:latin typeface="Cambria" panose="02040503050406030204" pitchFamily="18" charset="0"/>
                <a:ea typeface="Cambria" panose="02040503050406030204" pitchFamily="18" charset="0"/>
              </a:rPr>
              <a:t>Filtered Phasor</a:t>
            </a:r>
          </a:p>
        </p:txBody>
      </p:sp>
      <p:sp>
        <p:nvSpPr>
          <p:cNvPr id="18" name="TextBox 17">
            <a:extLst>
              <a:ext uri="{FF2B5EF4-FFF2-40B4-BE49-F238E27FC236}">
                <a16:creationId xmlns:a16="http://schemas.microsoft.com/office/drawing/2014/main" id="{E46B647D-00DC-1B78-7701-39BB9CDC5325}"/>
              </a:ext>
            </a:extLst>
          </p:cNvPr>
          <p:cNvSpPr txBox="1"/>
          <p:nvPr/>
        </p:nvSpPr>
        <p:spPr>
          <a:xfrm>
            <a:off x="1360082" y="3302469"/>
            <a:ext cx="1715534" cy="369332"/>
          </a:xfrm>
          <a:prstGeom prst="rect">
            <a:avLst/>
          </a:prstGeom>
          <a:noFill/>
        </p:spPr>
        <p:txBody>
          <a:bodyPr wrap="none" rtlCol="0">
            <a:spAutoFit/>
          </a:bodyPr>
          <a:lstStyle/>
          <a:p>
            <a:r>
              <a:rPr lang="en-US" u="sng" dirty="0">
                <a:latin typeface="Cambria" panose="02040503050406030204" pitchFamily="18" charset="0"/>
                <a:ea typeface="Cambria" panose="02040503050406030204" pitchFamily="18" charset="0"/>
              </a:rPr>
              <a:t>Original Phasor</a:t>
            </a:r>
          </a:p>
        </p:txBody>
      </p:sp>
      <p:pic>
        <p:nvPicPr>
          <p:cNvPr id="3" name="Picture 2" descr="Diagram&#10;&#10;Description automatically generated">
            <a:extLst>
              <a:ext uri="{FF2B5EF4-FFF2-40B4-BE49-F238E27FC236}">
                <a16:creationId xmlns:a16="http://schemas.microsoft.com/office/drawing/2014/main" id="{3A42E18E-7014-70DC-4F0D-A36D3FF3B21E}"/>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6712849" y="90832"/>
            <a:ext cx="3531809" cy="1181805"/>
          </a:xfrm>
          <a:prstGeom prst="rect">
            <a:avLst/>
          </a:prstGeom>
          <a:ln w="19050">
            <a:solidFill>
              <a:schemeClr val="tx2"/>
            </a:solidFill>
          </a:ln>
        </p:spPr>
      </p:pic>
      <p:sp>
        <p:nvSpPr>
          <p:cNvPr id="6" name="Rectangle 5">
            <a:extLst>
              <a:ext uri="{FF2B5EF4-FFF2-40B4-BE49-F238E27FC236}">
                <a16:creationId xmlns:a16="http://schemas.microsoft.com/office/drawing/2014/main" id="{474D1C16-9297-FF7F-560D-BEA955870394}"/>
              </a:ext>
            </a:extLst>
          </p:cNvPr>
          <p:cNvSpPr/>
          <p:nvPr/>
        </p:nvSpPr>
        <p:spPr>
          <a:xfrm>
            <a:off x="8062170" y="633340"/>
            <a:ext cx="305975" cy="2505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467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Towards More Ideal Clutter Filtering</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67794"/>
            <a:ext cx="11139030" cy="1970148"/>
          </a:xfrm>
        </p:spPr>
        <p:txBody>
          <a:bodyPr>
            <a:normAutofit/>
          </a:bodyPr>
          <a:lstStyle/>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To avoid phase errors in estimating displacements, better clutter filtering is required.</a:t>
            </a:r>
          </a:p>
          <a:p>
            <a:r>
              <a:rPr lang="en-US" sz="2000" dirty="0">
                <a:latin typeface="Cambria" panose="02040503050406030204" pitchFamily="18" charset="0"/>
                <a:ea typeface="Cambria" panose="02040503050406030204" pitchFamily="18" charset="0"/>
              </a:rPr>
              <a:t>Resembles narrowband FM phasor diagrams </a:t>
            </a:r>
            <a:r>
              <a:rPr lang="en-US" sz="2000" dirty="0">
                <a:latin typeface="Cambria" panose="02040503050406030204" pitchFamily="18" charset="0"/>
                <a:ea typeface="Cambria" panose="02040503050406030204" pitchFamily="18" charset="0"/>
                <a:sym typeface="Wingdings" panose="05000000000000000000" pitchFamily="2" charset="2"/>
              </a:rPr>
              <a:t> constant modulus algorithm (CMA)?</a:t>
            </a:r>
            <a:r>
              <a:rPr lang="en-US" sz="2000" baseline="30000" dirty="0">
                <a:latin typeface="Cambria" panose="02040503050406030204" pitchFamily="18" charset="0"/>
                <a:ea typeface="Cambria" panose="02040503050406030204" pitchFamily="18" charset="0"/>
              </a:rPr>
              <a:t> [74, 75]</a:t>
            </a:r>
            <a:endParaRPr lang="en-US" sz="2000" dirty="0">
              <a:latin typeface="Cambria" panose="02040503050406030204" pitchFamily="18" charset="0"/>
              <a:ea typeface="Cambria" panose="02040503050406030204" pitchFamily="18" charset="0"/>
            </a:endParaRPr>
          </a:p>
          <a:p>
            <a:pPr lvl="1"/>
            <a:r>
              <a:rPr lang="en-US" sz="2000" dirty="0">
                <a:latin typeface="Cambria" panose="02040503050406030204" pitchFamily="18" charset="0"/>
                <a:ea typeface="Cambria" panose="02040503050406030204" pitchFamily="18" charset="0"/>
              </a:rPr>
              <a:t>Conventional CMA requires prior knowledge of the modulus radius, </a:t>
            </a:r>
            <a:r>
              <a:rPr lang="en-US" sz="2000" dirty="0" err="1">
                <a:latin typeface="Cambria" panose="02040503050406030204" pitchFamily="18" charset="0"/>
                <a:ea typeface="Cambria" panose="02040503050406030204" pitchFamily="18" charset="0"/>
              </a:rPr>
              <a:t>ie</a:t>
            </a:r>
            <a:r>
              <a:rPr lang="en-US" sz="2000" dirty="0">
                <a:latin typeface="Cambria" panose="02040503050406030204" pitchFamily="18" charset="0"/>
                <a:ea typeface="Cambria" panose="02040503050406030204" pitchFamily="18" charset="0"/>
              </a:rPr>
              <a:t>. transponder power.</a:t>
            </a: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18</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 name="Picture 5" descr="Chart, line chart&#10;&#10;Description automatically generated">
            <a:extLst>
              <a:ext uri="{FF2B5EF4-FFF2-40B4-BE49-F238E27FC236}">
                <a16:creationId xmlns:a16="http://schemas.microsoft.com/office/drawing/2014/main" id="{A09910EE-4489-B249-7119-9EE84529772C}"/>
              </a:ext>
            </a:extLst>
          </p:cNvPr>
          <p:cNvPicPr>
            <a:picLocks noChangeAspect="1"/>
          </p:cNvPicPr>
          <p:nvPr/>
        </p:nvPicPr>
        <p:blipFill rotWithShape="1">
          <a:blip r:embed="rId5">
            <a:extLst>
              <a:ext uri="{28A0092B-C50C-407E-A947-70E740481C1C}">
                <a14:useLocalDpi xmlns:a14="http://schemas.microsoft.com/office/drawing/2010/main" val="0"/>
              </a:ext>
            </a:extLst>
          </a:blip>
          <a:srcRect t="12463" r="48511"/>
          <a:stretch/>
        </p:blipFill>
        <p:spPr>
          <a:xfrm>
            <a:off x="5099616" y="2773945"/>
            <a:ext cx="2045462" cy="192104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0B4A470-6360-D1DB-9C83-B30221F9D42C}"/>
                  </a:ext>
                </a:extLst>
              </p:cNvPr>
              <p:cNvSpPr txBox="1"/>
              <p:nvPr/>
            </p:nvSpPr>
            <p:spPr>
              <a:xfrm>
                <a:off x="7670041" y="3317682"/>
                <a:ext cx="3770243"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accent1"/>
                              </a:solidFill>
                              <a:latin typeface="Cambria Math" panose="02040503050406030204" pitchFamily="18" charset="0"/>
                              <a:ea typeface="Cambria Math" panose="02040503050406030204" pitchFamily="18" charset="0"/>
                            </a:rPr>
                          </m:ctrlPr>
                        </m:sSubPr>
                        <m:e>
                          <m:r>
                            <a:rPr lang="en-US" sz="1800" b="0" i="1" smtClean="0">
                              <a:solidFill>
                                <a:schemeClr val="accent1"/>
                              </a:solidFill>
                              <a:latin typeface="Cambria Math" panose="02040503050406030204" pitchFamily="18" charset="0"/>
                              <a:ea typeface="Cambria Math" panose="02040503050406030204" pitchFamily="18" charset="0"/>
                            </a:rPr>
                            <m:t>𝐽</m:t>
                          </m:r>
                        </m:e>
                        <m:sub>
                          <m:r>
                            <a:rPr lang="en-US" sz="1800" b="0" i="1" smtClean="0">
                              <a:solidFill>
                                <a:schemeClr val="accent1"/>
                              </a:solidFill>
                              <a:latin typeface="Cambria Math" panose="02040503050406030204" pitchFamily="18" charset="0"/>
                              <a:ea typeface="Cambria Math" panose="02040503050406030204" pitchFamily="18" charset="0"/>
                            </a:rPr>
                            <m:t>𝑘</m:t>
                          </m:r>
                        </m:sub>
                      </m:sSub>
                      <m:r>
                        <a:rPr lang="en-US" sz="1800" b="0" i="1" smtClean="0">
                          <a:solidFill>
                            <a:schemeClr val="accent1"/>
                          </a:solidFill>
                          <a:latin typeface="Cambria Math" panose="02040503050406030204" pitchFamily="18" charset="0"/>
                          <a:ea typeface="Cambria Math" panose="02040503050406030204" pitchFamily="18" charset="0"/>
                        </a:rPr>
                        <m:t>=</m:t>
                      </m:r>
                      <m:f>
                        <m:fPr>
                          <m:ctrlPr>
                            <a:rPr lang="en-US" sz="1800" b="0" i="1" smtClean="0">
                              <a:solidFill>
                                <a:schemeClr val="accent1"/>
                              </a:solidFill>
                              <a:latin typeface="Cambria Math" panose="02040503050406030204" pitchFamily="18" charset="0"/>
                              <a:ea typeface="Cambria Math" panose="02040503050406030204" pitchFamily="18" charset="0"/>
                            </a:rPr>
                          </m:ctrlPr>
                        </m:fPr>
                        <m:num>
                          <m:r>
                            <a:rPr lang="en-US" sz="1800" b="0" i="1" smtClean="0">
                              <a:solidFill>
                                <a:schemeClr val="accent1"/>
                              </a:solidFill>
                              <a:latin typeface="Cambria Math" panose="02040503050406030204" pitchFamily="18" charset="0"/>
                              <a:ea typeface="Cambria Math" panose="02040503050406030204" pitchFamily="18" charset="0"/>
                            </a:rPr>
                            <m:t>1</m:t>
                          </m:r>
                        </m:num>
                        <m:den>
                          <m:r>
                            <a:rPr lang="en-US" sz="1800" b="0" i="1" smtClean="0">
                              <a:solidFill>
                                <a:schemeClr val="accent1"/>
                              </a:solidFill>
                              <a:latin typeface="Cambria Math" panose="02040503050406030204" pitchFamily="18" charset="0"/>
                              <a:ea typeface="Cambria Math" panose="02040503050406030204" pitchFamily="18" charset="0"/>
                            </a:rPr>
                            <m:t>2</m:t>
                          </m:r>
                        </m:den>
                      </m:f>
                      <m:r>
                        <a:rPr lang="en-US" sz="1800" b="0" i="1" smtClean="0">
                          <a:solidFill>
                            <a:schemeClr val="accent1"/>
                          </a:solidFill>
                          <a:latin typeface="Cambria Math" panose="02040503050406030204" pitchFamily="18" charset="0"/>
                          <a:ea typeface="Cambria Math" panose="02040503050406030204" pitchFamily="18" charset="0"/>
                        </a:rPr>
                        <m:t>𝔼</m:t>
                      </m:r>
                      <m:d>
                        <m:dPr>
                          <m:begChr m:val="["/>
                          <m:endChr m:val="]"/>
                          <m:ctrlPr>
                            <a:rPr lang="en-US" sz="1800" b="0" i="1" smtClean="0">
                              <a:solidFill>
                                <a:schemeClr val="accent1"/>
                              </a:solidFill>
                              <a:latin typeface="Cambria Math" panose="02040503050406030204" pitchFamily="18" charset="0"/>
                              <a:ea typeface="Cambria Math" panose="02040503050406030204" pitchFamily="18" charset="0"/>
                            </a:rPr>
                          </m:ctrlPr>
                        </m:dPr>
                        <m:e>
                          <m:sSup>
                            <m:sSupPr>
                              <m:ctrlPr>
                                <a:rPr lang="en-US" sz="1800" b="0" i="1" smtClean="0">
                                  <a:solidFill>
                                    <a:schemeClr val="accent1"/>
                                  </a:solidFill>
                                  <a:latin typeface="Cambria Math" panose="02040503050406030204" pitchFamily="18" charset="0"/>
                                  <a:ea typeface="Cambria Math" panose="02040503050406030204" pitchFamily="18" charset="0"/>
                                </a:rPr>
                              </m:ctrlPr>
                            </m:sSupPr>
                            <m:e>
                              <m:d>
                                <m:dPr>
                                  <m:ctrlPr>
                                    <a:rPr lang="en-US" sz="1800" b="0" i="1" smtClean="0">
                                      <a:solidFill>
                                        <a:schemeClr val="accent1"/>
                                      </a:solidFill>
                                      <a:latin typeface="Cambria Math" panose="02040503050406030204" pitchFamily="18" charset="0"/>
                                      <a:ea typeface="Cambria Math" panose="02040503050406030204" pitchFamily="18" charset="0"/>
                                    </a:rPr>
                                  </m:ctrlPr>
                                </m:dPr>
                                <m:e>
                                  <m:d>
                                    <m:dPr>
                                      <m:begChr m:val="|"/>
                                      <m:endChr m:val="|"/>
                                      <m:ctrlPr>
                                        <a:rPr lang="en-US" sz="1800" b="0" i="1" smtClean="0">
                                          <a:solidFill>
                                            <a:schemeClr val="accent1"/>
                                          </a:solidFill>
                                          <a:latin typeface="Cambria Math" panose="02040503050406030204" pitchFamily="18" charset="0"/>
                                          <a:ea typeface="Cambria Math" panose="02040503050406030204" pitchFamily="18" charset="0"/>
                                        </a:rPr>
                                      </m:ctrlPr>
                                    </m:dPr>
                                    <m:e>
                                      <m:sSub>
                                        <m:sSubPr>
                                          <m:ctrlPr>
                                            <a:rPr lang="en-US" sz="1800" b="0" i="1" smtClean="0">
                                              <a:solidFill>
                                                <a:schemeClr val="accent1"/>
                                              </a:solidFill>
                                              <a:latin typeface="Cambria Math" panose="02040503050406030204" pitchFamily="18" charset="0"/>
                                              <a:ea typeface="Cambria Math" panose="02040503050406030204" pitchFamily="18" charset="0"/>
                                            </a:rPr>
                                          </m:ctrlPr>
                                        </m:sSubPr>
                                        <m:e>
                                          <m:r>
                                            <a:rPr lang="en-US" sz="1800" b="0" i="1" smtClean="0">
                                              <a:solidFill>
                                                <a:schemeClr val="accent1"/>
                                              </a:solidFill>
                                              <a:latin typeface="Cambria Math" panose="02040503050406030204" pitchFamily="18" charset="0"/>
                                              <a:ea typeface="Cambria Math" panose="02040503050406030204" pitchFamily="18" charset="0"/>
                                            </a:rPr>
                                            <m:t>𝑦</m:t>
                                          </m:r>
                                        </m:e>
                                        <m:sub>
                                          <m:r>
                                            <a:rPr lang="en-US" sz="1800" b="0" i="1" smtClean="0">
                                              <a:solidFill>
                                                <a:schemeClr val="accent1"/>
                                              </a:solidFill>
                                              <a:latin typeface="Cambria Math" panose="02040503050406030204" pitchFamily="18" charset="0"/>
                                              <a:ea typeface="Cambria Math" panose="02040503050406030204" pitchFamily="18" charset="0"/>
                                            </a:rPr>
                                            <m:t>𝑜𝑢𝑡</m:t>
                                          </m:r>
                                        </m:sub>
                                      </m:sSub>
                                      <m:d>
                                        <m:dPr>
                                          <m:begChr m:val="["/>
                                          <m:endChr m:val="]"/>
                                          <m:ctrlPr>
                                            <a:rPr lang="en-US" sz="1800" b="0" i="1" smtClean="0">
                                              <a:solidFill>
                                                <a:schemeClr val="accent1"/>
                                              </a:solidFill>
                                              <a:latin typeface="Cambria Math" panose="02040503050406030204" pitchFamily="18" charset="0"/>
                                              <a:ea typeface="Cambria Math" panose="02040503050406030204" pitchFamily="18" charset="0"/>
                                            </a:rPr>
                                          </m:ctrlPr>
                                        </m:dPr>
                                        <m:e>
                                          <m:r>
                                            <a:rPr lang="en-US" sz="1800" b="0" i="1" smtClean="0">
                                              <a:solidFill>
                                                <a:schemeClr val="accent1"/>
                                              </a:solidFill>
                                              <a:latin typeface="Cambria Math" panose="02040503050406030204" pitchFamily="18" charset="0"/>
                                              <a:ea typeface="Cambria Math" panose="02040503050406030204" pitchFamily="18" charset="0"/>
                                            </a:rPr>
                                            <m:t>𝑘</m:t>
                                          </m:r>
                                        </m:e>
                                      </m:d>
                                    </m:e>
                                  </m:d>
                                  <m:r>
                                    <a:rPr lang="en-US" i="1">
                                      <a:solidFill>
                                        <a:schemeClr val="accent1"/>
                                      </a:solidFill>
                                      <a:latin typeface="Cambria Math" panose="02040503050406030204" pitchFamily="18" charset="0"/>
                                      <a:ea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𝔼</m:t>
                                  </m:r>
                                  <m:d>
                                    <m:dPr>
                                      <m:begChr m:val="["/>
                                      <m:endChr m:val="]"/>
                                      <m:ctrlPr>
                                        <a:rPr lang="en-US" b="0" i="1" smtClean="0">
                                          <a:solidFill>
                                            <a:schemeClr val="accent1"/>
                                          </a:solidFill>
                                          <a:latin typeface="Cambria Math" panose="02040503050406030204" pitchFamily="18" charset="0"/>
                                          <a:ea typeface="Cambria Math" panose="02040503050406030204" pitchFamily="18" charset="0"/>
                                        </a:rPr>
                                      </m:ctrlPr>
                                    </m:dPr>
                                    <m:e>
                                      <m:d>
                                        <m:dPr>
                                          <m:begChr m:val="|"/>
                                          <m:endChr m:val="|"/>
                                          <m:ctrlPr>
                                            <a:rPr lang="en-US" b="0" i="1" smtClean="0">
                                              <a:solidFill>
                                                <a:schemeClr val="accent1"/>
                                              </a:solidFill>
                                              <a:latin typeface="Cambria Math" panose="02040503050406030204" pitchFamily="18" charset="0"/>
                                              <a:ea typeface="Cambria Math" panose="02040503050406030204" pitchFamily="18" charset="0"/>
                                            </a:rPr>
                                          </m:ctrlPr>
                                        </m:dPr>
                                        <m:e>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𝑦</m:t>
                                              </m:r>
                                            </m:e>
                                            <m:sub>
                                              <m:r>
                                                <a:rPr lang="en-US" b="0" i="1" smtClean="0">
                                                  <a:solidFill>
                                                    <a:schemeClr val="accent1"/>
                                                  </a:solidFill>
                                                  <a:latin typeface="Cambria Math" panose="02040503050406030204" pitchFamily="18" charset="0"/>
                                                  <a:ea typeface="Cambria Math" panose="02040503050406030204" pitchFamily="18" charset="0"/>
                                                </a:rPr>
                                                <m:t>𝑜𝑢𝑡</m:t>
                                              </m:r>
                                            </m:sub>
                                          </m:sSub>
                                          <m:d>
                                            <m:dPr>
                                              <m:begChr m:val="["/>
                                              <m:endChr m:val="]"/>
                                              <m:ctrlPr>
                                                <a:rPr lang="en-US" b="0" i="1" smtClean="0">
                                                  <a:solidFill>
                                                    <a:schemeClr val="accent1"/>
                                                  </a:solidFill>
                                                  <a:latin typeface="Cambria Math" panose="02040503050406030204" pitchFamily="18" charset="0"/>
                                                  <a:ea typeface="Cambria Math" panose="02040503050406030204" pitchFamily="18" charset="0"/>
                                                </a:rPr>
                                              </m:ctrlPr>
                                            </m:dPr>
                                            <m:e>
                                              <m:r>
                                                <a:rPr lang="en-US" b="0" i="1" smtClean="0">
                                                  <a:solidFill>
                                                    <a:schemeClr val="accent1"/>
                                                  </a:solidFill>
                                                  <a:latin typeface="Cambria Math" panose="02040503050406030204" pitchFamily="18" charset="0"/>
                                                  <a:ea typeface="Cambria Math" panose="02040503050406030204" pitchFamily="18" charset="0"/>
                                                </a:rPr>
                                                <m:t>𝑘</m:t>
                                              </m:r>
                                            </m:e>
                                          </m:d>
                                        </m:e>
                                      </m:d>
                                    </m:e>
                                  </m:d>
                                </m:e>
                              </m:d>
                            </m:e>
                            <m:sup>
                              <m:r>
                                <a:rPr lang="en-US" sz="1800" b="0" i="1" smtClean="0">
                                  <a:solidFill>
                                    <a:schemeClr val="accent1"/>
                                  </a:solidFill>
                                  <a:latin typeface="Cambria Math" panose="02040503050406030204" pitchFamily="18" charset="0"/>
                                  <a:ea typeface="Cambria Math" panose="02040503050406030204" pitchFamily="18" charset="0"/>
                                </a:rPr>
                                <m:t>2</m:t>
                              </m:r>
                            </m:sup>
                          </m:sSup>
                        </m:e>
                      </m:d>
                    </m:oMath>
                  </m:oMathPara>
                </a14:m>
                <a:endParaRPr lang="en-US" dirty="0"/>
              </a:p>
            </p:txBody>
          </p:sp>
        </mc:Choice>
        <mc:Fallback xmlns="">
          <p:sp>
            <p:nvSpPr>
              <p:cNvPr id="11" name="TextBox 10">
                <a:extLst>
                  <a:ext uri="{FF2B5EF4-FFF2-40B4-BE49-F238E27FC236}">
                    <a16:creationId xmlns:a16="http://schemas.microsoft.com/office/drawing/2014/main" id="{A0B4A470-6360-D1DB-9C83-B30221F9D42C}"/>
                  </a:ext>
                </a:extLst>
              </p:cNvPr>
              <p:cNvSpPr txBox="1">
                <a:spLocks noRot="1" noChangeAspect="1" noMove="1" noResize="1" noEditPoints="1" noAdjustHandles="1" noChangeArrowheads="1" noChangeShapeType="1" noTextEdit="1"/>
              </p:cNvSpPr>
              <p:nvPr/>
            </p:nvSpPr>
            <p:spPr>
              <a:xfrm>
                <a:off x="7670041" y="3317682"/>
                <a:ext cx="3770243" cy="6109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F444BD-318C-5542-089B-C42BAD2D285E}"/>
                  </a:ext>
                </a:extLst>
              </p:cNvPr>
              <p:cNvSpPr txBox="1"/>
              <p:nvPr/>
            </p:nvSpPr>
            <p:spPr>
              <a:xfrm>
                <a:off x="7330922" y="4219388"/>
                <a:ext cx="4448480" cy="4105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accent1"/>
                              </a:solidFill>
                              <a:latin typeface="Cambria Math" panose="02040503050406030204" pitchFamily="18" charset="0"/>
                              <a:ea typeface="Cambria Math" panose="02040503050406030204" pitchFamily="18" charset="0"/>
                            </a:rPr>
                          </m:ctrlPr>
                        </m:sSubPr>
                        <m:e>
                          <m:r>
                            <a:rPr lang="en-US" sz="1800" b="0" i="1" smtClean="0">
                              <a:solidFill>
                                <a:schemeClr val="accent1"/>
                              </a:solidFill>
                              <a:latin typeface="Cambria Math" panose="02040503050406030204" pitchFamily="18" charset="0"/>
                              <a:ea typeface="Cambria Math" panose="02040503050406030204" pitchFamily="18" charset="0"/>
                            </a:rPr>
                            <m:t>𝑦</m:t>
                          </m:r>
                        </m:e>
                        <m:sub>
                          <m:r>
                            <a:rPr lang="en-US" sz="1800" b="0" i="1" smtClean="0">
                              <a:solidFill>
                                <a:schemeClr val="accent1"/>
                              </a:solidFill>
                              <a:latin typeface="Cambria Math" panose="02040503050406030204" pitchFamily="18" charset="0"/>
                              <a:ea typeface="Cambria Math" panose="02040503050406030204" pitchFamily="18" charset="0"/>
                            </a:rPr>
                            <m:t>𝑜𝑢𝑡</m:t>
                          </m:r>
                        </m:sub>
                      </m:sSub>
                      <m:d>
                        <m:dPr>
                          <m:begChr m:val="["/>
                          <m:endChr m:val="]"/>
                          <m:ctrlPr>
                            <a:rPr lang="en-US" sz="1800" b="0" i="1" smtClean="0">
                              <a:solidFill>
                                <a:schemeClr val="accent1"/>
                              </a:solidFill>
                              <a:latin typeface="Cambria Math" panose="02040503050406030204" pitchFamily="18" charset="0"/>
                              <a:ea typeface="Cambria Math" panose="02040503050406030204" pitchFamily="18" charset="0"/>
                            </a:rPr>
                          </m:ctrlPr>
                        </m:dPr>
                        <m:e>
                          <m:r>
                            <a:rPr lang="en-US" sz="1800" b="0" i="1" smtClean="0">
                              <a:solidFill>
                                <a:schemeClr val="accent1"/>
                              </a:solidFill>
                              <a:latin typeface="Cambria Math" panose="02040503050406030204" pitchFamily="18" charset="0"/>
                              <a:ea typeface="Cambria Math" panose="02040503050406030204" pitchFamily="18" charset="0"/>
                            </a:rPr>
                            <m:t>𝑘</m:t>
                          </m:r>
                        </m:e>
                      </m:d>
                      <m:r>
                        <a:rPr lang="en-US" sz="1800" b="0" i="1" smtClean="0">
                          <a:solidFill>
                            <a:schemeClr val="accent1"/>
                          </a:solidFill>
                          <a:latin typeface="Cambria Math" panose="02040503050406030204" pitchFamily="18" charset="0"/>
                          <a:ea typeface="Cambria Math" panose="02040503050406030204" pitchFamily="18" charset="0"/>
                        </a:rPr>
                        <m:t>=</m:t>
                      </m:r>
                      <m:sSub>
                        <m:sSubPr>
                          <m:ctrlPr>
                            <a:rPr lang="en-US" sz="1800" b="0" i="1" smtClean="0">
                              <a:solidFill>
                                <a:schemeClr val="accent1"/>
                              </a:solidFill>
                              <a:latin typeface="Cambria Math" panose="02040503050406030204" pitchFamily="18" charset="0"/>
                              <a:ea typeface="Cambria Math" panose="02040503050406030204" pitchFamily="18" charset="0"/>
                            </a:rPr>
                          </m:ctrlPr>
                        </m:sSubPr>
                        <m:e>
                          <m:r>
                            <a:rPr lang="en-US" sz="1800" b="0" i="1" smtClean="0">
                              <a:solidFill>
                                <a:schemeClr val="accent1"/>
                              </a:solidFill>
                              <a:latin typeface="Cambria Math" panose="02040503050406030204" pitchFamily="18" charset="0"/>
                              <a:ea typeface="Cambria Math" panose="02040503050406030204" pitchFamily="18" charset="0"/>
                            </a:rPr>
                            <m:t>𝑦</m:t>
                          </m:r>
                        </m:e>
                        <m:sub>
                          <m:r>
                            <a:rPr lang="en-US" sz="1800" b="0" i="1" smtClean="0">
                              <a:solidFill>
                                <a:schemeClr val="accent1"/>
                              </a:solidFill>
                              <a:latin typeface="Cambria Math" panose="02040503050406030204" pitchFamily="18" charset="0"/>
                              <a:ea typeface="Cambria Math" panose="02040503050406030204" pitchFamily="18" charset="0"/>
                            </a:rPr>
                            <m:t>𝑖𝑛</m:t>
                          </m:r>
                        </m:sub>
                      </m:sSub>
                      <m:d>
                        <m:dPr>
                          <m:begChr m:val="["/>
                          <m:endChr m:val="]"/>
                          <m:ctrlPr>
                            <a:rPr lang="en-US" sz="1800" b="0" i="1" smtClean="0">
                              <a:solidFill>
                                <a:schemeClr val="accent1"/>
                              </a:solidFill>
                              <a:latin typeface="Cambria Math" panose="02040503050406030204" pitchFamily="18" charset="0"/>
                              <a:ea typeface="Cambria Math" panose="02040503050406030204" pitchFamily="18" charset="0"/>
                            </a:rPr>
                          </m:ctrlPr>
                        </m:dPr>
                        <m:e>
                          <m:r>
                            <a:rPr lang="en-US" sz="1800" b="0" i="1" smtClean="0">
                              <a:solidFill>
                                <a:schemeClr val="accent1"/>
                              </a:solidFill>
                              <a:latin typeface="Cambria Math" panose="02040503050406030204" pitchFamily="18" charset="0"/>
                              <a:ea typeface="Cambria Math" panose="02040503050406030204" pitchFamily="18" charset="0"/>
                            </a:rPr>
                            <m:t>𝑘</m:t>
                          </m:r>
                        </m:e>
                      </m:d>
                      <m:r>
                        <a:rPr lang="en-US" sz="1800" b="0" i="1" smtClean="0">
                          <a:solidFill>
                            <a:schemeClr val="accent1"/>
                          </a:solidFill>
                          <a:latin typeface="Cambria Math" panose="02040503050406030204" pitchFamily="18" charset="0"/>
                          <a:ea typeface="Cambria Math" panose="02040503050406030204" pitchFamily="18" charset="0"/>
                        </a:rPr>
                        <m:t>+</m:t>
                      </m:r>
                      <m:r>
                        <a:rPr lang="en-US" sz="1800" b="0" i="1" smtClean="0">
                          <a:solidFill>
                            <a:schemeClr val="accent1"/>
                          </a:solidFill>
                          <a:latin typeface="Cambria Math" panose="02040503050406030204" pitchFamily="18" charset="0"/>
                          <a:ea typeface="Cambria Math" panose="02040503050406030204" pitchFamily="18" charset="0"/>
                        </a:rPr>
                        <m:t>𝐴</m:t>
                      </m:r>
                      <m:d>
                        <m:dPr>
                          <m:begChr m:val="["/>
                          <m:endChr m:val="]"/>
                          <m:ctrlPr>
                            <a:rPr lang="en-US" sz="1800" b="0" i="1" smtClean="0">
                              <a:solidFill>
                                <a:schemeClr val="accent1"/>
                              </a:solidFill>
                              <a:latin typeface="Cambria Math" panose="02040503050406030204" pitchFamily="18" charset="0"/>
                              <a:ea typeface="Cambria Math" panose="02040503050406030204" pitchFamily="18" charset="0"/>
                            </a:rPr>
                          </m:ctrlPr>
                        </m:dPr>
                        <m:e>
                          <m:r>
                            <a:rPr lang="en-US" sz="1800" b="0" i="1" smtClean="0">
                              <a:solidFill>
                                <a:schemeClr val="accent1"/>
                              </a:solidFill>
                              <a:latin typeface="Cambria Math" panose="02040503050406030204" pitchFamily="18" charset="0"/>
                              <a:ea typeface="Cambria Math" panose="02040503050406030204" pitchFamily="18" charset="0"/>
                            </a:rPr>
                            <m:t>𝑘</m:t>
                          </m:r>
                        </m:e>
                      </m:d>
                      <m:d>
                        <m:dPr>
                          <m:ctrlPr>
                            <a:rPr lang="en-US" sz="1800" b="0" i="1" smtClean="0">
                              <a:solidFill>
                                <a:schemeClr val="accent1"/>
                              </a:solidFill>
                              <a:latin typeface="Cambria Math" panose="02040503050406030204" pitchFamily="18" charset="0"/>
                              <a:ea typeface="Cambria Math" panose="02040503050406030204" pitchFamily="18" charset="0"/>
                            </a:rPr>
                          </m:ctrlPr>
                        </m:dPr>
                        <m:e>
                          <m:sSup>
                            <m:sSupPr>
                              <m:ctrlPr>
                                <a:rPr lang="en-US" sz="1800" b="0" i="1" smtClean="0">
                                  <a:solidFill>
                                    <a:schemeClr val="accent1"/>
                                  </a:solidFill>
                                  <a:latin typeface="Cambria Math" panose="02040503050406030204" pitchFamily="18" charset="0"/>
                                  <a:ea typeface="Cambria Math" panose="02040503050406030204" pitchFamily="18" charset="0"/>
                                </a:rPr>
                              </m:ctrlPr>
                            </m:sSupPr>
                            <m:e>
                              <m:r>
                                <a:rPr lang="en-US" sz="1800" b="0" i="1" smtClean="0">
                                  <a:solidFill>
                                    <a:schemeClr val="accent1"/>
                                  </a:solidFill>
                                  <a:latin typeface="Cambria Math" panose="02040503050406030204" pitchFamily="18" charset="0"/>
                                  <a:ea typeface="Cambria Math" panose="02040503050406030204" pitchFamily="18" charset="0"/>
                                </a:rPr>
                                <m:t>𝑒</m:t>
                              </m:r>
                            </m:e>
                            <m:sup>
                              <m:sSub>
                                <m:sSubPr>
                                  <m:ctrlPr>
                                    <a:rPr lang="en-US" i="1">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𝑗</m:t>
                                  </m:r>
                                  <m:r>
                                    <a:rPr lang="en-US" i="1">
                                      <a:solidFill>
                                        <a:schemeClr val="accent1"/>
                                      </a:solidFill>
                                      <a:latin typeface="Cambria Math" panose="02040503050406030204" pitchFamily="18" charset="0"/>
                                      <a:ea typeface="Cambria Math" panose="02040503050406030204" pitchFamily="18" charset="0"/>
                                    </a:rPr>
                                    <m:t>𝜃</m:t>
                                  </m:r>
                                </m:e>
                                <m:sub>
                                  <m:r>
                                    <a:rPr lang="en-US" i="1">
                                      <a:solidFill>
                                        <a:schemeClr val="accent1"/>
                                      </a:solidFill>
                                      <a:latin typeface="Cambria Math" panose="02040503050406030204" pitchFamily="18" charset="0"/>
                                      <a:ea typeface="Cambria Math" panose="02040503050406030204" pitchFamily="18" charset="0"/>
                                    </a:rPr>
                                    <m:t>𝑘</m:t>
                                  </m:r>
                                </m:sub>
                              </m:sSub>
                            </m:sup>
                          </m:sSup>
                          <m:r>
                            <a:rPr lang="en-US" sz="1800" b="0" i="1" smtClean="0">
                              <a:solidFill>
                                <a:schemeClr val="accent1"/>
                              </a:solidFill>
                              <a:latin typeface="Cambria Math" panose="02040503050406030204" pitchFamily="18" charset="0"/>
                              <a:ea typeface="Cambria Math" panose="02040503050406030204" pitchFamily="18" charset="0"/>
                            </a:rPr>
                            <m:t>−</m:t>
                          </m:r>
                          <m:sSup>
                            <m:sSupPr>
                              <m:ctrlPr>
                                <a:rPr lang="en-US" i="1">
                                  <a:solidFill>
                                    <a:schemeClr val="accent1"/>
                                  </a:solidFill>
                                  <a:latin typeface="Cambria Math" panose="02040503050406030204" pitchFamily="18" charset="0"/>
                                  <a:ea typeface="Cambria Math" panose="02040503050406030204" pitchFamily="18" charset="0"/>
                                </a:rPr>
                              </m:ctrlPr>
                            </m:sSupPr>
                            <m:e>
                              <m:r>
                                <a:rPr lang="en-US" i="1">
                                  <a:solidFill>
                                    <a:schemeClr val="accent1"/>
                                  </a:solidFill>
                                  <a:latin typeface="Cambria Math" panose="02040503050406030204" pitchFamily="18" charset="0"/>
                                  <a:ea typeface="Cambria Math" panose="02040503050406030204" pitchFamily="18" charset="0"/>
                                </a:rPr>
                                <m:t>𝑒</m:t>
                              </m:r>
                            </m:e>
                            <m:sup>
                              <m:r>
                                <a:rPr lang="en-US" b="0" i="1" smtClean="0">
                                  <a:solidFill>
                                    <a:schemeClr val="accent1"/>
                                  </a:solidFill>
                                  <a:latin typeface="Cambria Math" panose="02040503050406030204" pitchFamily="18" charset="0"/>
                                  <a:ea typeface="Cambria Math" panose="02040503050406030204" pitchFamily="18" charset="0"/>
                                </a:rPr>
                                <m:t>𝑗</m:t>
                              </m:r>
                              <m:r>
                                <a:rPr lang="en-US" i="1">
                                  <a:solidFill>
                                    <a:schemeClr val="accent1"/>
                                  </a:solidFill>
                                  <a:latin typeface="Cambria Math" panose="02040503050406030204" pitchFamily="18" charset="0"/>
                                  <a:ea typeface="Cambria Math" panose="02040503050406030204" pitchFamily="18" charset="0"/>
                                </a:rPr>
                                <m:t>𝜑</m:t>
                              </m:r>
                              <m:d>
                                <m:dPr>
                                  <m:begChr m:val="["/>
                                  <m:endChr m:val="]"/>
                                  <m:ctrlPr>
                                    <a:rPr lang="en-US" i="1">
                                      <a:solidFill>
                                        <a:schemeClr val="accent1"/>
                                      </a:solidFill>
                                      <a:latin typeface="Cambria Math" panose="02040503050406030204" pitchFamily="18" charset="0"/>
                                      <a:ea typeface="Cambria Math" panose="02040503050406030204" pitchFamily="18" charset="0"/>
                                    </a:rPr>
                                  </m:ctrlPr>
                                </m:dPr>
                                <m:e>
                                  <m:r>
                                    <a:rPr lang="en-US" i="1">
                                      <a:solidFill>
                                        <a:schemeClr val="accent1"/>
                                      </a:solidFill>
                                      <a:latin typeface="Cambria Math" panose="02040503050406030204" pitchFamily="18" charset="0"/>
                                      <a:ea typeface="Cambria Math" panose="02040503050406030204" pitchFamily="18" charset="0"/>
                                    </a:rPr>
                                    <m:t>𝑘</m:t>
                                  </m:r>
                                </m:e>
                              </m:d>
                            </m:sup>
                          </m:sSup>
                        </m:e>
                      </m:d>
                    </m:oMath>
                  </m:oMathPara>
                </a14:m>
                <a:endParaRPr lang="en-US" dirty="0"/>
              </a:p>
            </p:txBody>
          </p:sp>
        </mc:Choice>
        <mc:Fallback xmlns="">
          <p:sp>
            <p:nvSpPr>
              <p:cNvPr id="12" name="TextBox 11">
                <a:extLst>
                  <a:ext uri="{FF2B5EF4-FFF2-40B4-BE49-F238E27FC236}">
                    <a16:creationId xmlns:a16="http://schemas.microsoft.com/office/drawing/2014/main" id="{B1F444BD-318C-5542-089B-C42BAD2D285E}"/>
                  </a:ext>
                </a:extLst>
              </p:cNvPr>
              <p:cNvSpPr txBox="1">
                <a:spLocks noRot="1" noChangeAspect="1" noMove="1" noResize="1" noEditPoints="1" noAdjustHandles="1" noChangeArrowheads="1" noChangeShapeType="1" noTextEdit="1"/>
              </p:cNvSpPr>
              <p:nvPr/>
            </p:nvSpPr>
            <p:spPr>
              <a:xfrm>
                <a:off x="7330922" y="4219388"/>
                <a:ext cx="4448480" cy="410562"/>
              </a:xfrm>
              <a:prstGeom prst="rect">
                <a:avLst/>
              </a:prstGeom>
              <a:blipFill>
                <a:blip r:embed="rId7"/>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E6FBF0-1798-92B0-8379-E9E79C533DE2}"/>
                  </a:ext>
                </a:extLst>
              </p:cNvPr>
              <p:cNvSpPr txBox="1"/>
              <p:nvPr/>
            </p:nvSpPr>
            <p:spPr>
              <a:xfrm>
                <a:off x="8967854" y="4614729"/>
                <a:ext cx="3052352" cy="646331"/>
              </a:xfrm>
              <a:prstGeom prst="rect">
                <a:avLst/>
              </a:prstGeom>
              <a:noFill/>
            </p:spPr>
            <p:txBody>
              <a:bodyPr wrap="square">
                <a:spAutoFit/>
              </a:bodyPr>
              <a:lstStyle/>
              <a:p>
                <a:r>
                  <a:rPr lang="en-US" sz="1800" b="0" dirty="0">
                    <a:solidFill>
                      <a:schemeClr val="accent1"/>
                    </a:solidFill>
                    <a:ea typeface="Cambria Math" panose="02040503050406030204" pitchFamily="18" charset="0"/>
                  </a:rPr>
                  <a:t>where </a:t>
                </a:r>
                <a14:m>
                  <m:oMath xmlns:m="http://schemas.openxmlformats.org/officeDocument/2006/math">
                    <m:r>
                      <a:rPr lang="en-US" sz="1800" b="0" i="1" smtClean="0">
                        <a:solidFill>
                          <a:schemeClr val="accent1"/>
                        </a:solidFill>
                        <a:latin typeface="Cambria Math" panose="02040503050406030204" pitchFamily="18" charset="0"/>
                        <a:ea typeface="Cambria Math" panose="02040503050406030204" pitchFamily="18" charset="0"/>
                      </a:rPr>
                      <m:t>𝐴</m:t>
                    </m:r>
                    <m:d>
                      <m:dPr>
                        <m:begChr m:val="["/>
                        <m:endChr m:val="]"/>
                        <m:ctrlPr>
                          <a:rPr lang="en-US" sz="1800" b="0" i="1" smtClean="0">
                            <a:solidFill>
                              <a:schemeClr val="accent1"/>
                            </a:solidFill>
                            <a:latin typeface="Cambria Math" panose="02040503050406030204" pitchFamily="18" charset="0"/>
                            <a:ea typeface="Cambria Math" panose="02040503050406030204" pitchFamily="18" charset="0"/>
                          </a:rPr>
                        </m:ctrlPr>
                      </m:dPr>
                      <m:e>
                        <m:r>
                          <a:rPr lang="en-US" sz="1800" b="0" i="1" smtClean="0">
                            <a:solidFill>
                              <a:schemeClr val="accent1"/>
                            </a:solidFill>
                            <a:latin typeface="Cambria Math" panose="02040503050406030204" pitchFamily="18" charset="0"/>
                            <a:ea typeface="Cambria Math" panose="02040503050406030204" pitchFamily="18" charset="0"/>
                          </a:rPr>
                          <m:t>𝑘</m:t>
                        </m:r>
                      </m:e>
                    </m:d>
                    <m:r>
                      <a:rPr lang="en-US" sz="1800" b="0" i="0" smtClean="0">
                        <a:solidFill>
                          <a:schemeClr val="accent1"/>
                        </a:solidFill>
                        <a:latin typeface="Cambria Math" panose="02040503050406030204" pitchFamily="18" charset="0"/>
                        <a:ea typeface="Cambria Math" panose="02040503050406030204" pitchFamily="18" charset="0"/>
                      </a:rPr>
                      <m:t>=</m:t>
                    </m:r>
                    <m:d>
                      <m:dPr>
                        <m:begChr m:val="|"/>
                        <m:endChr m:val="|"/>
                        <m:ctrlPr>
                          <a:rPr lang="en-US" sz="1800" b="0" i="1" smtClean="0">
                            <a:solidFill>
                              <a:schemeClr val="accent1"/>
                            </a:solidFill>
                            <a:latin typeface="Cambria Math" panose="02040503050406030204" pitchFamily="18" charset="0"/>
                            <a:ea typeface="Cambria Math" panose="02040503050406030204" pitchFamily="18" charset="0"/>
                          </a:rPr>
                        </m:ctrlPr>
                      </m:dPr>
                      <m:e>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𝑦</m:t>
                            </m:r>
                          </m:e>
                          <m:sub>
                            <m:r>
                              <a:rPr lang="en-US" i="1">
                                <a:solidFill>
                                  <a:schemeClr val="accent1"/>
                                </a:solidFill>
                                <a:latin typeface="Cambria Math" panose="02040503050406030204" pitchFamily="18" charset="0"/>
                                <a:ea typeface="Cambria Math" panose="02040503050406030204" pitchFamily="18" charset="0"/>
                              </a:rPr>
                              <m:t>𝑖𝑛</m:t>
                            </m:r>
                          </m:sub>
                        </m:sSub>
                        <m:d>
                          <m:dPr>
                            <m:begChr m:val="["/>
                            <m:endChr m:val="]"/>
                            <m:ctrlPr>
                              <a:rPr lang="en-US" i="1">
                                <a:solidFill>
                                  <a:schemeClr val="accent1"/>
                                </a:solidFill>
                                <a:latin typeface="Cambria Math" panose="02040503050406030204" pitchFamily="18" charset="0"/>
                                <a:ea typeface="Cambria Math" panose="02040503050406030204" pitchFamily="18" charset="0"/>
                              </a:rPr>
                            </m:ctrlPr>
                          </m:dPr>
                          <m:e>
                            <m:r>
                              <a:rPr lang="en-US" i="1">
                                <a:solidFill>
                                  <a:schemeClr val="accent1"/>
                                </a:solidFill>
                                <a:latin typeface="Cambria Math" panose="02040503050406030204" pitchFamily="18" charset="0"/>
                                <a:ea typeface="Cambria Math" panose="02040503050406030204" pitchFamily="18" charset="0"/>
                              </a:rPr>
                              <m:t>𝑘</m:t>
                            </m:r>
                          </m:e>
                        </m:d>
                      </m:e>
                    </m:d>
                    <m:r>
                      <a:rPr lang="en-US" i="1">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𝛾</m:t>
                        </m:r>
                      </m:e>
                      <m:sub>
                        <m:r>
                          <a:rPr lang="en-US" b="0" i="1" smtClean="0">
                            <a:solidFill>
                              <a:schemeClr val="accent1"/>
                            </a:solidFill>
                            <a:latin typeface="Cambria Math" panose="02040503050406030204" pitchFamily="18" charset="0"/>
                            <a:ea typeface="Cambria Math" panose="02040503050406030204" pitchFamily="18" charset="0"/>
                          </a:rPr>
                          <m:t>𝑘</m:t>
                        </m:r>
                      </m:sub>
                    </m:sSub>
                  </m:oMath>
                </a14:m>
                <a:endParaRPr lang="en-US" b="0" dirty="0">
                  <a:solidFill>
                    <a:schemeClr val="accent1"/>
                  </a:solidFill>
                  <a:ea typeface="Cambria Math" panose="02040503050406030204" pitchFamily="18" charset="0"/>
                </a:endParaRPr>
              </a:p>
              <a:p>
                <a:r>
                  <a:rPr lang="en-US" dirty="0">
                    <a:solidFill>
                      <a:schemeClr val="accent1"/>
                    </a:solidFill>
                  </a:rPr>
                  <a:t>and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𝜑</m:t>
                    </m:r>
                    <m:d>
                      <m:dPr>
                        <m:begChr m:val="["/>
                        <m:endChr m:val="]"/>
                        <m:ctrlPr>
                          <a:rPr lang="en-US" sz="1800" b="0" i="1" smtClean="0">
                            <a:solidFill>
                              <a:schemeClr val="accent1"/>
                            </a:solidFill>
                            <a:latin typeface="Cambria Math" panose="02040503050406030204" pitchFamily="18" charset="0"/>
                            <a:ea typeface="Cambria Math" panose="02040503050406030204" pitchFamily="18" charset="0"/>
                          </a:rPr>
                        </m:ctrlPr>
                      </m:dPr>
                      <m:e>
                        <m:r>
                          <a:rPr lang="en-US" sz="1800" b="0" i="1" smtClean="0">
                            <a:solidFill>
                              <a:schemeClr val="accent1"/>
                            </a:solidFill>
                            <a:latin typeface="Cambria Math" panose="02040503050406030204" pitchFamily="18" charset="0"/>
                            <a:ea typeface="Cambria Math" panose="02040503050406030204" pitchFamily="18" charset="0"/>
                          </a:rPr>
                          <m:t>𝑘</m:t>
                        </m:r>
                      </m:e>
                    </m:d>
                    <m:r>
                      <a:rPr lang="en-US" sz="1800" b="0" i="0" smtClean="0">
                        <a:solidFill>
                          <a:schemeClr val="accent1"/>
                        </a:solidFill>
                        <a:latin typeface="Cambria Math" panose="02040503050406030204" pitchFamily="18" charset="0"/>
                        <a:ea typeface="Cambria Math" panose="02040503050406030204" pitchFamily="18" charset="0"/>
                      </a:rPr>
                      <m:t>=</m:t>
                    </m:r>
                    <m:r>
                      <a:rPr lang="en-US" i="1" smtClean="0">
                        <a:solidFill>
                          <a:schemeClr val="accent1"/>
                        </a:solidFill>
                        <a:latin typeface="Cambria Math" panose="02040503050406030204" pitchFamily="18" charset="0"/>
                        <a:ea typeface="Cambria Math" panose="02040503050406030204" pitchFamily="18" charset="0"/>
                      </a:rPr>
                      <m:t>𝔼</m:t>
                    </m:r>
                  </m:oMath>
                </a14:m>
                <a:r>
                  <a:rPr lang="en-US" dirty="0">
                    <a:solidFill>
                      <a:schemeClr val="accent1"/>
                    </a:solidFill>
                    <a:ea typeface="Cambria Math" panose="02040503050406030204" pitchFamily="18" charset="0"/>
                  </a:rPr>
                  <a:t> </a:t>
                </a:r>
                <a14:m>
                  <m:oMath xmlns:m="http://schemas.openxmlformats.org/officeDocument/2006/math">
                    <m:d>
                      <m:dPr>
                        <m:begChr m:val="["/>
                        <m:endChr m:val="]"/>
                        <m:ctrlPr>
                          <a:rPr lang="en-US" i="1">
                            <a:solidFill>
                              <a:schemeClr val="accent1"/>
                            </a:solidFill>
                            <a:latin typeface="Cambria Math" panose="02040503050406030204" pitchFamily="18" charset="0"/>
                            <a:ea typeface="Cambria Math" panose="02040503050406030204" pitchFamily="18" charset="0"/>
                          </a:rPr>
                        </m:ctrlPr>
                      </m:dPr>
                      <m:e>
                        <m:r>
                          <a:rPr lang="en-US" i="1">
                            <a:solidFill>
                              <a:schemeClr val="accent1"/>
                            </a:solidFill>
                            <a:latin typeface="Cambria Math" panose="02040503050406030204" pitchFamily="18" charset="0"/>
                            <a:ea typeface="Cambria Math" panose="02040503050406030204" pitchFamily="18" charset="0"/>
                          </a:rPr>
                          <m:t>∠</m:t>
                        </m:r>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𝑦</m:t>
                            </m:r>
                          </m:e>
                          <m:sub>
                            <m:r>
                              <a:rPr lang="en-US" i="1">
                                <a:solidFill>
                                  <a:schemeClr val="accent1"/>
                                </a:solidFill>
                                <a:latin typeface="Cambria Math" panose="02040503050406030204" pitchFamily="18" charset="0"/>
                                <a:ea typeface="Cambria Math" panose="02040503050406030204" pitchFamily="18" charset="0"/>
                              </a:rPr>
                              <m:t>𝑖𝑛</m:t>
                            </m:r>
                          </m:sub>
                        </m:sSub>
                        <m:r>
                          <a:rPr lang="en-US" i="1">
                            <a:solidFill>
                              <a:schemeClr val="accent1"/>
                            </a:solidFill>
                            <a:latin typeface="Cambria Math" panose="02040503050406030204" pitchFamily="18" charset="0"/>
                            <a:ea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𝑘</m:t>
                        </m:r>
                        <m:r>
                          <a:rPr lang="en-US" i="1">
                            <a:solidFill>
                              <a:schemeClr val="accent1"/>
                            </a:solidFill>
                            <a:latin typeface="Cambria Math" panose="02040503050406030204" pitchFamily="18" charset="0"/>
                            <a:ea typeface="Cambria Math" panose="02040503050406030204" pitchFamily="18" charset="0"/>
                          </a:rPr>
                          <m:t>]</m:t>
                        </m:r>
                      </m:e>
                    </m:d>
                    <m:r>
                      <a:rPr lang="en-US" b="0" i="1" smtClean="0">
                        <a:solidFill>
                          <a:schemeClr val="accent1"/>
                        </a:solidFill>
                        <a:latin typeface="Cambria Math" panose="02040503050406030204" pitchFamily="18" charset="0"/>
                        <a:ea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 </m:t>
                    </m:r>
                  </m:oMath>
                </a14:m>
                <a:endParaRPr lang="en-US" dirty="0"/>
              </a:p>
            </p:txBody>
          </p:sp>
        </mc:Choice>
        <mc:Fallback xmlns="">
          <p:sp>
            <p:nvSpPr>
              <p:cNvPr id="13" name="TextBox 12">
                <a:extLst>
                  <a:ext uri="{FF2B5EF4-FFF2-40B4-BE49-F238E27FC236}">
                    <a16:creationId xmlns:a16="http://schemas.microsoft.com/office/drawing/2014/main" id="{A5E6FBF0-1798-92B0-8379-E9E79C533DE2}"/>
                  </a:ext>
                </a:extLst>
              </p:cNvPr>
              <p:cNvSpPr txBox="1">
                <a:spLocks noRot="1" noChangeAspect="1" noMove="1" noResize="1" noEditPoints="1" noAdjustHandles="1" noChangeArrowheads="1" noChangeShapeType="1" noTextEdit="1"/>
              </p:cNvSpPr>
              <p:nvPr/>
            </p:nvSpPr>
            <p:spPr>
              <a:xfrm>
                <a:off x="8967854" y="4614729"/>
                <a:ext cx="3052352" cy="646331"/>
              </a:xfrm>
              <a:prstGeom prst="rect">
                <a:avLst/>
              </a:prstGeom>
              <a:blipFill>
                <a:blip r:embed="rId8"/>
                <a:stretch>
                  <a:fillRect l="-1597" t="-4717" b="-1415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FA1AE6EE-C8F9-1248-1329-20BA3A225C6A}"/>
              </a:ext>
            </a:extLst>
          </p:cNvPr>
          <p:cNvSpPr txBox="1"/>
          <p:nvPr/>
        </p:nvSpPr>
        <p:spPr>
          <a:xfrm>
            <a:off x="7217052" y="2987631"/>
            <a:ext cx="4383504" cy="369332"/>
          </a:xfrm>
          <a:prstGeom prst="rect">
            <a:avLst/>
          </a:prstGeom>
          <a:noFill/>
        </p:spPr>
        <p:txBody>
          <a:bodyPr wrap="square">
            <a:spAutoFit/>
          </a:bodyPr>
          <a:lstStyle/>
          <a:p>
            <a:r>
              <a:rPr lang="en-US" sz="1800" b="0" dirty="0">
                <a:solidFill>
                  <a:schemeClr val="accent1"/>
                </a:solidFill>
                <a:ea typeface="Cambria Math" panose="02040503050406030204" pitchFamily="18" charset="0"/>
              </a:rPr>
              <a:t>Performance function:</a:t>
            </a:r>
            <a:endParaRPr lang="en-US" dirty="0"/>
          </a:p>
        </p:txBody>
      </p:sp>
      <p:sp>
        <p:nvSpPr>
          <p:cNvPr id="15" name="TextBox 14">
            <a:extLst>
              <a:ext uri="{FF2B5EF4-FFF2-40B4-BE49-F238E27FC236}">
                <a16:creationId xmlns:a16="http://schemas.microsoft.com/office/drawing/2014/main" id="{E77EF598-1214-4489-2CAB-D3CAB7AEE5E5}"/>
              </a:ext>
            </a:extLst>
          </p:cNvPr>
          <p:cNvSpPr txBox="1"/>
          <p:nvPr/>
        </p:nvSpPr>
        <p:spPr>
          <a:xfrm>
            <a:off x="7217052" y="3885249"/>
            <a:ext cx="4383504" cy="369332"/>
          </a:xfrm>
          <a:prstGeom prst="rect">
            <a:avLst/>
          </a:prstGeom>
          <a:noFill/>
        </p:spPr>
        <p:txBody>
          <a:bodyPr wrap="square">
            <a:spAutoFit/>
          </a:bodyPr>
          <a:lstStyle/>
          <a:p>
            <a:r>
              <a:rPr lang="en-US" sz="1800" b="0" dirty="0">
                <a:solidFill>
                  <a:schemeClr val="accent1"/>
                </a:solidFill>
                <a:ea typeface="Cambria Math" panose="02040503050406030204" pitchFamily="18" charset="0"/>
              </a:rPr>
              <a:t>with</a:t>
            </a:r>
            <a:endParaRPr lang="en-US" dirty="0"/>
          </a:p>
        </p:txBody>
      </p:sp>
      <p:sp>
        <p:nvSpPr>
          <p:cNvPr id="17" name="TextBox 16">
            <a:extLst>
              <a:ext uri="{FF2B5EF4-FFF2-40B4-BE49-F238E27FC236}">
                <a16:creationId xmlns:a16="http://schemas.microsoft.com/office/drawing/2014/main" id="{3B844561-8AD1-1E5F-022E-C56E26DC61E1}"/>
              </a:ext>
            </a:extLst>
          </p:cNvPr>
          <p:cNvSpPr txBox="1"/>
          <p:nvPr/>
        </p:nvSpPr>
        <p:spPr>
          <a:xfrm>
            <a:off x="7217052" y="5317007"/>
            <a:ext cx="4383504" cy="369332"/>
          </a:xfrm>
          <a:prstGeom prst="rect">
            <a:avLst/>
          </a:prstGeom>
          <a:noFill/>
        </p:spPr>
        <p:txBody>
          <a:bodyPr wrap="square">
            <a:spAutoFit/>
          </a:bodyPr>
          <a:lstStyle/>
          <a:p>
            <a:r>
              <a:rPr lang="en-US" dirty="0">
                <a:solidFill>
                  <a:schemeClr val="accent1"/>
                </a:solidFill>
                <a:ea typeface="Cambria Math" panose="02040503050406030204" pitchFamily="18" charset="0"/>
              </a:rPr>
              <a:t>Simple gradient search provides updates </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29B67DF-40C5-FE8B-33AB-14516A65A31B}"/>
                  </a:ext>
                </a:extLst>
              </p:cNvPr>
              <p:cNvSpPr txBox="1"/>
              <p:nvPr/>
            </p:nvSpPr>
            <p:spPr>
              <a:xfrm>
                <a:off x="7330922" y="5682631"/>
                <a:ext cx="3956144" cy="369332"/>
              </a:xfrm>
              <a:prstGeom prst="rect">
                <a:avLst/>
              </a:prstGeom>
              <a:noFill/>
            </p:spPr>
            <p:txBody>
              <a:bodyPr wrap="square">
                <a:spAutoFit/>
              </a:bodyPr>
              <a:lstStyle/>
              <a:p>
                <a:pPr>
                  <a:spcBef>
                    <a:spcPts val="1000"/>
                  </a:spcBef>
                </a:pPr>
                <a14:m>
                  <m:oMathPara xmlns:m="http://schemas.openxmlformats.org/officeDocument/2006/math">
                    <m:oMathParaPr>
                      <m:jc m:val="centerGroup"/>
                    </m:oMathParaPr>
                    <m:oMath xmlns:m="http://schemas.openxmlformats.org/officeDocument/2006/math">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𝜃</m:t>
                          </m:r>
                        </m:e>
                        <m:sub>
                          <m:r>
                            <a:rPr lang="en-US" i="1">
                              <a:solidFill>
                                <a:schemeClr val="accent1"/>
                              </a:solidFill>
                              <a:latin typeface="Cambria Math" panose="02040503050406030204" pitchFamily="18" charset="0"/>
                              <a:ea typeface="Cambria Math" panose="02040503050406030204" pitchFamily="18" charset="0"/>
                            </a:rPr>
                            <m:t>𝑘</m:t>
                          </m:r>
                          <m:r>
                            <a:rPr lang="en-US" i="1">
                              <a:solidFill>
                                <a:schemeClr val="accent1"/>
                              </a:solidFill>
                              <a:latin typeface="Cambria Math" panose="02040503050406030204" pitchFamily="18" charset="0"/>
                              <a:ea typeface="Cambria Math" panose="02040503050406030204" pitchFamily="18" charset="0"/>
                            </a:rPr>
                            <m:t>+1</m:t>
                          </m:r>
                        </m:sub>
                      </m:sSub>
                      <m:r>
                        <a:rPr lang="en-US" i="1">
                          <a:solidFill>
                            <a:schemeClr val="accent1"/>
                          </a:solidFill>
                          <a:latin typeface="Cambria Math" panose="02040503050406030204" pitchFamily="18" charset="0"/>
                          <a:ea typeface="Cambria Math" panose="02040503050406030204" pitchFamily="18" charset="0"/>
                        </a:rPr>
                        <m:t>=</m:t>
                      </m:r>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𝜃</m:t>
                          </m:r>
                        </m:e>
                        <m:sub>
                          <m:r>
                            <a:rPr lang="en-US" i="1">
                              <a:solidFill>
                                <a:schemeClr val="accent1"/>
                              </a:solidFill>
                              <a:latin typeface="Cambria Math" panose="02040503050406030204" pitchFamily="18" charset="0"/>
                              <a:ea typeface="Cambria Math" panose="02040503050406030204" pitchFamily="18" charset="0"/>
                            </a:rPr>
                            <m:t>𝑘</m:t>
                          </m:r>
                        </m:sub>
                      </m:sSub>
                      <m:r>
                        <a:rPr lang="en-US" i="1">
                          <a:solidFill>
                            <a:schemeClr val="accent1"/>
                          </a:solidFill>
                          <a:latin typeface="Cambria Math" panose="02040503050406030204" pitchFamily="18" charset="0"/>
                          <a:ea typeface="Cambria Math" panose="02040503050406030204" pitchFamily="18" charset="0"/>
                        </a:rPr>
                        <m:t>−</m:t>
                      </m:r>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𝜇</m:t>
                          </m:r>
                        </m:e>
                        <m:sub>
                          <m:r>
                            <a:rPr lang="en-US" i="1" smtClean="0">
                              <a:solidFill>
                                <a:schemeClr val="accent1"/>
                              </a:solidFill>
                              <a:latin typeface="Cambria Math" panose="02040503050406030204" pitchFamily="18" charset="0"/>
                              <a:ea typeface="Cambria Math" panose="02040503050406030204" pitchFamily="18" charset="0"/>
                            </a:rPr>
                            <m:t>𝜃</m:t>
                          </m:r>
                        </m:sub>
                      </m:sSub>
                      <m:sSub>
                        <m:sSubPr>
                          <m:ctrlPr>
                            <a:rPr lang="en-US" i="1">
                              <a:solidFill>
                                <a:schemeClr val="accent1"/>
                              </a:solidFill>
                              <a:latin typeface="Cambria Math" panose="02040503050406030204" pitchFamily="18" charset="0"/>
                              <a:ea typeface="Cambria Math" panose="02040503050406030204" pitchFamily="18" charset="0"/>
                            </a:rPr>
                          </m:ctrlPr>
                        </m:sSubPr>
                        <m:e>
                          <m:r>
                            <m:rPr>
                              <m:sty m:val="p"/>
                            </m:rPr>
                            <a:rPr lang="en-US" i="1">
                              <a:solidFill>
                                <a:schemeClr val="accent1"/>
                              </a:solidFill>
                              <a:latin typeface="Cambria Math" panose="02040503050406030204" pitchFamily="18" charset="0"/>
                              <a:ea typeface="Cambria Math" panose="02040503050406030204" pitchFamily="18" charset="0"/>
                            </a:rPr>
                            <m:t>∇</m:t>
                          </m:r>
                        </m:e>
                        <m:sub>
                          <m:r>
                            <a:rPr lang="en-US" i="1" smtClean="0">
                              <a:solidFill>
                                <a:schemeClr val="accent1"/>
                              </a:solidFill>
                              <a:latin typeface="Cambria Math" panose="02040503050406030204" pitchFamily="18" charset="0"/>
                              <a:ea typeface="Cambria Math" panose="02040503050406030204" pitchFamily="18" charset="0"/>
                            </a:rPr>
                            <m:t>𝜃</m:t>
                          </m:r>
                        </m:sub>
                      </m:sSub>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𝐽</m:t>
                          </m:r>
                        </m:e>
                        <m:sub>
                          <m:r>
                            <a:rPr lang="en-US" i="1">
                              <a:solidFill>
                                <a:schemeClr val="accent1"/>
                              </a:solidFill>
                              <a:latin typeface="Cambria Math" panose="02040503050406030204" pitchFamily="18" charset="0"/>
                              <a:ea typeface="Cambria Math" panose="02040503050406030204" pitchFamily="18" charset="0"/>
                            </a:rPr>
                            <m:t>𝑘</m:t>
                          </m:r>
                        </m:sub>
                      </m:sSub>
                    </m:oMath>
                  </m:oMathPara>
                </a14:m>
                <a:endParaRPr dirty="0"/>
              </a:p>
            </p:txBody>
          </p:sp>
        </mc:Choice>
        <mc:Fallback xmlns="">
          <p:sp>
            <p:nvSpPr>
              <p:cNvPr id="19" name="TextBox 18">
                <a:extLst>
                  <a:ext uri="{FF2B5EF4-FFF2-40B4-BE49-F238E27FC236}">
                    <a16:creationId xmlns:a16="http://schemas.microsoft.com/office/drawing/2014/main" id="{129B67DF-40C5-FE8B-33AB-14516A65A31B}"/>
                  </a:ext>
                </a:extLst>
              </p:cNvPr>
              <p:cNvSpPr txBox="1">
                <a:spLocks noRot="1" noChangeAspect="1" noMove="1" noResize="1" noEditPoints="1" noAdjustHandles="1" noChangeArrowheads="1" noChangeShapeType="1" noTextEdit="1"/>
              </p:cNvSpPr>
              <p:nvPr/>
            </p:nvSpPr>
            <p:spPr>
              <a:xfrm>
                <a:off x="7330922" y="5682631"/>
                <a:ext cx="3956144" cy="369332"/>
              </a:xfrm>
              <a:prstGeom prst="rect">
                <a:avLst/>
              </a:prstGeom>
              <a:blipFill>
                <a:blip r:embed="rId9"/>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D0467C-3B89-9570-AC89-CD175E1DBEE6}"/>
                  </a:ext>
                </a:extLst>
              </p:cNvPr>
              <p:cNvSpPr txBox="1"/>
              <p:nvPr/>
            </p:nvSpPr>
            <p:spPr>
              <a:xfrm>
                <a:off x="7795274" y="6021922"/>
                <a:ext cx="3027440" cy="391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i="1" smtClean="0">
                              <a:solidFill>
                                <a:schemeClr val="accent1"/>
                              </a:solidFill>
                              <a:latin typeface="Cambria Math" panose="02040503050406030204" pitchFamily="18" charset="0"/>
                              <a:ea typeface="Cambria Math" panose="02040503050406030204" pitchFamily="18" charset="0"/>
                            </a:rPr>
                            <m:t>𝛾</m:t>
                          </m:r>
                        </m:e>
                        <m:sub>
                          <m:r>
                            <a:rPr lang="en-US" b="0" i="1" smtClean="0">
                              <a:solidFill>
                                <a:schemeClr val="accent1"/>
                              </a:solidFill>
                              <a:latin typeface="Cambria Math" panose="02040503050406030204" pitchFamily="18" charset="0"/>
                              <a:ea typeface="Cambria Math" panose="02040503050406030204" pitchFamily="18" charset="0"/>
                            </a:rPr>
                            <m:t>𝑘</m:t>
                          </m:r>
                          <m:r>
                            <a:rPr lang="en-US" b="0" i="1" smtClean="0">
                              <a:solidFill>
                                <a:schemeClr val="accent1"/>
                              </a:solidFill>
                              <a:latin typeface="Cambria Math" panose="02040503050406030204" pitchFamily="18" charset="0"/>
                              <a:ea typeface="Cambria Math" panose="02040503050406030204" pitchFamily="18" charset="0"/>
                            </a:rPr>
                            <m:t>+1</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𝛾</m:t>
                          </m:r>
                        </m:e>
                        <m:sub>
                          <m:r>
                            <a:rPr lang="en-US" i="1">
                              <a:solidFill>
                                <a:schemeClr val="accent1"/>
                              </a:solidFill>
                              <a:latin typeface="Cambria Math" panose="02040503050406030204" pitchFamily="18" charset="0"/>
                              <a:ea typeface="Cambria Math" panose="02040503050406030204" pitchFamily="18" charset="0"/>
                            </a:rPr>
                            <m:t>𝑘</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𝜇</m:t>
                          </m:r>
                        </m:e>
                        <m:sub>
                          <m:r>
                            <a:rPr lang="en-US" b="0" i="1" smtClean="0">
                              <a:solidFill>
                                <a:schemeClr val="accent1"/>
                              </a:solidFill>
                              <a:latin typeface="Cambria Math" panose="02040503050406030204" pitchFamily="18" charset="0"/>
                              <a:ea typeface="Cambria Math" panose="02040503050406030204" pitchFamily="18" charset="0"/>
                            </a:rPr>
                            <m:t>𝛾</m:t>
                          </m:r>
                        </m:sub>
                      </m:sSub>
                      <m:sSub>
                        <m:sSubPr>
                          <m:ctrlPr>
                            <a:rPr lang="en-US" b="0" i="1" smtClean="0">
                              <a:solidFill>
                                <a:schemeClr val="accent1"/>
                              </a:solidFill>
                              <a:latin typeface="Cambria Math" panose="02040503050406030204" pitchFamily="18" charset="0"/>
                              <a:ea typeface="Cambria Math" panose="02040503050406030204" pitchFamily="18" charset="0"/>
                            </a:rPr>
                          </m:ctrlPr>
                        </m:sSubPr>
                        <m:e>
                          <m:r>
                            <m:rPr>
                              <m:sty m:val="p"/>
                            </m:rPr>
                            <a:rPr lang="en-US" b="0" i="1" smtClean="0">
                              <a:solidFill>
                                <a:schemeClr val="accent1"/>
                              </a:solidFill>
                              <a:latin typeface="Cambria Math" panose="02040503050406030204" pitchFamily="18" charset="0"/>
                              <a:ea typeface="Cambria Math" panose="02040503050406030204" pitchFamily="18" charset="0"/>
                            </a:rPr>
                            <m:t>∇</m:t>
                          </m:r>
                        </m:e>
                        <m:sub>
                          <m:r>
                            <a:rPr lang="en-US" i="1">
                              <a:solidFill>
                                <a:schemeClr val="accent1"/>
                              </a:solidFill>
                              <a:latin typeface="Cambria Math" panose="02040503050406030204" pitchFamily="18" charset="0"/>
                              <a:ea typeface="Cambria Math" panose="02040503050406030204" pitchFamily="18" charset="0"/>
                            </a:rPr>
                            <m:t>𝛾</m:t>
                          </m:r>
                        </m:sub>
                      </m:sSub>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𝐽</m:t>
                          </m:r>
                        </m:e>
                        <m:sub>
                          <m:r>
                            <a:rPr lang="en-US" b="0" i="1" smtClean="0">
                              <a:solidFill>
                                <a:schemeClr val="accent1"/>
                              </a:solidFill>
                              <a:latin typeface="Cambria Math" panose="02040503050406030204" pitchFamily="18" charset="0"/>
                              <a:ea typeface="Cambria Math" panose="02040503050406030204" pitchFamily="18" charset="0"/>
                            </a:rPr>
                            <m:t>𝑘</m:t>
                          </m:r>
                        </m:sub>
                      </m:sSub>
                    </m:oMath>
                  </m:oMathPara>
                </a14:m>
                <a:endParaRPr lang="en-US" dirty="0"/>
              </a:p>
            </p:txBody>
          </p:sp>
        </mc:Choice>
        <mc:Fallback xmlns="">
          <p:sp>
            <p:nvSpPr>
              <p:cNvPr id="21" name="TextBox 20">
                <a:extLst>
                  <a:ext uri="{FF2B5EF4-FFF2-40B4-BE49-F238E27FC236}">
                    <a16:creationId xmlns:a16="http://schemas.microsoft.com/office/drawing/2014/main" id="{BFD0467C-3B89-9570-AC89-CD175E1DBEE6}"/>
                  </a:ext>
                </a:extLst>
              </p:cNvPr>
              <p:cNvSpPr txBox="1">
                <a:spLocks noRot="1" noChangeAspect="1" noMove="1" noResize="1" noEditPoints="1" noAdjustHandles="1" noChangeArrowheads="1" noChangeShapeType="1" noTextEdit="1"/>
              </p:cNvSpPr>
              <p:nvPr/>
            </p:nvSpPr>
            <p:spPr>
              <a:xfrm>
                <a:off x="7795274" y="6021922"/>
                <a:ext cx="3027440" cy="391517"/>
              </a:xfrm>
              <a:prstGeom prst="rect">
                <a:avLst/>
              </a:prstGeom>
              <a:blipFill>
                <a:blip r:embed="rId10"/>
                <a:stretch>
                  <a:fillRect b="-4688"/>
                </a:stretch>
              </a:blipFill>
            </p:spPr>
            <p:txBody>
              <a:bodyPr/>
              <a:lstStyle/>
              <a:p>
                <a:r>
                  <a:rPr lang="en-US">
                    <a:noFill/>
                  </a:rPr>
                  <a:t> </a:t>
                </a:r>
              </a:p>
            </p:txBody>
          </p:sp>
        </mc:Fallback>
      </mc:AlternateContent>
      <p:pic>
        <p:nvPicPr>
          <p:cNvPr id="23" name="Picture 22" descr="Chart&#10;&#10;Description automatically generated">
            <a:extLst>
              <a:ext uri="{FF2B5EF4-FFF2-40B4-BE49-F238E27FC236}">
                <a16:creationId xmlns:a16="http://schemas.microsoft.com/office/drawing/2014/main" id="{D706C3E7-5A3B-6A0A-CD14-AC3C6F1D134B}"/>
              </a:ext>
            </a:extLst>
          </p:cNvPr>
          <p:cNvPicPr>
            <a:picLocks noChangeAspect="1"/>
          </p:cNvPicPr>
          <p:nvPr/>
        </p:nvPicPr>
        <p:blipFill rotWithShape="1">
          <a:blip r:embed="rId11">
            <a:extLst>
              <a:ext uri="{28A0092B-C50C-407E-A947-70E740481C1C}">
                <a14:useLocalDpi xmlns:a14="http://schemas.microsoft.com/office/drawing/2010/main" val="0"/>
              </a:ext>
            </a:extLst>
          </a:blip>
          <a:srcRect l="50522"/>
          <a:stretch/>
        </p:blipFill>
        <p:spPr>
          <a:xfrm>
            <a:off x="199914" y="2642926"/>
            <a:ext cx="4913162" cy="4196684"/>
          </a:xfrm>
          <a:prstGeom prst="rect">
            <a:avLst/>
          </a:prstGeom>
        </p:spPr>
      </p:pic>
      <p:pic>
        <p:nvPicPr>
          <p:cNvPr id="25" name="Picture 24" descr="Chart, line chart&#10;&#10;Description automatically generated">
            <a:extLst>
              <a:ext uri="{FF2B5EF4-FFF2-40B4-BE49-F238E27FC236}">
                <a16:creationId xmlns:a16="http://schemas.microsoft.com/office/drawing/2014/main" id="{BD51597E-3722-DFEC-D592-E3DA5186FA36}"/>
              </a:ext>
            </a:extLst>
          </p:cNvPr>
          <p:cNvPicPr>
            <a:picLocks noChangeAspect="1"/>
          </p:cNvPicPr>
          <p:nvPr/>
        </p:nvPicPr>
        <p:blipFill rotWithShape="1">
          <a:blip r:embed="rId5">
            <a:extLst>
              <a:ext uri="{28A0092B-C50C-407E-A947-70E740481C1C}">
                <a14:useLocalDpi xmlns:a14="http://schemas.microsoft.com/office/drawing/2010/main" val="0"/>
              </a:ext>
            </a:extLst>
          </a:blip>
          <a:srcRect l="49959" t="12889" r="-1448" b="686"/>
          <a:stretch/>
        </p:blipFill>
        <p:spPr>
          <a:xfrm>
            <a:off x="5033225" y="4871064"/>
            <a:ext cx="2045462" cy="1896654"/>
          </a:xfrm>
          <a:prstGeom prst="rect">
            <a:avLst/>
          </a:prstGeom>
        </p:spPr>
      </p:pic>
    </p:spTree>
    <p:extLst>
      <p:ext uri="{BB962C8B-B14F-4D97-AF65-F5344CB8AC3E}">
        <p14:creationId xmlns:p14="http://schemas.microsoft.com/office/powerpoint/2010/main" val="2626757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1" y="177077"/>
            <a:ext cx="5748488" cy="1095560"/>
          </a:xfrm>
        </p:spPr>
        <p:txBody>
          <a:bodyPr anchor="t">
            <a:normAutofit/>
          </a:bodyPr>
          <a:lstStyle/>
          <a:p>
            <a:pPr lvl="0"/>
            <a:r>
              <a:rPr lang="en-US" sz="3200" dirty="0">
                <a:latin typeface="Cambria" panose="02040503050406030204" pitchFamily="18" charset="0"/>
                <a:ea typeface="Cambria" panose="02040503050406030204" pitchFamily="18" charset="0"/>
              </a:rPr>
              <a:t>Synchronizing Sequences of Unknown Displacements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1" y="1624086"/>
                <a:ext cx="5119893" cy="5233914"/>
              </a:xfrm>
            </p:spPr>
            <p:txBody>
              <a:bodyPr>
                <a:normAutofit/>
              </a:bodyPr>
              <a:lstStyle/>
              <a:p>
                <a:pPr>
                  <a:spcAft>
                    <a:spcPts val="500"/>
                  </a:spcAft>
                  <a:buFont typeface="Arial" panose="020B0604020202020204" pitchFamily="34" charset="0"/>
                  <a:buChar char="•"/>
                </a:pPr>
                <a:r>
                  <a:rPr lang="en-US" sz="2000" dirty="0">
                    <a:solidFill>
                      <a:schemeClr val="tx1"/>
                    </a:solidFill>
                    <a:latin typeface="Cambria" panose="02040503050406030204" pitchFamily="18" charset="0"/>
                    <a:ea typeface="Cambria" panose="02040503050406030204" pitchFamily="18" charset="0"/>
                  </a:rPr>
                  <a:t>Conventional cross-correlation requires knowing displacement</a:t>
                </a:r>
                <a:r>
                  <a:rPr lang="en-US" sz="2000" dirty="0">
                    <a:latin typeface="Cambria" panose="02040503050406030204" pitchFamily="18" charset="0"/>
                    <a:ea typeface="Cambria" panose="02040503050406030204" pitchFamily="18" charset="0"/>
                  </a:rPr>
                  <a:t>.</a:t>
                </a:r>
              </a:p>
              <a:p>
                <a:pPr>
                  <a:spcAft>
                    <a:spcPts val="500"/>
                  </a:spcAft>
                  <a:buFont typeface="Arial" panose="020B0604020202020204" pitchFamily="34" charset="0"/>
                  <a:buChar char="•"/>
                </a:pPr>
                <a:r>
                  <a:rPr lang="en-US" sz="2000" dirty="0">
                    <a:solidFill>
                      <a:schemeClr val="tx1"/>
                    </a:solidFill>
                    <a:latin typeface="Cambria" panose="02040503050406030204" pitchFamily="18" charset="0"/>
                    <a:ea typeface="Cambria" panose="02040503050406030204" pitchFamily="18" charset="0"/>
                  </a:rPr>
                  <a:t>Model transponding surfaces as LTI:</a:t>
                </a:r>
              </a:p>
              <a:p>
                <a:pPr marL="0" indent="0" algn="ctr">
                  <a:spcAft>
                    <a:spcPts val="500"/>
                  </a:spcAft>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panose="02040503050406030204" pitchFamily="18" charset="0"/>
                        </a:rPr>
                        <m:t>𝑑</m:t>
                      </m:r>
                      <m:d>
                        <m:dPr>
                          <m:ctrlPr>
                            <a:rPr lang="en-US" sz="2000" b="0" i="1" smtClean="0">
                              <a:solidFill>
                                <a:schemeClr val="tx1"/>
                              </a:solidFill>
                              <a:latin typeface="Cambria Math" panose="02040503050406030204" pitchFamily="18" charset="0"/>
                              <a:ea typeface="Cambria" panose="02040503050406030204" pitchFamily="18" charset="0"/>
                            </a:rPr>
                          </m:ctrlPr>
                        </m:dPr>
                        <m:e>
                          <m:r>
                            <a:rPr lang="en-US" sz="2000" b="0" i="1" smtClean="0">
                              <a:solidFill>
                                <a:schemeClr val="tx1"/>
                              </a:solidFill>
                              <a:latin typeface="Cambria Math" panose="02040503050406030204" pitchFamily="18" charset="0"/>
                              <a:ea typeface="Cambria" panose="02040503050406030204" pitchFamily="18" charset="0"/>
                            </a:rPr>
                            <m:t>𝑡</m:t>
                          </m:r>
                        </m:e>
                      </m:d>
                      <m:r>
                        <a:rPr lang="en-US" sz="2000" b="0" i="1"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𝑥</m:t>
                      </m:r>
                      <m:r>
                        <a:rPr lang="en-US" sz="2000" b="0" i="1"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𝑡</m:t>
                      </m:r>
                      <m:r>
                        <a:rPr lang="en-US" sz="2000" b="0" i="1"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h</m:t>
                      </m:r>
                      <m:r>
                        <a:rPr lang="en-US" sz="2000" b="0" i="1"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𝑡</m:t>
                      </m:r>
                      <m:r>
                        <a:rPr lang="en-US" sz="2000" b="0" i="1" smtClean="0">
                          <a:solidFill>
                            <a:schemeClr val="tx1"/>
                          </a:solidFill>
                          <a:latin typeface="Cambria Math" panose="02040503050406030204" pitchFamily="18" charset="0"/>
                          <a:ea typeface="Cambria" panose="02040503050406030204" pitchFamily="18" charset="0"/>
                        </a:rPr>
                        <m:t>)</m:t>
                      </m:r>
                    </m:oMath>
                  </m:oMathPara>
                </a14:m>
                <a:endParaRPr lang="en-US" sz="2000" dirty="0">
                  <a:solidFill>
                    <a:schemeClr val="tx1"/>
                  </a:solidFill>
                  <a:latin typeface="Cambria" panose="02040503050406030204" pitchFamily="18" charset="0"/>
                  <a:ea typeface="Cambria" panose="02040503050406030204" pitchFamily="18" charset="0"/>
                </a:endParaRPr>
              </a:p>
              <a:p>
                <a:pPr>
                  <a:spcAft>
                    <a:spcPts val="500"/>
                  </a:spcAft>
                </a:pPr>
                <a:r>
                  <a:rPr lang="en-US" sz="2000" dirty="0">
                    <a:solidFill>
                      <a:schemeClr val="tx1"/>
                    </a:solidFill>
                    <a:latin typeface="Cambria" panose="02040503050406030204" pitchFamily="18" charset="0"/>
                    <a:ea typeface="Cambria" panose="02040503050406030204" pitchFamily="18" charset="0"/>
                  </a:rPr>
                  <a:t>MSC estimates the extent to which one signal can be predicted from the other using a linear model.</a:t>
                </a:r>
              </a:p>
              <a:p>
                <a:pPr lvl="1">
                  <a:spcBef>
                    <a:spcPts val="1000"/>
                  </a:spcBef>
                  <a:spcAft>
                    <a:spcPts val="500"/>
                  </a:spcAft>
                </a:pPr>
                <a:r>
                  <a:rPr lang="en-US" sz="2000" dirty="0">
                    <a:latin typeface="Cambria" panose="02040503050406030204" pitchFamily="18" charset="0"/>
                    <a:ea typeface="Cambria" panose="02040503050406030204" pitchFamily="18" charset="0"/>
                  </a:rPr>
                  <a:t>Results in a peak at all preamble frequencies at the start time</a:t>
                </a:r>
              </a:p>
              <a:p>
                <a:pPr lvl="1">
                  <a:spcBef>
                    <a:spcPts val="1000"/>
                  </a:spcBef>
                  <a:spcAft>
                    <a:spcPts val="500"/>
                  </a:spcAft>
                </a:pPr>
                <a:r>
                  <a:rPr lang="en-US" sz="2000" dirty="0">
                    <a:latin typeface="Cambria" panose="02040503050406030204" pitchFamily="18" charset="0"/>
                    <a:ea typeface="Cambria" panose="02040503050406030204" pitchFamily="18" charset="0"/>
                  </a:rPr>
                  <a:t>Used a preamble chirp from </a:t>
                </a:r>
                <a14:m>
                  <m:oMath xmlns:m="http://schemas.openxmlformats.org/officeDocument/2006/math">
                    <m:d>
                      <m:dPr>
                        <m:begChr m:val="["/>
                        <m:endChr m:val="]"/>
                        <m:ctrlPr>
                          <a:rPr lang="en-US" sz="2000" b="0" i="1" smtClean="0">
                            <a:latin typeface="Cambria Math" panose="02040503050406030204" pitchFamily="18" charset="0"/>
                            <a:ea typeface="Cambria" panose="02040503050406030204" pitchFamily="18" charset="0"/>
                          </a:rPr>
                        </m:ctrlPr>
                      </m:dPr>
                      <m:e>
                        <m:r>
                          <a:rPr lang="en-US" sz="2000" b="0" i="1" smtClean="0">
                            <a:latin typeface="Cambria Math" panose="02040503050406030204" pitchFamily="18" charset="0"/>
                            <a:ea typeface="Cambria" panose="02040503050406030204" pitchFamily="18" charset="0"/>
                          </a:rPr>
                          <m:t>0,</m:t>
                        </m:r>
                        <m:f>
                          <m:fPr>
                            <m:ctrlPr>
                              <a:rPr lang="en-US" sz="2000" b="0" i="1" smtClean="0">
                                <a:latin typeface="Cambria Math" panose="02040503050406030204" pitchFamily="18" charset="0"/>
                                <a:ea typeface="Cambria" panose="02040503050406030204" pitchFamily="18" charset="0"/>
                              </a:rPr>
                            </m:ctrlPr>
                          </m:fPr>
                          <m:num>
                            <m:r>
                              <a:rPr lang="en-US" sz="2000" b="0" i="1" smtClean="0">
                                <a:latin typeface="Cambria Math" panose="02040503050406030204" pitchFamily="18" charset="0"/>
                                <a:ea typeface="Cambria" panose="02040503050406030204" pitchFamily="18" charset="0"/>
                              </a:rPr>
                              <m:t>𝑃𝑅𝐹</m:t>
                            </m:r>
                          </m:num>
                          <m:den>
                            <m:r>
                              <a:rPr lang="en-US" sz="2000" b="0" i="1" smtClean="0">
                                <a:latin typeface="Cambria Math" panose="02040503050406030204" pitchFamily="18" charset="0"/>
                                <a:ea typeface="Cambria" panose="02040503050406030204" pitchFamily="18" charset="0"/>
                              </a:rPr>
                              <m:t>2</m:t>
                            </m:r>
                          </m:den>
                        </m:f>
                      </m:e>
                    </m:d>
                  </m:oMath>
                </a14:m>
                <a:endParaRPr lang="en-US" sz="2000" dirty="0">
                  <a:latin typeface="Cambria" panose="02040503050406030204" pitchFamily="18" charset="0"/>
                  <a:ea typeface="Cambria" panose="02040503050406030204" pitchFamily="18" charset="0"/>
                </a:endParaRPr>
              </a:p>
              <a:p>
                <a:pPr>
                  <a:spcAft>
                    <a:spcPts val="500"/>
                  </a:spcAft>
                </a:pPr>
                <a:r>
                  <a:rPr lang="en-US" sz="2000" dirty="0">
                    <a:solidFill>
                      <a:schemeClr val="tx1"/>
                    </a:solidFill>
                    <a:latin typeface="Cambria" panose="02040503050406030204" pitchFamily="18" charset="0"/>
                    <a:ea typeface="Cambria" panose="02040503050406030204" pitchFamily="18" charset="0"/>
                  </a:rPr>
                  <a:t>Slices at symbol frequencies will reveal decaying characteristics.</a:t>
                </a:r>
              </a:p>
              <a:p>
                <a:pPr>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581191" y="1624086"/>
                <a:ext cx="5119893" cy="5233914"/>
              </a:xfrm>
              <a:blipFill>
                <a:blip r:embed="rId4"/>
                <a:stretch>
                  <a:fillRect l="-1071" t="-116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19</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0" name="Picture 9" descr="Chart, line chart&#10;&#10;Description automatically generated">
            <a:extLst>
              <a:ext uri="{FF2B5EF4-FFF2-40B4-BE49-F238E27FC236}">
                <a16:creationId xmlns:a16="http://schemas.microsoft.com/office/drawing/2014/main" id="{96D3AF06-C9C8-262E-4F52-AE297E3375DD}"/>
              </a:ext>
            </a:extLst>
          </p:cNvPr>
          <p:cNvPicPr>
            <a:picLocks noChangeAspect="1"/>
          </p:cNvPicPr>
          <p:nvPr/>
        </p:nvPicPr>
        <p:blipFill rotWithShape="1">
          <a:blip r:embed="rId6">
            <a:extLst>
              <a:ext uri="{28A0092B-C50C-407E-A947-70E740481C1C}">
                <a14:useLocalDpi xmlns:a14="http://schemas.microsoft.com/office/drawing/2010/main" val="0"/>
              </a:ext>
            </a:extLst>
          </a:blip>
          <a:srcRect r="6643"/>
          <a:stretch/>
        </p:blipFill>
        <p:spPr>
          <a:xfrm>
            <a:off x="5609978" y="4218589"/>
            <a:ext cx="5397198" cy="2493156"/>
          </a:xfrm>
          <a:prstGeom prst="rect">
            <a:avLst/>
          </a:prstGeom>
        </p:spPr>
      </p:pic>
      <p:pic>
        <p:nvPicPr>
          <p:cNvPr id="12" name="Picture 11" descr="Chart&#10;&#10;Description automatically generated">
            <a:extLst>
              <a:ext uri="{FF2B5EF4-FFF2-40B4-BE49-F238E27FC236}">
                <a16:creationId xmlns:a16="http://schemas.microsoft.com/office/drawing/2014/main" id="{3A81694F-6F94-23B7-3580-4E7E44699C8E}"/>
              </a:ext>
            </a:extLst>
          </p:cNvPr>
          <p:cNvPicPr>
            <a:picLocks noChangeAspect="1"/>
          </p:cNvPicPr>
          <p:nvPr/>
        </p:nvPicPr>
        <p:blipFill rotWithShape="1">
          <a:blip r:embed="rId7">
            <a:extLst>
              <a:ext uri="{28A0092B-C50C-407E-A947-70E740481C1C}">
                <a14:useLocalDpi xmlns:a14="http://schemas.microsoft.com/office/drawing/2010/main" val="0"/>
              </a:ext>
            </a:extLst>
          </a:blip>
          <a:srcRect r="7851"/>
          <a:stretch/>
        </p:blipFill>
        <p:spPr>
          <a:xfrm>
            <a:off x="5548379" y="1367793"/>
            <a:ext cx="6332149" cy="2705688"/>
          </a:xfrm>
          <a:prstGeom prst="rect">
            <a:avLst/>
          </a:prstGeom>
        </p:spPr>
      </p:pic>
      <p:pic>
        <p:nvPicPr>
          <p:cNvPr id="3" name="Picture 2" descr="Diagram&#10;&#10;Description automatically generated">
            <a:extLst>
              <a:ext uri="{FF2B5EF4-FFF2-40B4-BE49-F238E27FC236}">
                <a16:creationId xmlns:a16="http://schemas.microsoft.com/office/drawing/2014/main" id="{4FA7925D-DEC9-3DCB-CF08-BB02732F9FA5}"/>
              </a:ext>
            </a:extLst>
          </p:cNvPr>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tretch>
            <a:fillRect/>
          </a:stretch>
        </p:blipFill>
        <p:spPr>
          <a:xfrm>
            <a:off x="6712849" y="90832"/>
            <a:ext cx="3531809" cy="1181805"/>
          </a:xfrm>
          <a:prstGeom prst="rect">
            <a:avLst/>
          </a:prstGeom>
          <a:ln w="19050">
            <a:solidFill>
              <a:schemeClr val="tx2"/>
            </a:solidFill>
          </a:ln>
        </p:spPr>
      </p:pic>
      <p:sp>
        <p:nvSpPr>
          <p:cNvPr id="6" name="Rectangle 5">
            <a:extLst>
              <a:ext uri="{FF2B5EF4-FFF2-40B4-BE49-F238E27FC236}">
                <a16:creationId xmlns:a16="http://schemas.microsoft.com/office/drawing/2014/main" id="{519CE7D2-1AE0-D149-6229-FEE76AB81F62}"/>
              </a:ext>
            </a:extLst>
          </p:cNvPr>
          <p:cNvSpPr/>
          <p:nvPr/>
        </p:nvSpPr>
        <p:spPr>
          <a:xfrm>
            <a:off x="8088729" y="1003087"/>
            <a:ext cx="398876" cy="2505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359421-FB8C-9635-DBF4-28EA3DC15048}"/>
              </a:ext>
            </a:extLst>
          </p:cNvPr>
          <p:cNvSpPr/>
          <p:nvPr/>
        </p:nvSpPr>
        <p:spPr>
          <a:xfrm>
            <a:off x="8366338" y="634394"/>
            <a:ext cx="273035" cy="2505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802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ontact — Duke University Chorale">
            <a:extLst>
              <a:ext uri="{FF2B5EF4-FFF2-40B4-BE49-F238E27FC236}">
                <a16:creationId xmlns:a16="http://schemas.microsoft.com/office/drawing/2014/main" id="{9D56E8AD-0CE2-BA1A-FA86-D4C189EBB5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r>
              <a:rPr lang="en-US" sz="3200" cap="none" dirty="0">
                <a:solidFill>
                  <a:schemeClr val="tx2"/>
                </a:solidFill>
                <a:latin typeface="Cambria" panose="02040503050406030204" pitchFamily="18" charset="0"/>
                <a:ea typeface="Cambria" panose="02040503050406030204" pitchFamily="18" charset="0"/>
              </a:rPr>
              <a:t>Outline</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2</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Display 17">
            <a:extLst>
              <a:ext uri="{FF2B5EF4-FFF2-40B4-BE49-F238E27FC236}">
                <a16:creationId xmlns:a16="http://schemas.microsoft.com/office/drawing/2014/main" id="{F8B5CD17-21CB-2C21-005A-23864764120A}"/>
              </a:ext>
            </a:extLst>
          </p:cNvPr>
          <p:cNvSpPr/>
          <p:nvPr/>
        </p:nvSpPr>
        <p:spPr>
          <a:xfrm>
            <a:off x="1312822" y="3373624"/>
            <a:ext cx="1781033" cy="1095560"/>
          </a:xfrm>
          <a:prstGeom prst="flowChartDisplay">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isplay 18">
            <a:extLst>
              <a:ext uri="{FF2B5EF4-FFF2-40B4-BE49-F238E27FC236}">
                <a16:creationId xmlns:a16="http://schemas.microsoft.com/office/drawing/2014/main" id="{389999C6-83C2-CB9C-C54D-9CEF1FE16A77}"/>
              </a:ext>
            </a:extLst>
          </p:cNvPr>
          <p:cNvSpPr/>
          <p:nvPr/>
        </p:nvSpPr>
        <p:spPr>
          <a:xfrm>
            <a:off x="4273547" y="3373624"/>
            <a:ext cx="1781033" cy="1095560"/>
          </a:xfrm>
          <a:prstGeom prst="flowChartDisplay">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isplay 19">
            <a:extLst>
              <a:ext uri="{FF2B5EF4-FFF2-40B4-BE49-F238E27FC236}">
                <a16:creationId xmlns:a16="http://schemas.microsoft.com/office/drawing/2014/main" id="{1FA4F8B5-DF88-E38C-BDB6-F77873756043}"/>
              </a:ext>
            </a:extLst>
          </p:cNvPr>
          <p:cNvSpPr/>
          <p:nvPr/>
        </p:nvSpPr>
        <p:spPr>
          <a:xfrm>
            <a:off x="3093855" y="3373624"/>
            <a:ext cx="1781033" cy="1095560"/>
          </a:xfrm>
          <a:prstGeom prst="flowChartDisplay">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isplay 20">
            <a:extLst>
              <a:ext uri="{FF2B5EF4-FFF2-40B4-BE49-F238E27FC236}">
                <a16:creationId xmlns:a16="http://schemas.microsoft.com/office/drawing/2014/main" id="{F7216611-7318-CBBE-6A55-6AA677FE6525}"/>
              </a:ext>
            </a:extLst>
          </p:cNvPr>
          <p:cNvSpPr/>
          <p:nvPr/>
        </p:nvSpPr>
        <p:spPr>
          <a:xfrm>
            <a:off x="5314193" y="3373624"/>
            <a:ext cx="1781033" cy="1095560"/>
          </a:xfrm>
          <a:prstGeom prst="flowChartDisplay">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isplay 21">
            <a:extLst>
              <a:ext uri="{FF2B5EF4-FFF2-40B4-BE49-F238E27FC236}">
                <a16:creationId xmlns:a16="http://schemas.microsoft.com/office/drawing/2014/main" id="{F77D48EF-C960-9DD7-9F22-B905EFFFEE7A}"/>
              </a:ext>
            </a:extLst>
          </p:cNvPr>
          <p:cNvSpPr/>
          <p:nvPr/>
        </p:nvSpPr>
        <p:spPr>
          <a:xfrm>
            <a:off x="9428989" y="3373624"/>
            <a:ext cx="1781033" cy="1095560"/>
          </a:xfrm>
          <a:prstGeom prst="flowChartDisplay">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Display 22">
            <a:extLst>
              <a:ext uri="{FF2B5EF4-FFF2-40B4-BE49-F238E27FC236}">
                <a16:creationId xmlns:a16="http://schemas.microsoft.com/office/drawing/2014/main" id="{82956F34-D875-448E-1DAB-B55F43A21C55}"/>
              </a:ext>
            </a:extLst>
          </p:cNvPr>
          <p:cNvSpPr/>
          <p:nvPr/>
        </p:nvSpPr>
        <p:spPr>
          <a:xfrm>
            <a:off x="7095226" y="3373624"/>
            <a:ext cx="1781033" cy="1095560"/>
          </a:xfrm>
          <a:prstGeom prst="flowChartDisplay">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Display 23">
            <a:extLst>
              <a:ext uri="{FF2B5EF4-FFF2-40B4-BE49-F238E27FC236}">
                <a16:creationId xmlns:a16="http://schemas.microsoft.com/office/drawing/2014/main" id="{9FF2A8F8-9EBB-D536-897C-92BAA586EA49}"/>
              </a:ext>
            </a:extLst>
          </p:cNvPr>
          <p:cNvSpPr/>
          <p:nvPr/>
        </p:nvSpPr>
        <p:spPr>
          <a:xfrm>
            <a:off x="7630896" y="3373624"/>
            <a:ext cx="1781033" cy="1095560"/>
          </a:xfrm>
          <a:prstGeom prst="flowChartDisplay">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AEA7D91-4E98-28C9-333A-7CD8FE9A116E}"/>
              </a:ext>
            </a:extLst>
          </p:cNvPr>
          <p:cNvCxnSpPr>
            <a:cxnSpLocks/>
          </p:cNvCxnSpPr>
          <p:nvPr/>
        </p:nvCxnSpPr>
        <p:spPr>
          <a:xfrm flipV="1">
            <a:off x="868093" y="2559547"/>
            <a:ext cx="736980" cy="13598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535FF0-1B15-176E-A6D8-5A37E615DFBB}"/>
              </a:ext>
            </a:extLst>
          </p:cNvPr>
          <p:cNvCxnSpPr/>
          <p:nvPr/>
        </p:nvCxnSpPr>
        <p:spPr>
          <a:xfrm flipV="1">
            <a:off x="3093855" y="2565572"/>
            <a:ext cx="736980" cy="1359821"/>
          </a:xfrm>
          <a:prstGeom prst="line">
            <a:avLst/>
          </a:prstGeom>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2A092-0D48-34F6-D92A-236135E06104}"/>
              </a:ext>
            </a:extLst>
          </p:cNvPr>
          <p:cNvCxnSpPr/>
          <p:nvPr/>
        </p:nvCxnSpPr>
        <p:spPr>
          <a:xfrm flipV="1">
            <a:off x="7098636" y="2562338"/>
            <a:ext cx="736980" cy="1359821"/>
          </a:xfrm>
          <a:prstGeom prst="line">
            <a:avLst/>
          </a:prstGeom>
          <a:ln w="127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5703E33-35E7-0571-8761-7A751C57C110}"/>
              </a:ext>
            </a:extLst>
          </p:cNvPr>
          <p:cNvCxnSpPr/>
          <p:nvPr/>
        </p:nvCxnSpPr>
        <p:spPr>
          <a:xfrm flipV="1">
            <a:off x="9428989" y="2562337"/>
            <a:ext cx="736980" cy="1359821"/>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678F7-7968-D3EB-6412-5F442139D5A5}"/>
              </a:ext>
            </a:extLst>
          </p:cNvPr>
          <p:cNvSpPr txBox="1"/>
          <p:nvPr/>
        </p:nvSpPr>
        <p:spPr>
          <a:xfrm rot="17900376">
            <a:off x="588360" y="2005578"/>
            <a:ext cx="2233253" cy="646331"/>
          </a:xfrm>
          <a:prstGeom prst="rect">
            <a:avLst/>
          </a:prstGeom>
          <a:noFill/>
        </p:spPr>
        <p:txBody>
          <a:bodyPr wrap="square">
            <a:spAutoFit/>
          </a:bodyPr>
          <a:lstStyle/>
          <a:p>
            <a:pPr lvl="0"/>
            <a:r>
              <a:rPr lang="en-US" sz="1800" dirty="0">
                <a:latin typeface="Cambria" panose="02040503050406030204" pitchFamily="18" charset="0"/>
                <a:ea typeface="Cambria" panose="02040503050406030204" pitchFamily="18" charset="0"/>
              </a:rPr>
              <a:t>Why mmW radar vibrometry?</a:t>
            </a:r>
          </a:p>
        </p:txBody>
      </p:sp>
      <p:sp>
        <p:nvSpPr>
          <p:cNvPr id="32" name="TextBox 31">
            <a:extLst>
              <a:ext uri="{FF2B5EF4-FFF2-40B4-BE49-F238E27FC236}">
                <a16:creationId xmlns:a16="http://schemas.microsoft.com/office/drawing/2014/main" id="{9C7B23C2-21BA-3801-2861-796117145C2C}"/>
              </a:ext>
            </a:extLst>
          </p:cNvPr>
          <p:cNvSpPr txBox="1"/>
          <p:nvPr/>
        </p:nvSpPr>
        <p:spPr>
          <a:xfrm rot="17900376">
            <a:off x="2616780" y="1673140"/>
            <a:ext cx="2524551" cy="923330"/>
          </a:xfrm>
          <a:prstGeom prst="rect">
            <a:avLst/>
          </a:prstGeom>
          <a:noFill/>
        </p:spPr>
        <p:txBody>
          <a:bodyPr wrap="square">
            <a:spAutoFit/>
          </a:bodyPr>
          <a:lstStyle/>
          <a:p>
            <a:pPr lvl="0"/>
            <a:r>
              <a:rPr lang="en-US" sz="1800" dirty="0">
                <a:latin typeface="Cambria" panose="02040503050406030204" pitchFamily="18" charset="0"/>
                <a:ea typeface="Cambria" panose="02040503050406030204" pitchFamily="18" charset="0"/>
              </a:rPr>
              <a:t>How can mmW radar vibrometry help </a:t>
            </a:r>
            <a:r>
              <a:rPr lang="en-US" dirty="0">
                <a:latin typeface="Cambria" panose="02040503050406030204" pitchFamily="18" charset="0"/>
                <a:ea typeface="Cambria" panose="02040503050406030204" pitchFamily="18" charset="0"/>
              </a:rPr>
              <a:t>vehicles communicate</a:t>
            </a:r>
            <a:r>
              <a:rPr lang="en-US" sz="1800" dirty="0">
                <a:latin typeface="Cambria" panose="02040503050406030204" pitchFamily="18" charset="0"/>
                <a:ea typeface="Cambria" panose="02040503050406030204" pitchFamily="18" charset="0"/>
              </a:rPr>
              <a:t>?</a:t>
            </a:r>
          </a:p>
        </p:txBody>
      </p:sp>
      <p:sp>
        <p:nvSpPr>
          <p:cNvPr id="33" name="TextBox 32">
            <a:extLst>
              <a:ext uri="{FF2B5EF4-FFF2-40B4-BE49-F238E27FC236}">
                <a16:creationId xmlns:a16="http://schemas.microsoft.com/office/drawing/2014/main" id="{06D2E5A3-6C61-D241-1CA6-B2860661C2B1}"/>
              </a:ext>
            </a:extLst>
          </p:cNvPr>
          <p:cNvSpPr txBox="1"/>
          <p:nvPr/>
        </p:nvSpPr>
        <p:spPr>
          <a:xfrm rot="17900376">
            <a:off x="6587764" y="1552892"/>
            <a:ext cx="2710273" cy="923330"/>
          </a:xfrm>
          <a:prstGeom prst="rect">
            <a:avLst/>
          </a:prstGeom>
          <a:noFill/>
        </p:spPr>
        <p:txBody>
          <a:bodyPr wrap="square">
            <a:spAutoFit/>
          </a:bodyPr>
          <a:lstStyle/>
          <a:p>
            <a:pPr lvl="0"/>
            <a:r>
              <a:rPr lang="en-US" sz="1800" dirty="0">
                <a:solidFill>
                  <a:schemeClr val="bg1">
                    <a:lumMod val="65000"/>
                  </a:schemeClr>
                </a:solidFill>
                <a:latin typeface="Cambria" panose="02040503050406030204" pitchFamily="18" charset="0"/>
                <a:ea typeface="Cambria" panose="02040503050406030204" pitchFamily="18" charset="0"/>
              </a:rPr>
              <a:t>Can mmW radar vibrometry lead to novel speech analysis systems?</a:t>
            </a:r>
          </a:p>
        </p:txBody>
      </p:sp>
      <p:sp>
        <p:nvSpPr>
          <p:cNvPr id="34" name="TextBox 33">
            <a:extLst>
              <a:ext uri="{FF2B5EF4-FFF2-40B4-BE49-F238E27FC236}">
                <a16:creationId xmlns:a16="http://schemas.microsoft.com/office/drawing/2014/main" id="{501ACCE5-0BA6-F249-2106-A08BB30FC1D3}"/>
              </a:ext>
            </a:extLst>
          </p:cNvPr>
          <p:cNvSpPr txBox="1"/>
          <p:nvPr/>
        </p:nvSpPr>
        <p:spPr>
          <a:xfrm rot="17900376">
            <a:off x="9238766" y="2153068"/>
            <a:ext cx="1898107" cy="646331"/>
          </a:xfrm>
          <a:prstGeom prst="rect">
            <a:avLst/>
          </a:prstGeom>
          <a:noFill/>
        </p:spPr>
        <p:txBody>
          <a:bodyPr wrap="square">
            <a:spAutoFit/>
          </a:bodyPr>
          <a:lstStyle/>
          <a:p>
            <a:pPr lvl="0"/>
            <a:r>
              <a:rPr lang="en-US" sz="1800" dirty="0">
                <a:latin typeface="Cambria" panose="02040503050406030204" pitchFamily="18" charset="0"/>
                <a:ea typeface="Cambria" panose="02040503050406030204" pitchFamily="18" charset="0"/>
              </a:rPr>
              <a:t>What are the key take aways?</a:t>
            </a:r>
          </a:p>
        </p:txBody>
      </p:sp>
      <p:sp>
        <p:nvSpPr>
          <p:cNvPr id="35" name="TextBox 34">
            <a:extLst>
              <a:ext uri="{FF2B5EF4-FFF2-40B4-BE49-F238E27FC236}">
                <a16:creationId xmlns:a16="http://schemas.microsoft.com/office/drawing/2014/main" id="{A92F3483-83FA-2D2B-BE7A-F49F8FD0F9DA}"/>
              </a:ext>
            </a:extLst>
          </p:cNvPr>
          <p:cNvSpPr txBox="1"/>
          <p:nvPr/>
        </p:nvSpPr>
        <p:spPr>
          <a:xfrm>
            <a:off x="865248" y="4735571"/>
            <a:ext cx="2717301" cy="738664"/>
          </a:xfrm>
          <a:prstGeom prst="rect">
            <a:avLst/>
          </a:prstGeom>
          <a:noFill/>
        </p:spPr>
        <p:txBody>
          <a:bodyPr wrap="square">
            <a:spAutoFit/>
          </a:bodyPr>
          <a:lstStyle/>
          <a:p>
            <a:pPr lvl="0"/>
            <a:r>
              <a:rPr lang="en-US" sz="1400" dirty="0">
                <a:latin typeface="Cambria" panose="02040503050406030204" pitchFamily="18" charset="0"/>
                <a:ea typeface="Cambria" panose="02040503050406030204" pitchFamily="18" charset="0"/>
              </a:rPr>
              <a:t>-Accessible Vibrometry</a:t>
            </a:r>
          </a:p>
          <a:p>
            <a:pPr lvl="0"/>
            <a:r>
              <a:rPr lang="en-US" sz="1400" dirty="0">
                <a:latin typeface="Cambria" panose="02040503050406030204" pitchFamily="18" charset="0"/>
                <a:ea typeface="Cambria" panose="02040503050406030204" pitchFamily="18" charset="0"/>
              </a:rPr>
              <a:t>-mmW Radar Vibrometry</a:t>
            </a:r>
          </a:p>
          <a:p>
            <a:pPr lvl="0"/>
            <a:r>
              <a:rPr lang="en-US" sz="1400" dirty="0">
                <a:latin typeface="Cambria" panose="02040503050406030204" pitchFamily="18" charset="0"/>
                <a:ea typeface="Cambria" panose="02040503050406030204" pitchFamily="18" charset="0"/>
              </a:rPr>
              <a:t>-Contributions</a:t>
            </a:r>
          </a:p>
        </p:txBody>
      </p:sp>
      <p:sp>
        <p:nvSpPr>
          <p:cNvPr id="37" name="TextBox 36">
            <a:extLst>
              <a:ext uri="{FF2B5EF4-FFF2-40B4-BE49-F238E27FC236}">
                <a16:creationId xmlns:a16="http://schemas.microsoft.com/office/drawing/2014/main" id="{37EEA5AD-F03D-1FF3-E36E-8FA4640C6228}"/>
              </a:ext>
            </a:extLst>
          </p:cNvPr>
          <p:cNvSpPr txBox="1"/>
          <p:nvPr/>
        </p:nvSpPr>
        <p:spPr>
          <a:xfrm>
            <a:off x="3093855" y="4735571"/>
            <a:ext cx="4064396" cy="1600438"/>
          </a:xfrm>
          <a:prstGeom prst="rect">
            <a:avLst/>
          </a:prstGeom>
          <a:noFill/>
        </p:spPr>
        <p:txBody>
          <a:bodyPr wrap="square">
            <a:spAutoFit/>
          </a:bodyPr>
          <a:lstStyle/>
          <a:p>
            <a:pPr lvl="0"/>
            <a:r>
              <a:rPr lang="en-US" sz="1400" dirty="0">
                <a:latin typeface="Cambria" panose="02040503050406030204" pitchFamily="18" charset="0"/>
                <a:ea typeface="Cambria" panose="02040503050406030204" pitchFamily="18" charset="0"/>
              </a:rPr>
              <a:t>-Radar Vibrometry for Connected Vehicles</a:t>
            </a:r>
          </a:p>
          <a:p>
            <a:pPr lvl="0"/>
            <a:r>
              <a:rPr lang="en-US" sz="1400" dirty="0">
                <a:latin typeface="Cambria" panose="02040503050406030204" pitchFamily="18" charset="0"/>
                <a:ea typeface="Cambria" panose="02040503050406030204" pitchFamily="18" charset="0"/>
              </a:rPr>
              <a:t>-Vibrational Radar Backscatter Communication</a:t>
            </a:r>
          </a:p>
          <a:p>
            <a:pPr lvl="0"/>
            <a:r>
              <a:rPr lang="en-US" sz="1400" dirty="0">
                <a:latin typeface="Cambria" panose="02040503050406030204" pitchFamily="18" charset="0"/>
                <a:ea typeface="Cambria" panose="02040503050406030204" pitchFamily="18" charset="0"/>
              </a:rPr>
              <a:t>-Modeling VRBC Return</a:t>
            </a:r>
          </a:p>
          <a:p>
            <a:pPr lvl="0"/>
            <a:r>
              <a:rPr lang="en-US" sz="1400" dirty="0">
                <a:latin typeface="Cambria" panose="02040503050406030204" pitchFamily="18" charset="0"/>
                <a:ea typeface="Cambria" panose="02040503050406030204" pitchFamily="18" charset="0"/>
              </a:rPr>
              <a:t>-VRBC Processing Chain with Details and Examples</a:t>
            </a:r>
          </a:p>
          <a:p>
            <a:pPr lvl="0"/>
            <a:r>
              <a:rPr lang="en-US" sz="1400" dirty="0">
                <a:latin typeface="Cambria" panose="02040503050406030204" pitchFamily="18" charset="0"/>
                <a:ea typeface="Cambria" panose="02040503050406030204" pitchFamily="18" charset="0"/>
              </a:rPr>
              <a:t>-Handling Resonant Transponding Surfaces</a:t>
            </a:r>
          </a:p>
          <a:p>
            <a:pPr lvl="0"/>
            <a:r>
              <a:rPr lang="en-US" sz="1400" dirty="0">
                <a:latin typeface="Cambria" panose="02040503050406030204" pitchFamily="18" charset="0"/>
                <a:ea typeface="Cambria" panose="02040503050406030204" pitchFamily="18" charset="0"/>
              </a:rPr>
              <a:t>-Upper Bound on VRBC Data Rate</a:t>
            </a:r>
          </a:p>
          <a:p>
            <a:pPr lvl="0"/>
            <a:r>
              <a:rPr lang="en-US" sz="1400" dirty="0">
                <a:latin typeface="Cambria" panose="02040503050406030204" pitchFamily="18" charset="0"/>
                <a:ea typeface="Cambria" panose="02040503050406030204" pitchFamily="18" charset="0"/>
              </a:rPr>
              <a:t>-Platform Noise</a:t>
            </a:r>
          </a:p>
        </p:txBody>
      </p:sp>
      <p:sp>
        <p:nvSpPr>
          <p:cNvPr id="38" name="TextBox 37">
            <a:extLst>
              <a:ext uri="{FF2B5EF4-FFF2-40B4-BE49-F238E27FC236}">
                <a16:creationId xmlns:a16="http://schemas.microsoft.com/office/drawing/2014/main" id="{4ACCA83D-D3F6-2506-2E04-39FAFCD774E1}"/>
              </a:ext>
            </a:extLst>
          </p:cNvPr>
          <p:cNvSpPr txBox="1"/>
          <p:nvPr/>
        </p:nvSpPr>
        <p:spPr>
          <a:xfrm>
            <a:off x="7095226" y="4736717"/>
            <a:ext cx="3535101" cy="523220"/>
          </a:xfrm>
          <a:prstGeom prst="rect">
            <a:avLst/>
          </a:prstGeom>
          <a:noFill/>
        </p:spPr>
        <p:txBody>
          <a:bodyPr wrap="square">
            <a:spAutoFit/>
          </a:bodyPr>
          <a:lstStyle/>
          <a:p>
            <a:pPr lvl="0"/>
            <a:r>
              <a:rPr lang="en-US" sz="1400" dirty="0">
                <a:solidFill>
                  <a:schemeClr val="bg1">
                    <a:lumMod val="65000"/>
                  </a:schemeClr>
                </a:solidFill>
                <a:latin typeface="Cambria" panose="02040503050406030204" pitchFamily="18" charset="0"/>
                <a:ea typeface="Cambria" panose="02040503050406030204" pitchFamily="18" charset="0"/>
              </a:rPr>
              <a:t>-Larynx Vibrational Analysis</a:t>
            </a:r>
          </a:p>
          <a:p>
            <a:pPr lvl="0"/>
            <a:r>
              <a:rPr lang="en-US" sz="1400" dirty="0">
                <a:solidFill>
                  <a:schemeClr val="bg1">
                    <a:lumMod val="65000"/>
                  </a:schemeClr>
                </a:solidFill>
                <a:latin typeface="Cambria" panose="02040503050406030204" pitchFamily="18" charset="0"/>
                <a:ea typeface="Cambria" panose="02040503050406030204" pitchFamily="18" charset="0"/>
              </a:rPr>
              <a:t>-Human Speech Applications</a:t>
            </a:r>
          </a:p>
        </p:txBody>
      </p:sp>
      <p:sp>
        <p:nvSpPr>
          <p:cNvPr id="39" name="Flowchart: Display 38">
            <a:extLst>
              <a:ext uri="{FF2B5EF4-FFF2-40B4-BE49-F238E27FC236}">
                <a16:creationId xmlns:a16="http://schemas.microsoft.com/office/drawing/2014/main" id="{6D1DCA68-5451-F530-86D5-2D733B44ECFE}"/>
              </a:ext>
            </a:extLst>
          </p:cNvPr>
          <p:cNvSpPr/>
          <p:nvPr/>
        </p:nvSpPr>
        <p:spPr>
          <a:xfrm>
            <a:off x="865248" y="3373624"/>
            <a:ext cx="1781033" cy="1095560"/>
          </a:xfrm>
          <a:prstGeom prst="flowChartDisplay">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isplay 39">
            <a:extLst>
              <a:ext uri="{FF2B5EF4-FFF2-40B4-BE49-F238E27FC236}">
                <a16:creationId xmlns:a16="http://schemas.microsoft.com/office/drawing/2014/main" id="{6FEB9D7D-F3ED-453E-5D3C-D69E1A7EB5B4}"/>
              </a:ext>
            </a:extLst>
          </p:cNvPr>
          <p:cNvSpPr/>
          <p:nvPr/>
        </p:nvSpPr>
        <p:spPr>
          <a:xfrm>
            <a:off x="9764785" y="3373624"/>
            <a:ext cx="1781033" cy="1095560"/>
          </a:xfrm>
          <a:prstGeom prst="flowChartDisplay">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AB7E0C4-FCCB-C28B-19A5-811F388FA82A}"/>
              </a:ext>
            </a:extLst>
          </p:cNvPr>
          <p:cNvSpPr txBox="1"/>
          <p:nvPr/>
        </p:nvSpPr>
        <p:spPr>
          <a:xfrm>
            <a:off x="9428989" y="4735571"/>
            <a:ext cx="2717301" cy="738664"/>
          </a:xfrm>
          <a:prstGeom prst="rect">
            <a:avLst/>
          </a:prstGeom>
          <a:noFill/>
        </p:spPr>
        <p:txBody>
          <a:bodyPr wrap="square">
            <a:spAutoFit/>
          </a:bodyPr>
          <a:lstStyle/>
          <a:p>
            <a:pPr lvl="0"/>
            <a:r>
              <a:rPr lang="en-US" sz="1400" dirty="0">
                <a:latin typeface="Cambria" panose="02040503050406030204" pitchFamily="18" charset="0"/>
                <a:ea typeface="Cambria" panose="02040503050406030204" pitchFamily="18" charset="0"/>
              </a:rPr>
              <a:t>-Summary of Work</a:t>
            </a:r>
          </a:p>
          <a:p>
            <a:pPr lvl="0"/>
            <a:r>
              <a:rPr lang="en-US" sz="1400" dirty="0">
                <a:latin typeface="Cambria" panose="02040503050406030204" pitchFamily="18" charset="0"/>
                <a:ea typeface="Cambria" panose="02040503050406030204" pitchFamily="18" charset="0"/>
              </a:rPr>
              <a:t>-Future Work</a:t>
            </a:r>
          </a:p>
          <a:p>
            <a:pPr lvl="0"/>
            <a:r>
              <a:rPr lang="en-US" sz="1400" dirty="0">
                <a:latin typeface="Cambria" panose="02040503050406030204" pitchFamily="18" charset="0"/>
                <a:ea typeface="Cambria" panose="02040503050406030204" pitchFamily="18" charset="0"/>
              </a:rPr>
              <a:t>-Acknowledgements</a:t>
            </a:r>
          </a:p>
        </p:txBody>
      </p:sp>
      <p:cxnSp>
        <p:nvCxnSpPr>
          <p:cNvPr id="6" name="Straight Connector 5">
            <a:extLst>
              <a:ext uri="{FF2B5EF4-FFF2-40B4-BE49-F238E27FC236}">
                <a16:creationId xmlns:a16="http://schemas.microsoft.com/office/drawing/2014/main" id="{3B073BA0-57F2-F42D-125E-96A01366B79B}"/>
              </a:ext>
            </a:extLst>
          </p:cNvPr>
          <p:cNvCxnSpPr>
            <a:stCxn id="2" idx="1"/>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718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50547" y="133954"/>
            <a:ext cx="5327247" cy="1095560"/>
          </a:xfrm>
        </p:spPr>
        <p:txBody>
          <a:bodyPr anchor="t">
            <a:normAutofit/>
          </a:bodyPr>
          <a:lstStyle/>
          <a:p>
            <a:pPr lvl="0"/>
            <a:r>
              <a:rPr lang="en-US" sz="3200" dirty="0">
                <a:latin typeface="Cambria" panose="02040503050406030204" pitchFamily="18" charset="0"/>
                <a:ea typeface="Cambria" panose="02040503050406030204" pitchFamily="18" charset="0"/>
              </a:rPr>
              <a:t>Transponder Impulse Response Estimation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6861976" y="1848900"/>
                <a:ext cx="4858246" cy="4862844"/>
              </a:xfrm>
            </p:spPr>
            <p:txBody>
              <a:bodyPr>
                <a:normAutofit/>
              </a:bodyPr>
              <a:lstStyle/>
              <a:p>
                <a:pPr>
                  <a:spcAft>
                    <a:spcPts val="500"/>
                  </a:spcAft>
                </a:pPr>
                <a:r>
                  <a:rPr lang="en-US" sz="2000" dirty="0">
                    <a:latin typeface="Cambria" panose="02040503050406030204" pitchFamily="18" charset="0"/>
                    <a:ea typeface="Cambria" panose="02040503050406030204" pitchFamily="18" charset="0"/>
                  </a:rPr>
                  <a:t>Using the cross-spectral system ID method </a:t>
                </a:r>
                <a:r>
                  <a:rPr lang="en-US" sz="2000" baseline="30000" dirty="0">
                    <a:latin typeface="Cambria" panose="02040503050406030204" pitchFamily="18" charset="0"/>
                    <a:ea typeface="Cambria" panose="02040503050406030204" pitchFamily="18" charset="0"/>
                  </a:rPr>
                  <a:t>[70]</a:t>
                </a:r>
                <a:r>
                  <a:rPr lang="en-US" sz="2000" dirty="0">
                    <a:latin typeface="Cambria" panose="02040503050406030204" pitchFamily="18" charset="0"/>
                    <a:ea typeface="Cambria" panose="02040503050406030204" pitchFamily="18" charset="0"/>
                  </a:rPr>
                  <a:t>, the impulse response of the system can be obtained:</a:t>
                </a:r>
              </a:p>
              <a:p>
                <a:pPr marL="0" indent="0" algn="ctr">
                  <a:spcAft>
                    <a:spcPts val="500"/>
                  </a:spcAft>
                  <a:buNone/>
                </a:pPr>
                <a14:m>
                  <m:oMath xmlns:m="http://schemas.openxmlformats.org/officeDocument/2006/math">
                    <m:r>
                      <a:rPr lang="en-US" sz="2000" b="0" i="1" smtClean="0">
                        <a:latin typeface="Cambria Math" panose="02040503050406030204" pitchFamily="18" charset="0"/>
                        <a:ea typeface="Cambria" panose="02040503050406030204" pitchFamily="18" charset="0"/>
                      </a:rPr>
                      <m:t>𝐻</m:t>
                    </m:r>
                    <m:d>
                      <m:dPr>
                        <m:ctrlPr>
                          <a:rPr lang="en-US" sz="2000" b="0" i="1" smtClean="0">
                            <a:latin typeface="Cambria Math" panose="02040503050406030204" pitchFamily="18" charset="0"/>
                            <a:ea typeface="Cambria" panose="02040503050406030204" pitchFamily="18" charset="0"/>
                          </a:rPr>
                        </m:ctrlPr>
                      </m:dPr>
                      <m:e>
                        <m:r>
                          <a:rPr lang="en-US" sz="2000" b="0" i="1" smtClean="0">
                            <a:latin typeface="Cambria Math" panose="02040503050406030204" pitchFamily="18" charset="0"/>
                            <a:ea typeface="Cambria" panose="02040503050406030204" pitchFamily="18" charset="0"/>
                          </a:rPr>
                          <m:t>𝑓</m:t>
                        </m:r>
                      </m:e>
                    </m:d>
                    <m:r>
                      <a:rPr lang="en-US" sz="2000" b="0" i="1" smtClean="0">
                        <a:latin typeface="Cambria Math" panose="02040503050406030204" pitchFamily="18" charset="0"/>
                        <a:ea typeface="Cambria" panose="02040503050406030204" pitchFamily="18" charset="0"/>
                      </a:rPr>
                      <m:t>=</m:t>
                    </m:r>
                    <m:f>
                      <m:fPr>
                        <m:ctrlPr>
                          <a:rPr lang="en-US" sz="2000" b="0" i="1" smtClean="0">
                            <a:latin typeface="Cambria Math" panose="02040503050406030204" pitchFamily="18" charset="0"/>
                            <a:ea typeface="Cambria" panose="02040503050406030204" pitchFamily="18" charset="0"/>
                          </a:rPr>
                        </m:ctrlPr>
                      </m:fPr>
                      <m:num>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𝑆</m:t>
                            </m:r>
                          </m:e>
                          <m:sub>
                            <m:r>
                              <a:rPr lang="en-US" sz="2000" b="0" i="1" smtClean="0">
                                <a:latin typeface="Cambria Math" panose="02040503050406030204" pitchFamily="18" charset="0"/>
                                <a:ea typeface="Cambria" panose="02040503050406030204" pitchFamily="18" charset="0"/>
                              </a:rPr>
                              <m:t>𝑥𝑑</m:t>
                            </m:r>
                          </m:sub>
                        </m:sSub>
                        <m:d>
                          <m:dPr>
                            <m:ctrlPr>
                              <a:rPr lang="en-US" sz="2000" b="0" i="1" smtClean="0">
                                <a:latin typeface="Cambria Math" panose="02040503050406030204" pitchFamily="18" charset="0"/>
                                <a:ea typeface="Cambria" panose="02040503050406030204" pitchFamily="18" charset="0"/>
                              </a:rPr>
                            </m:ctrlPr>
                          </m:dPr>
                          <m:e>
                            <m:r>
                              <a:rPr lang="en-US" sz="2000" b="0" i="1" smtClean="0">
                                <a:latin typeface="Cambria Math" panose="02040503050406030204" pitchFamily="18" charset="0"/>
                                <a:ea typeface="Cambria" panose="02040503050406030204" pitchFamily="18" charset="0"/>
                              </a:rPr>
                              <m:t>𝑓</m:t>
                            </m:r>
                          </m:e>
                        </m:d>
                      </m:num>
                      <m:den>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𝑆</m:t>
                            </m:r>
                          </m:e>
                          <m:sub>
                            <m:r>
                              <a:rPr lang="en-US" sz="2000" b="0" i="1" smtClean="0">
                                <a:latin typeface="Cambria Math" panose="02040503050406030204" pitchFamily="18" charset="0"/>
                                <a:ea typeface="Cambria" panose="02040503050406030204" pitchFamily="18" charset="0"/>
                              </a:rPr>
                              <m:t>𝑥𝑥</m:t>
                            </m:r>
                          </m:sub>
                        </m:sSub>
                        <m:d>
                          <m:dPr>
                            <m:ctrlPr>
                              <a:rPr lang="en-US" sz="2000" b="0" i="1" smtClean="0">
                                <a:latin typeface="Cambria Math" panose="02040503050406030204" pitchFamily="18" charset="0"/>
                                <a:ea typeface="Cambria" panose="02040503050406030204" pitchFamily="18" charset="0"/>
                              </a:rPr>
                            </m:ctrlPr>
                          </m:dPr>
                          <m:e>
                            <m:r>
                              <a:rPr lang="en-US" sz="2000" b="0" i="1" smtClean="0">
                                <a:latin typeface="Cambria Math" panose="02040503050406030204" pitchFamily="18" charset="0"/>
                                <a:ea typeface="Cambria" panose="02040503050406030204" pitchFamily="18" charset="0"/>
                              </a:rPr>
                              <m:t>𝑓</m:t>
                            </m:r>
                          </m:e>
                        </m:d>
                      </m:den>
                    </m:f>
                  </m:oMath>
                </a14:m>
                <a:r>
                  <a:rPr lang="en-US" sz="2000" dirty="0">
                    <a:latin typeface="Cambria" panose="02040503050406030204" pitchFamily="18" charset="0"/>
                    <a:ea typeface="Cambria" panose="02040503050406030204" pitchFamily="18" charset="0"/>
                  </a:rPr>
                  <a:t> </a:t>
                </a:r>
                <a:endParaRPr lang="en-US" sz="2000" dirty="0">
                  <a:solidFill>
                    <a:schemeClr val="accent5"/>
                  </a:solidFill>
                  <a:latin typeface="Cambria" panose="02040503050406030204" pitchFamily="18" charset="0"/>
                  <a:ea typeface="Cambria" panose="02040503050406030204" pitchFamily="18" charset="0"/>
                </a:endParaRPr>
              </a:p>
              <a:p>
                <a:pPr marL="0" indent="0" algn="ctr">
                  <a:spcAft>
                    <a:spcPts val="500"/>
                  </a:spcAft>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panose="02040503050406030204" pitchFamily="18" charset="0"/>
                        </a:rPr>
                        <m:t>h</m:t>
                      </m:r>
                      <m:d>
                        <m:dPr>
                          <m:ctrlPr>
                            <a:rPr lang="en-US" sz="2000" b="0" i="1" smtClean="0">
                              <a:solidFill>
                                <a:schemeClr val="tx1"/>
                              </a:solidFill>
                              <a:latin typeface="Cambria Math" panose="02040503050406030204" pitchFamily="18" charset="0"/>
                              <a:ea typeface="Cambria" panose="02040503050406030204" pitchFamily="18" charset="0"/>
                            </a:rPr>
                          </m:ctrlPr>
                        </m:dPr>
                        <m:e>
                          <m:r>
                            <a:rPr lang="en-US" sz="2000" b="0" i="1" smtClean="0">
                              <a:solidFill>
                                <a:schemeClr val="tx1"/>
                              </a:solidFill>
                              <a:latin typeface="Cambria Math" panose="02040503050406030204" pitchFamily="18" charset="0"/>
                              <a:ea typeface="Cambria" panose="02040503050406030204" pitchFamily="18" charset="0"/>
                            </a:rPr>
                            <m:t>𝑡</m:t>
                          </m:r>
                        </m:e>
                      </m:d>
                      <m:r>
                        <a:rPr lang="en-US" sz="2000" b="0" i="1" smtClean="0">
                          <a:solidFill>
                            <a:schemeClr val="tx1"/>
                          </a:solidFill>
                          <a:latin typeface="Cambria Math" panose="02040503050406030204" pitchFamily="18" charset="0"/>
                          <a:ea typeface="Cambria" panose="02040503050406030204" pitchFamily="18" charset="0"/>
                        </a:rPr>
                        <m:t>=</m:t>
                      </m:r>
                      <m:sSup>
                        <m:sSupPr>
                          <m:ctrlPr>
                            <a:rPr lang="en-US" sz="2000" b="0" i="1" smtClean="0">
                              <a:solidFill>
                                <a:schemeClr val="tx1"/>
                              </a:solidFill>
                              <a:latin typeface="Cambria Math" panose="02040503050406030204" pitchFamily="18" charset="0"/>
                              <a:ea typeface="Cambria" panose="02040503050406030204" pitchFamily="18" charset="0"/>
                            </a:rPr>
                          </m:ctrlPr>
                        </m:sSupPr>
                        <m:e>
                          <m:r>
                            <a:rPr lang="en-US" sz="2000" b="0" i="1" smtClean="0">
                              <a:solidFill>
                                <a:schemeClr val="tx1"/>
                              </a:solidFill>
                              <a:latin typeface="Cambria Math" panose="02040503050406030204" pitchFamily="18" charset="0"/>
                              <a:ea typeface="Cambria" panose="02040503050406030204" pitchFamily="18" charset="0"/>
                            </a:rPr>
                            <m:t>ℱ</m:t>
                          </m:r>
                        </m:e>
                        <m:sup>
                          <m:r>
                            <a:rPr lang="en-US" sz="2000" b="0" i="1" smtClean="0">
                              <a:solidFill>
                                <a:schemeClr val="tx1"/>
                              </a:solidFill>
                              <a:latin typeface="Cambria Math" panose="02040503050406030204" pitchFamily="18" charset="0"/>
                              <a:ea typeface="Cambria" panose="02040503050406030204" pitchFamily="18" charset="0"/>
                            </a:rPr>
                            <m:t>−1</m:t>
                          </m:r>
                        </m:sup>
                      </m:sSup>
                      <m:r>
                        <a:rPr lang="en-US" sz="2000" b="0" i="1"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𝐻</m:t>
                      </m:r>
                      <m:d>
                        <m:dPr>
                          <m:ctrlPr>
                            <a:rPr lang="en-US" sz="2000" b="0" i="1" smtClean="0">
                              <a:solidFill>
                                <a:schemeClr val="tx1"/>
                              </a:solidFill>
                              <a:latin typeface="Cambria Math" panose="02040503050406030204" pitchFamily="18" charset="0"/>
                              <a:ea typeface="Cambria" panose="02040503050406030204" pitchFamily="18" charset="0"/>
                            </a:rPr>
                          </m:ctrlPr>
                        </m:dPr>
                        <m:e>
                          <m:r>
                            <a:rPr lang="en-US" sz="2000" b="0" i="1" smtClean="0">
                              <a:solidFill>
                                <a:schemeClr val="tx1"/>
                              </a:solidFill>
                              <a:latin typeface="Cambria Math" panose="02040503050406030204" pitchFamily="18" charset="0"/>
                              <a:ea typeface="Cambria" panose="02040503050406030204" pitchFamily="18" charset="0"/>
                            </a:rPr>
                            <m:t>𝑓</m:t>
                          </m:r>
                        </m:e>
                      </m:d>
                      <m:r>
                        <a:rPr lang="en-US" sz="2000" b="0" i="1" smtClean="0">
                          <a:solidFill>
                            <a:schemeClr val="tx1"/>
                          </a:solidFill>
                          <a:latin typeface="Cambria Math" panose="02040503050406030204" pitchFamily="18" charset="0"/>
                          <a:ea typeface="Cambria" panose="02040503050406030204" pitchFamily="18" charset="0"/>
                        </a:rPr>
                        <m:t>}</m:t>
                      </m:r>
                    </m:oMath>
                  </m:oMathPara>
                </a14:m>
                <a:endParaRPr lang="en-US" sz="2000" b="1" dirty="0">
                  <a:solidFill>
                    <a:schemeClr val="accent1"/>
                  </a:solidFill>
                  <a:latin typeface="Cambria" panose="02040503050406030204" pitchFamily="18" charset="0"/>
                  <a:ea typeface="Cambria" panose="02040503050406030204" pitchFamily="18" charset="0"/>
                </a:endParaRPr>
              </a:p>
              <a:p>
                <a:pPr>
                  <a:spcAft>
                    <a:spcPts val="500"/>
                  </a:spcAft>
                  <a:buFont typeface="Arial" panose="020B0604020202020204" pitchFamily="34" charset="0"/>
                  <a:buChar char="•"/>
                </a:pPr>
                <a:r>
                  <a:rPr lang="en-US" sz="2000" dirty="0">
                    <a:latin typeface="Cambria" panose="02040503050406030204" pitchFamily="18" charset="0"/>
                    <a:ea typeface="Cambria" panose="02040503050406030204" pitchFamily="18" charset="0"/>
                  </a:rPr>
                  <a:t>Estimate is asymptotically unbiased assuming statistically independent additive zero-mean Gaussian noise.</a:t>
                </a: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6861976" y="1848900"/>
                <a:ext cx="4858246" cy="4862844"/>
              </a:xfrm>
              <a:blipFill>
                <a:blip r:embed="rId4"/>
                <a:stretch>
                  <a:fillRect l="-1129" t="-12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20</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 name="Picture 5" descr="Chart&#10;&#10;Description automatically generated">
            <a:extLst>
              <a:ext uri="{FF2B5EF4-FFF2-40B4-BE49-F238E27FC236}">
                <a16:creationId xmlns:a16="http://schemas.microsoft.com/office/drawing/2014/main" id="{EC438609-8C1A-72E4-4585-45BE3BBE34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67794"/>
            <a:ext cx="6964071" cy="5223053"/>
          </a:xfrm>
          <a:prstGeom prst="rect">
            <a:avLst/>
          </a:prstGeom>
        </p:spPr>
      </p:pic>
      <p:cxnSp>
        <p:nvCxnSpPr>
          <p:cNvPr id="9" name="Straight Arrow Connector 8">
            <a:extLst>
              <a:ext uri="{FF2B5EF4-FFF2-40B4-BE49-F238E27FC236}">
                <a16:creationId xmlns:a16="http://schemas.microsoft.com/office/drawing/2014/main" id="{90ABCC2A-AAC6-4076-AA90-126FC55B7A97}"/>
              </a:ext>
            </a:extLst>
          </p:cNvPr>
          <p:cNvCxnSpPr>
            <a:cxnSpLocks/>
            <a:stCxn id="10" idx="1"/>
          </p:cNvCxnSpPr>
          <p:nvPr/>
        </p:nvCxnSpPr>
        <p:spPr>
          <a:xfrm flipH="1" flipV="1">
            <a:off x="2592125" y="4619708"/>
            <a:ext cx="4699094" cy="1129588"/>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3E3081-ACF6-464D-DC14-F7513ABBE33A}"/>
                  </a:ext>
                </a:extLst>
              </p:cNvPr>
              <p:cNvSpPr txBox="1"/>
              <p:nvPr/>
            </p:nvSpPr>
            <p:spPr>
              <a:xfrm>
                <a:off x="7291219" y="5426130"/>
                <a:ext cx="2837054" cy="646331"/>
              </a:xfrm>
              <a:prstGeom prst="rect">
                <a:avLst/>
              </a:prstGeom>
              <a:noFill/>
              <a:ln>
                <a:noFill/>
              </a:ln>
            </p:spPr>
            <p:txBody>
              <a:bodyPr wrap="square">
                <a:spAutoFit/>
              </a:bodyPr>
              <a:lstStyle/>
              <a:p>
                <a:pPr algn="ctr"/>
                <a:r>
                  <a:rPr lang="en-US" dirty="0">
                    <a:latin typeface="Cambria" panose="02040503050406030204" pitchFamily="18" charset="0"/>
                    <a:ea typeface="Cambria" panose="02040503050406030204" pitchFamily="18" charset="0"/>
                  </a:rPr>
                  <a:t>Transponder Natural Freq. </a:t>
                </a:r>
              </a:p>
              <a:p>
                <a:pPr algn="ctr"/>
                <a14:m>
                  <m:oMath xmlns:m="http://schemas.openxmlformats.org/officeDocument/2006/math">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60, 176, 322, 447, 764</m:t>
                        </m:r>
                      </m:e>
                    </m:d>
                  </m:oMath>
                </a14:m>
                <a:r>
                  <a:rPr lang="en-US" dirty="0">
                    <a:solidFill>
                      <a:schemeClr val="tx1"/>
                    </a:solidFill>
                    <a:latin typeface="Cambria" panose="02040503050406030204" pitchFamily="18" charset="0"/>
                    <a:ea typeface="Cambria" panose="02040503050406030204" pitchFamily="18" charset="0"/>
                  </a:rPr>
                  <a:t> Hz</a:t>
                </a:r>
              </a:p>
            </p:txBody>
          </p:sp>
        </mc:Choice>
        <mc:Fallback xmlns="">
          <p:sp>
            <p:nvSpPr>
              <p:cNvPr id="10" name="TextBox 9">
                <a:extLst>
                  <a:ext uri="{FF2B5EF4-FFF2-40B4-BE49-F238E27FC236}">
                    <a16:creationId xmlns:a16="http://schemas.microsoft.com/office/drawing/2014/main" id="{6D3E3081-ACF6-464D-DC14-F7513ABBE33A}"/>
                  </a:ext>
                </a:extLst>
              </p:cNvPr>
              <p:cNvSpPr txBox="1">
                <a:spLocks noRot="1" noChangeAspect="1" noMove="1" noResize="1" noEditPoints="1" noAdjustHandles="1" noChangeArrowheads="1" noChangeShapeType="1" noTextEdit="1"/>
              </p:cNvSpPr>
              <p:nvPr/>
            </p:nvSpPr>
            <p:spPr>
              <a:xfrm>
                <a:off x="7291219" y="5426130"/>
                <a:ext cx="2837054" cy="646331"/>
              </a:xfrm>
              <a:prstGeom prst="rect">
                <a:avLst/>
              </a:prstGeom>
              <a:blipFill>
                <a:blip r:embed="rId7"/>
                <a:stretch>
                  <a:fillRect l="-860" t="-5660" r="-2581" b="-13208"/>
                </a:stretch>
              </a:blipFill>
              <a:ln>
                <a:no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3F40E63-1063-221C-3F3B-F1484D07D471}"/>
              </a:ext>
            </a:extLst>
          </p:cNvPr>
          <p:cNvCxnSpPr>
            <a:cxnSpLocks/>
            <a:stCxn id="10" idx="1"/>
          </p:cNvCxnSpPr>
          <p:nvPr/>
        </p:nvCxnSpPr>
        <p:spPr>
          <a:xfrm flipH="1" flipV="1">
            <a:off x="1963972" y="4619707"/>
            <a:ext cx="5327247" cy="1129589"/>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pic>
        <p:nvPicPr>
          <p:cNvPr id="3" name="Picture 2" descr="Diagram&#10;&#10;Description automatically generated">
            <a:extLst>
              <a:ext uri="{FF2B5EF4-FFF2-40B4-BE49-F238E27FC236}">
                <a16:creationId xmlns:a16="http://schemas.microsoft.com/office/drawing/2014/main" id="{B1ED7CE0-884E-110E-BDAD-67E5F0B40B2F}"/>
              </a:ext>
            </a:extLst>
          </p:cNvPr>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tretch>
            <a:fillRect/>
          </a:stretch>
        </p:blipFill>
        <p:spPr>
          <a:xfrm>
            <a:off x="6712849" y="90832"/>
            <a:ext cx="3531809" cy="1181805"/>
          </a:xfrm>
          <a:prstGeom prst="rect">
            <a:avLst/>
          </a:prstGeom>
          <a:ln w="19050">
            <a:solidFill>
              <a:schemeClr val="tx2"/>
            </a:solidFill>
          </a:ln>
        </p:spPr>
      </p:pic>
      <p:sp>
        <p:nvSpPr>
          <p:cNvPr id="11" name="Rectangle 10">
            <a:extLst>
              <a:ext uri="{FF2B5EF4-FFF2-40B4-BE49-F238E27FC236}">
                <a16:creationId xmlns:a16="http://schemas.microsoft.com/office/drawing/2014/main" id="{C5A21A10-36DB-0F0C-8A0B-4565C04CC875}"/>
              </a:ext>
            </a:extLst>
          </p:cNvPr>
          <p:cNvSpPr/>
          <p:nvPr/>
        </p:nvSpPr>
        <p:spPr>
          <a:xfrm>
            <a:off x="8528795" y="1003489"/>
            <a:ext cx="568788" cy="2505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147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Graphical user interface, application&#10;&#10;Description automatically generated">
            <a:extLst>
              <a:ext uri="{FF2B5EF4-FFF2-40B4-BE49-F238E27FC236}">
                <a16:creationId xmlns:a16="http://schemas.microsoft.com/office/drawing/2014/main" id="{2633F3E4-5DFE-EB5D-1F6F-08CB7A0E2A2F}"/>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6620"/>
          <a:stretch/>
        </p:blipFill>
        <p:spPr>
          <a:xfrm>
            <a:off x="852115" y="2674883"/>
            <a:ext cx="10487769" cy="4138070"/>
          </a:xfrm>
          <a:prstGeom prst="rect">
            <a:avLst/>
          </a:prstGeom>
        </p:spPr>
      </p:pic>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53" r="1" b="4945"/>
          <a:stretch/>
        </p:blipFill>
        <p:spPr bwMode="auto">
          <a:xfrm rot="10800000">
            <a:off x="7227905" y="-488511"/>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Summary of Processing Prior to Message Decoding</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21</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ontent Placeholder 4">
                <a:extLst>
                  <a:ext uri="{FF2B5EF4-FFF2-40B4-BE49-F238E27FC236}">
                    <a16:creationId xmlns:a16="http://schemas.microsoft.com/office/drawing/2014/main" id="{E6F4F2B0-E28D-3FC3-9F53-27DE858B1275}"/>
                  </a:ext>
                </a:extLst>
              </p:cNvPr>
              <p:cNvSpPr txBox="1">
                <a:spLocks/>
              </p:cNvSpPr>
              <p:nvPr/>
            </p:nvSpPr>
            <p:spPr>
              <a:xfrm>
                <a:off x="581192" y="1367794"/>
                <a:ext cx="11139030" cy="19701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latin typeface="Cambria" panose="02040503050406030204" pitchFamily="18" charset="0"/>
                    <a:ea typeface="Cambria" panose="02040503050406030204" pitchFamily="18" charset="0"/>
                  </a:rPr>
                  <a:t>Known return can be well-modeled from transponder estimates.</a:t>
                </a:r>
              </a:p>
              <a:p>
                <a:pPr lvl="1"/>
                <a:r>
                  <a:rPr lang="en-US" sz="2000" dirty="0">
                    <a:solidFill>
                      <a:schemeClr val="tx1"/>
                    </a:solidFill>
                    <a:latin typeface="Cambria" panose="02040503050406030204" pitchFamily="18" charset="0"/>
                    <a:ea typeface="Cambria" panose="02040503050406030204" pitchFamily="18" charset="0"/>
                  </a:rPr>
                  <a:t>Transponder Detection </a:t>
                </a:r>
                <a:r>
                  <a:rPr lang="en-US" sz="2000" dirty="0">
                    <a:solidFill>
                      <a:schemeClr val="tx1"/>
                    </a:solidFill>
                    <a:latin typeface="Cambria" panose="02040503050406030204" pitchFamily="18" charset="0"/>
                    <a:ea typeface="Cambria" panose="02040503050406030204" pitchFamily="18" charset="0"/>
                    <a:sym typeface="Wingdings" panose="05000000000000000000" pitchFamily="2" charset="2"/>
                  </a:rPr>
                  <a:t></a:t>
                </a:r>
                <a:r>
                  <a:rPr lang="en-US" sz="2000" b="0" dirty="0">
                    <a:solidFill>
                      <a:schemeClr val="tx1"/>
                    </a:solidFill>
                    <a:ea typeface="Cambria" panose="02040503050406030204" pitchFamily="18" charset="0"/>
                    <a:sym typeface="Wingdings" panose="05000000000000000000" pitchFamily="2" charset="2"/>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ctrlPr>
                      </m:sSubPr>
                      <m:e>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𝑟</m:t>
                        </m:r>
                      </m:e>
                      <m:sub>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𝑡𝑎𝑟</m:t>
                        </m:r>
                      </m:sub>
                    </m:sSub>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 </m:t>
                    </m:r>
                    <m:sSub>
                      <m:sSubPr>
                        <m:ctrlP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ctrlPr>
                      </m:sSubPr>
                      <m:e>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𝑣</m:t>
                        </m:r>
                      </m:e>
                      <m:sub>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𝑡𝑎𝑟</m:t>
                        </m:r>
                      </m:sub>
                    </m:sSub>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 </m:t>
                    </m:r>
                    <m:sSub>
                      <m:sSubPr>
                        <m:ctrlPr>
                          <a:rPr lang="en-US" sz="20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sSub>
                          <m:sSubPr>
                            <m:ctrlPr>
                              <a:rPr lang="en-US" sz="20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𝑣</m:t>
                            </m:r>
                          </m:e>
                          <m:sub>
                            <m:r>
                              <a:rPr lang="en-US" sz="20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𝑟𝑎𝑑𝑎𝑟</m:t>
                            </m:r>
                          </m:sub>
                        </m:sSub>
                        <m:r>
                          <a:rPr lang="en-US" sz="20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r>
                          <a:rPr lang="en-US" sz="20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𝜃</m:t>
                        </m:r>
                      </m:e>
                      <m:sub>
                        <m:r>
                          <a:rPr lang="en-US" sz="2000"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𝑡𝑎𝑟</m:t>
                        </m:r>
                      </m:sub>
                    </m:sSub>
                  </m:oMath>
                </a14:m>
                <a:endParaRPr lang="en-US" sz="2000" b="0" dirty="0">
                  <a:solidFill>
                    <a:schemeClr val="tx1"/>
                  </a:solidFill>
                  <a:latin typeface="Cambria" panose="02040503050406030204" pitchFamily="18" charset="0"/>
                  <a:ea typeface="Cambria Math" panose="02040503050406030204" pitchFamily="18" charset="0"/>
                  <a:sym typeface="Wingdings" panose="05000000000000000000" pitchFamily="2" charset="2"/>
                </a:endParaRPr>
              </a:p>
              <a:p>
                <a:pPr lvl="1"/>
                <a:r>
                  <a:rPr lang="en-US" sz="2000" dirty="0">
                    <a:latin typeface="Cambria" panose="02040503050406030204" pitchFamily="18" charset="0"/>
                    <a:ea typeface="Cambria" panose="02040503050406030204" pitchFamily="18" charset="0"/>
                    <a:sym typeface="Wingdings" panose="05000000000000000000" pitchFamily="2" charset="2"/>
                  </a:rPr>
                  <a:t>Synchronization </a:t>
                </a:r>
                <a:r>
                  <a:rPr lang="en-US" sz="2000" dirty="0">
                    <a:solidFill>
                      <a:schemeClr val="tx1"/>
                    </a:solidFill>
                    <a:latin typeface="Cambria" panose="02040503050406030204" pitchFamily="18" charset="0"/>
                    <a:ea typeface="Cambria" panose="02040503050406030204" pitchFamily="18" charset="0"/>
                    <a:sym typeface="Wingdings" panose="05000000000000000000" pitchFamily="2" charset="2"/>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ctrlPr>
                      </m:sSubPr>
                      <m:e>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𝑡</m:t>
                        </m:r>
                      </m:e>
                      <m:sub>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𝑠𝑡𝑎𝑟𝑡</m:t>
                        </m:r>
                      </m:sub>
                    </m:sSub>
                  </m:oMath>
                </a14:m>
                <a:endParaRPr lang="en-US" sz="2000" b="0" dirty="0">
                  <a:solidFill>
                    <a:schemeClr val="tx1"/>
                  </a:solidFill>
                  <a:latin typeface="Cambria" panose="02040503050406030204" pitchFamily="18" charset="0"/>
                  <a:ea typeface="Cambria" panose="02040503050406030204" pitchFamily="18" charset="0"/>
                  <a:sym typeface="Wingdings" panose="05000000000000000000" pitchFamily="2" charset="2"/>
                </a:endParaRPr>
              </a:p>
              <a:p>
                <a:pPr lvl="1"/>
                <a:r>
                  <a:rPr lang="en-US" sz="2000" dirty="0">
                    <a:solidFill>
                      <a:schemeClr val="tx1"/>
                    </a:solidFill>
                    <a:latin typeface="Cambria" panose="02040503050406030204" pitchFamily="18" charset="0"/>
                    <a:ea typeface="Cambria" panose="02040503050406030204" pitchFamily="18" charset="0"/>
                  </a:rPr>
                  <a:t>Impulse Response Estimation </a:t>
                </a:r>
                <a:r>
                  <a:rPr lang="en-US" sz="2000" dirty="0">
                    <a:solidFill>
                      <a:schemeClr val="tx1"/>
                    </a:solidFill>
                    <a:latin typeface="Cambria" panose="02040503050406030204" pitchFamily="18" charset="0"/>
                    <a:ea typeface="Cambria" panose="02040503050406030204" pitchFamily="18" charset="0"/>
                    <a:sym typeface="Wingdings" panose="05000000000000000000" pitchFamily="2" charset="2"/>
                  </a:rPr>
                  <a:t></a:t>
                </a:r>
                <a14:m>
                  <m:oMath xmlns:m="http://schemas.openxmlformats.org/officeDocument/2006/math">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 </m:t>
                    </m:r>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h</m:t>
                    </m:r>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m:t>
                    </m:r>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𝑡</m:t>
                    </m:r>
                    <m:r>
                      <a:rPr lang="en-US" sz="2000" b="0" i="1" smtClean="0">
                        <a:solidFill>
                          <a:schemeClr val="tx1"/>
                        </a:solidFill>
                        <a:latin typeface="Cambria Math" panose="02040503050406030204" pitchFamily="18" charset="0"/>
                        <a:ea typeface="Cambria" panose="02040503050406030204" pitchFamily="18" charset="0"/>
                        <a:sym typeface="Wingdings" panose="05000000000000000000" pitchFamily="2" charset="2"/>
                      </a:rPr>
                      <m:t>)</m:t>
                    </m:r>
                  </m:oMath>
                </a14:m>
                <a:endParaRPr lang="en-US" sz="2000" dirty="0">
                  <a:solidFill>
                    <a:schemeClr val="tx1"/>
                  </a:solidFill>
                  <a:latin typeface="Cambria" panose="02040503050406030204" pitchFamily="18" charset="0"/>
                  <a:ea typeface="Cambria" panose="02040503050406030204" pitchFamily="18" charset="0"/>
                </a:endParaRPr>
              </a:p>
              <a:p>
                <a:pPr marL="0" indent="0" algn="ctr">
                  <a:buFont typeface="Arial" panose="020B0604020202020204" pitchFamily="34" charset="0"/>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a:p>
                <a:pPr marL="0" indent="0" algn="ctr">
                  <a:buFont typeface="Arial" panose="020B0604020202020204" pitchFamily="34" charset="0"/>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15" name="Content Placeholder 4">
                <a:extLst>
                  <a:ext uri="{FF2B5EF4-FFF2-40B4-BE49-F238E27FC236}">
                    <a16:creationId xmlns:a16="http://schemas.microsoft.com/office/drawing/2014/main" id="{E6F4F2B0-E28D-3FC3-9F53-27DE858B1275}"/>
                  </a:ext>
                </a:extLst>
              </p:cNvPr>
              <p:cNvSpPr txBox="1">
                <a:spLocks noRot="1" noChangeAspect="1" noMove="1" noResize="1" noEditPoints="1" noAdjustHandles="1" noChangeArrowheads="1" noChangeShapeType="1" noTextEdit="1"/>
              </p:cNvSpPr>
              <p:nvPr/>
            </p:nvSpPr>
            <p:spPr>
              <a:xfrm>
                <a:off x="581192" y="1367794"/>
                <a:ext cx="11139030" cy="1970148"/>
              </a:xfrm>
              <a:prstGeom prst="rect">
                <a:avLst/>
              </a:prstGeom>
              <a:blipFill>
                <a:blip r:embed="rId6"/>
                <a:stretch>
                  <a:fillRect l="-711" t="-432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B661C7B-BFE3-9252-4E58-978168F731BF}"/>
              </a:ext>
            </a:extLst>
          </p:cNvPr>
          <p:cNvSpPr txBox="1"/>
          <p:nvPr/>
        </p:nvSpPr>
        <p:spPr>
          <a:xfrm>
            <a:off x="9021554" y="4681290"/>
            <a:ext cx="2266845" cy="307777"/>
          </a:xfrm>
          <a:prstGeom prst="rect">
            <a:avLst/>
          </a:prstGeom>
          <a:noFill/>
        </p:spPr>
        <p:txBody>
          <a:bodyPr wrap="square">
            <a:spAutoFit/>
          </a:bodyPr>
          <a:lstStyle/>
          <a:p>
            <a:r>
              <a:rPr lang="en-US" sz="1400" dirty="0">
                <a:latin typeface="Cambria" panose="02040503050406030204" pitchFamily="18" charset="0"/>
                <a:ea typeface="Cambria" panose="02040503050406030204" pitchFamily="18" charset="0"/>
              </a:rPr>
              <a:t>s</a:t>
            </a:r>
            <a:r>
              <a:rPr lang="en-US" sz="1400" dirty="0">
                <a:solidFill>
                  <a:schemeClr val="tx1"/>
                </a:solidFill>
                <a:latin typeface="Cambria" panose="02040503050406030204" pitchFamily="18" charset="0"/>
                <a:ea typeface="Cambria" panose="02040503050406030204" pitchFamily="18" charset="0"/>
              </a:rPr>
              <a:t>ymbol length = 0.02 sec</a:t>
            </a:r>
            <a:endParaRPr lang="en-US" sz="1400" dirty="0"/>
          </a:p>
        </p:txBody>
      </p:sp>
    </p:spTree>
    <p:extLst>
      <p:ext uri="{BB962C8B-B14F-4D97-AF65-F5344CB8AC3E}">
        <p14:creationId xmlns:p14="http://schemas.microsoft.com/office/powerpoint/2010/main" val="56967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187158"/>
            <a:ext cx="5799288" cy="1095560"/>
          </a:xfrm>
        </p:spPr>
        <p:txBody>
          <a:bodyPr anchor="t">
            <a:normAutofit/>
          </a:bodyPr>
          <a:lstStyle/>
          <a:p>
            <a:pPr lvl="0"/>
            <a:r>
              <a:rPr lang="en-US" sz="3200" dirty="0">
                <a:latin typeface="Cambria" panose="02040503050406030204" pitchFamily="18" charset="0"/>
                <a:ea typeface="Cambria" panose="02040503050406030204" pitchFamily="18" charset="0"/>
              </a:rPr>
              <a:t>Modeling Symbol Data Vectors for Decoding</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67794"/>
            <a:ext cx="11139030" cy="5080714"/>
          </a:xfrm>
        </p:spPr>
        <p:txBody>
          <a:bodyPr>
            <a:normAutofit/>
          </a:bodyPr>
          <a:lstStyle/>
          <a:p>
            <a:pPr>
              <a:spcBef>
                <a:spcPts val="0"/>
              </a:spcBef>
              <a:buFont typeface="Arial" panose="020B0604020202020204" pitchFamily="34" charset="0"/>
              <a:buChar char="•"/>
            </a:pPr>
            <a:r>
              <a:rPr lang="en-US" sz="2200" dirty="0">
                <a:solidFill>
                  <a:schemeClr val="tx1"/>
                </a:solidFill>
                <a:latin typeface="Cambria" panose="02040503050406030204" pitchFamily="18" charset="0"/>
                <a:ea typeface="Cambria" panose="02040503050406030204" pitchFamily="18" charset="0"/>
              </a:rPr>
              <a:t>Symbol displacements are calculated using known excitations and the estimated impulse response</a:t>
            </a:r>
          </a:p>
          <a:p>
            <a:pPr marL="0" indent="0" algn="ctr">
              <a:spcBef>
                <a:spcPts val="0"/>
              </a:spcBef>
              <a:buNone/>
            </a:pPr>
            <a:endParaRPr lang="en-US" sz="2400" dirty="0">
              <a:solidFill>
                <a:schemeClr val="accent5"/>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22</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 chart&#10;&#10;Description automatically generated">
            <a:extLst>
              <a:ext uri="{FF2B5EF4-FFF2-40B4-BE49-F238E27FC236}">
                <a16:creationId xmlns:a16="http://schemas.microsoft.com/office/drawing/2014/main" id="{876FE136-6736-C1CF-0778-15B572514B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51" y="2842456"/>
            <a:ext cx="5317277" cy="398795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687F1AF-3A64-BC40-42A6-852EE5115871}"/>
                  </a:ext>
                </a:extLst>
              </p:cNvPr>
              <p:cNvSpPr txBox="1"/>
              <p:nvPr/>
            </p:nvSpPr>
            <p:spPr>
              <a:xfrm>
                <a:off x="791491" y="1863844"/>
                <a:ext cx="6094674" cy="993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panose="02040503050406030204" pitchFamily="18" charset="0"/>
                        </a:rPr>
                        <m:t>𝑑</m:t>
                      </m:r>
                      <m:d>
                        <m:dPr>
                          <m:ctrlPr>
                            <a:rPr lang="en-US" sz="2000" b="0" i="1" smtClean="0">
                              <a:solidFill>
                                <a:schemeClr val="tx1"/>
                              </a:solidFill>
                              <a:latin typeface="Cambria Math" panose="02040503050406030204" pitchFamily="18" charset="0"/>
                              <a:ea typeface="Cambria" panose="02040503050406030204" pitchFamily="18" charset="0"/>
                            </a:rPr>
                          </m:ctrlPr>
                        </m:dPr>
                        <m:e>
                          <m:r>
                            <a:rPr lang="en-US" sz="2000" b="0" i="1" smtClean="0">
                              <a:solidFill>
                                <a:schemeClr val="tx1"/>
                              </a:solidFill>
                              <a:latin typeface="Cambria Math" panose="02040503050406030204" pitchFamily="18" charset="0"/>
                              <a:ea typeface="Cambria" panose="02040503050406030204" pitchFamily="18" charset="0"/>
                            </a:rPr>
                            <m:t>𝑡</m:t>
                          </m:r>
                        </m:e>
                      </m:d>
                      <m:r>
                        <a:rPr lang="en-US" sz="2000" b="0" i="1"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h</m:t>
                      </m:r>
                      <m:r>
                        <a:rPr lang="en-US" sz="2000" b="0" i="1"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𝑡</m:t>
                      </m:r>
                      <m:r>
                        <a:rPr lang="en-US" sz="2000" b="0" i="1" smtClean="0">
                          <a:solidFill>
                            <a:schemeClr val="tx1"/>
                          </a:solidFill>
                          <a:latin typeface="Cambria Math" panose="02040503050406030204" pitchFamily="18" charset="0"/>
                          <a:ea typeface="Cambria" panose="02040503050406030204" pitchFamily="18" charset="0"/>
                        </a:rPr>
                        <m:t>)⊗</m:t>
                      </m:r>
                      <m:nary>
                        <m:naryPr>
                          <m:chr m:val="∑"/>
                          <m:ctrlPr>
                            <a:rPr lang="en-US" sz="2000" b="0" i="1" smtClean="0">
                              <a:solidFill>
                                <a:schemeClr val="tx1"/>
                              </a:solidFill>
                              <a:latin typeface="Cambria Math" panose="02040503050406030204" pitchFamily="18" charset="0"/>
                              <a:ea typeface="Cambria" panose="02040503050406030204" pitchFamily="18" charset="0"/>
                            </a:rPr>
                          </m:ctrlPr>
                        </m:naryPr>
                        <m:sub>
                          <m:r>
                            <m:rPr>
                              <m:brk m:alnAt="23"/>
                            </m:rPr>
                            <a:rPr lang="en-US" sz="2000" b="0" i="1" smtClean="0">
                              <a:solidFill>
                                <a:schemeClr val="tx1"/>
                              </a:solidFill>
                              <a:latin typeface="Cambria Math" panose="02040503050406030204" pitchFamily="18" charset="0"/>
                              <a:ea typeface="Cambria" panose="02040503050406030204" pitchFamily="18" charset="0"/>
                            </a:rPr>
                            <m:t>𝑞</m:t>
                          </m:r>
                          <m:r>
                            <a:rPr lang="en-US" sz="2000" b="0" i="1" smtClean="0">
                              <a:solidFill>
                                <a:schemeClr val="tx1"/>
                              </a:solidFill>
                              <a:latin typeface="Cambria Math" panose="02040503050406030204" pitchFamily="18" charset="0"/>
                              <a:ea typeface="Cambria" panose="02040503050406030204" pitchFamily="18" charset="0"/>
                            </a:rPr>
                            <m:t>=1</m:t>
                          </m:r>
                        </m:sub>
                        <m:sup>
                          <m:r>
                            <a:rPr lang="en-US" sz="2000" b="0" i="1" smtClean="0">
                              <a:solidFill>
                                <a:schemeClr val="tx1"/>
                              </a:solidFill>
                              <a:latin typeface="Cambria Math" panose="02040503050406030204" pitchFamily="18" charset="0"/>
                              <a:ea typeface="Cambria" panose="02040503050406030204" pitchFamily="18" charset="0"/>
                            </a:rPr>
                            <m:t>𝑄</m:t>
                          </m:r>
                        </m:sup>
                        <m:e>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𝑥</m:t>
                              </m:r>
                            </m:e>
                            <m:sub>
                              <m:r>
                                <a:rPr lang="en-US" sz="2000" b="0" i="1" smtClean="0">
                                  <a:solidFill>
                                    <a:schemeClr val="tx1"/>
                                  </a:solidFill>
                                  <a:latin typeface="Cambria Math" panose="02040503050406030204" pitchFamily="18" charset="0"/>
                                  <a:ea typeface="Cambria" panose="02040503050406030204" pitchFamily="18" charset="0"/>
                                </a:rPr>
                                <m:t>𝑞</m:t>
                              </m:r>
                            </m:sub>
                          </m:sSub>
                          <m:d>
                            <m:dPr>
                              <m:ctrlPr>
                                <a:rPr lang="en-US" sz="2000" b="0" i="1" smtClean="0">
                                  <a:solidFill>
                                    <a:schemeClr val="tx1"/>
                                  </a:solidFill>
                                  <a:latin typeface="Cambria Math" panose="02040503050406030204" pitchFamily="18" charset="0"/>
                                  <a:ea typeface="Cambria" panose="02040503050406030204" pitchFamily="18" charset="0"/>
                                </a:rPr>
                              </m:ctrlPr>
                            </m:dPr>
                            <m:e>
                              <m:r>
                                <a:rPr lang="en-US" sz="2000" b="0" i="1" smtClean="0">
                                  <a:solidFill>
                                    <a:schemeClr val="tx1"/>
                                  </a:solidFill>
                                  <a:latin typeface="Cambria Math" panose="02040503050406030204" pitchFamily="18" charset="0"/>
                                  <a:ea typeface="Cambria" panose="02040503050406030204" pitchFamily="18" charset="0"/>
                                </a:rPr>
                                <m:t>𝑡</m:t>
                              </m:r>
                              <m:r>
                                <a:rPr lang="en-US" sz="2000" b="0" i="1"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𝑞</m:t>
                              </m:r>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𝑇</m:t>
                                  </m:r>
                                </m:e>
                                <m:sub>
                                  <m:r>
                                    <a:rPr lang="en-US" sz="2000" b="0" i="1" smtClean="0">
                                      <a:solidFill>
                                        <a:schemeClr val="tx1"/>
                                      </a:solidFill>
                                      <a:latin typeface="Cambria Math" panose="02040503050406030204" pitchFamily="18" charset="0"/>
                                      <a:ea typeface="Cambria" panose="02040503050406030204" pitchFamily="18" charset="0"/>
                                    </a:rPr>
                                    <m:t>𝑃𝑅𝐼</m:t>
                                  </m:r>
                                </m:sub>
                              </m:sSub>
                            </m:e>
                          </m:d>
                        </m:e>
                      </m:nary>
                    </m:oMath>
                  </m:oMathPara>
                </a14:m>
                <a:endParaRPr lang="en-US" sz="2000" dirty="0"/>
              </a:p>
            </p:txBody>
          </p:sp>
        </mc:Choice>
        <mc:Fallback xmlns="">
          <p:sp>
            <p:nvSpPr>
              <p:cNvPr id="12" name="TextBox 11">
                <a:extLst>
                  <a:ext uri="{FF2B5EF4-FFF2-40B4-BE49-F238E27FC236}">
                    <a16:creationId xmlns:a16="http://schemas.microsoft.com/office/drawing/2014/main" id="{0687F1AF-3A64-BC40-42A6-852EE5115871}"/>
                  </a:ext>
                </a:extLst>
              </p:cNvPr>
              <p:cNvSpPr txBox="1">
                <a:spLocks noRot="1" noChangeAspect="1" noMove="1" noResize="1" noEditPoints="1" noAdjustHandles="1" noChangeArrowheads="1" noChangeShapeType="1" noTextEdit="1"/>
              </p:cNvSpPr>
              <p:nvPr/>
            </p:nvSpPr>
            <p:spPr>
              <a:xfrm>
                <a:off x="791491" y="1863844"/>
                <a:ext cx="6094674" cy="9933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22C45B6-ACFC-8CA4-1D4C-10F861EE3324}"/>
                  </a:ext>
                </a:extLst>
              </p:cNvPr>
              <p:cNvSpPr txBox="1"/>
              <p:nvPr/>
            </p:nvSpPr>
            <p:spPr>
              <a:xfrm>
                <a:off x="5625548" y="2152813"/>
                <a:ext cx="6094674" cy="390748"/>
              </a:xfrm>
              <a:prstGeom prst="rect">
                <a:avLst/>
              </a:prstGeom>
              <a:noFill/>
            </p:spPr>
            <p:txBody>
              <a:bodyPr wrap="square">
                <a:spAutoFit/>
              </a:bodyPr>
              <a:lstStyle/>
              <a:p>
                <a:r>
                  <a:rPr lang="en-US" b="0" dirty="0">
                    <a:solidFill>
                      <a:schemeClr val="tx1"/>
                    </a:solidFill>
                    <a:ea typeface="Cambria" panose="02040503050406030204" pitchFamily="18" charset="0"/>
                  </a:rPr>
                  <a:t>with excitation signals </a:t>
                </a:r>
                <a14:m>
                  <m:oMath xmlns:m="http://schemas.openxmlformats.org/officeDocument/2006/math">
                    <m:sSub>
                      <m:sSubPr>
                        <m:ctrlPr>
                          <a:rPr lang="en-US" b="0" i="1" smtClean="0">
                            <a:solidFill>
                              <a:schemeClr val="tx1"/>
                            </a:solidFill>
                            <a:latin typeface="Cambria Math" panose="02040503050406030204" pitchFamily="18" charset="0"/>
                            <a:ea typeface="Cambria" panose="02040503050406030204" pitchFamily="18" charset="0"/>
                          </a:rPr>
                        </m:ctrlPr>
                      </m:sSubPr>
                      <m:e>
                        <m:r>
                          <a:rPr lang="en-US" b="0" i="1" smtClean="0">
                            <a:solidFill>
                              <a:schemeClr val="tx1"/>
                            </a:solidFill>
                            <a:latin typeface="Cambria Math" panose="02040503050406030204" pitchFamily="18" charset="0"/>
                            <a:ea typeface="Cambria" panose="02040503050406030204" pitchFamily="18" charset="0"/>
                          </a:rPr>
                          <m:t>𝑥</m:t>
                        </m:r>
                      </m:e>
                      <m:sub>
                        <m:r>
                          <a:rPr lang="en-US" b="0" i="1" smtClean="0">
                            <a:solidFill>
                              <a:schemeClr val="tx1"/>
                            </a:solidFill>
                            <a:latin typeface="Cambria Math" panose="02040503050406030204" pitchFamily="18" charset="0"/>
                            <a:ea typeface="Cambria" panose="02040503050406030204" pitchFamily="18" charset="0"/>
                          </a:rPr>
                          <m:t>𝑞</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𝒳</m:t>
                    </m:r>
                  </m:oMath>
                </a14:m>
                <a:r>
                  <a:rPr lang="en-US" dirty="0"/>
                  <a:t> where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𝒳</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a14:m>
                <a:endParaRPr lang="en-US" dirty="0"/>
              </a:p>
            </p:txBody>
          </p:sp>
        </mc:Choice>
        <mc:Fallback xmlns="">
          <p:sp>
            <p:nvSpPr>
              <p:cNvPr id="14" name="TextBox 13">
                <a:extLst>
                  <a:ext uri="{FF2B5EF4-FFF2-40B4-BE49-F238E27FC236}">
                    <a16:creationId xmlns:a16="http://schemas.microsoft.com/office/drawing/2014/main" id="{B22C45B6-ACFC-8CA4-1D4C-10F861EE3324}"/>
                  </a:ext>
                </a:extLst>
              </p:cNvPr>
              <p:cNvSpPr txBox="1">
                <a:spLocks noRot="1" noChangeAspect="1" noMove="1" noResize="1" noEditPoints="1" noAdjustHandles="1" noChangeArrowheads="1" noChangeShapeType="1" noTextEdit="1"/>
              </p:cNvSpPr>
              <p:nvPr/>
            </p:nvSpPr>
            <p:spPr>
              <a:xfrm>
                <a:off x="5625548" y="2152813"/>
                <a:ext cx="6094674" cy="390748"/>
              </a:xfrm>
              <a:prstGeom prst="rect">
                <a:avLst/>
              </a:prstGeom>
              <a:blipFill>
                <a:blip r:embed="rId7"/>
                <a:stretch>
                  <a:fillRect l="-900"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5C8E8D2-0E38-38B7-3F7A-EFEF086FA348}"/>
                  </a:ext>
                </a:extLst>
              </p:cNvPr>
              <p:cNvSpPr txBox="1"/>
              <p:nvPr/>
            </p:nvSpPr>
            <p:spPr>
              <a:xfrm>
                <a:off x="7090159" y="5209704"/>
                <a:ext cx="2177362"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ea typeface="Cambria" panose="02040503050406030204" pitchFamily="18" charset="0"/>
                            </a:rPr>
                          </m:ctrlPr>
                        </m:sSubPr>
                        <m:e>
                          <m:r>
                            <a:rPr lang="en-US" sz="2000" b="1" i="1" smtClean="0">
                              <a:solidFill>
                                <a:schemeClr val="tx1"/>
                              </a:solidFill>
                              <a:latin typeface="Cambria Math" panose="02040503050406030204" pitchFamily="18" charset="0"/>
                              <a:ea typeface="Cambria" panose="02040503050406030204" pitchFamily="18" charset="0"/>
                            </a:rPr>
                            <m:t>𝒚</m:t>
                          </m:r>
                        </m:e>
                        <m:sub>
                          <m:r>
                            <a:rPr lang="en-US" sz="2000" b="0" i="1" smtClean="0">
                              <a:solidFill>
                                <a:schemeClr val="tx1"/>
                              </a:solidFill>
                              <a:latin typeface="Cambria Math" panose="02040503050406030204" pitchFamily="18" charset="0"/>
                              <a:ea typeface="Cambria" panose="02040503050406030204" pitchFamily="18" charset="0"/>
                            </a:rPr>
                            <m:t>𝑞</m:t>
                          </m:r>
                        </m:sub>
                      </m:sSub>
                      <m:r>
                        <a:rPr lang="en-US" sz="2000" b="1" i="1" smtClean="0">
                          <a:solidFill>
                            <a:schemeClr val="tx1"/>
                          </a:solidFill>
                          <a:latin typeface="Cambria Math" panose="02040503050406030204" pitchFamily="18" charset="0"/>
                          <a:ea typeface="Cambria" panose="02040503050406030204" pitchFamily="18" charset="0"/>
                        </a:rPr>
                        <m:t>=</m:t>
                      </m:r>
                      <m:sSub>
                        <m:sSubPr>
                          <m:ctrlPr>
                            <a:rPr lang="en-US" sz="2000" b="1" i="1">
                              <a:latin typeface="Cambria Math" panose="02040503050406030204" pitchFamily="18" charset="0"/>
                              <a:ea typeface="Cambria" panose="02040503050406030204" pitchFamily="18" charset="0"/>
                            </a:rPr>
                          </m:ctrlPr>
                        </m:sSubPr>
                        <m:e>
                          <m:r>
                            <a:rPr lang="en-US" sz="2000" b="1" i="1" smtClean="0">
                              <a:latin typeface="Cambria Math" panose="02040503050406030204" pitchFamily="18" charset="0"/>
                              <a:ea typeface="Cambria" panose="02040503050406030204" pitchFamily="18" charset="0"/>
                            </a:rPr>
                            <m:t>𝒂</m:t>
                          </m:r>
                        </m:e>
                        <m:sub>
                          <m:r>
                            <a:rPr lang="en-US" sz="2000" i="1">
                              <a:latin typeface="Cambria Math" panose="02040503050406030204" pitchFamily="18" charset="0"/>
                              <a:ea typeface="Cambria" panose="02040503050406030204" pitchFamily="18" charset="0"/>
                            </a:rPr>
                            <m:t>𝑞</m:t>
                          </m:r>
                        </m:sub>
                      </m:sSub>
                      <m:r>
                        <a:rPr lang="en-US" sz="2000" b="1" i="1" smtClean="0">
                          <a:latin typeface="Cambria Math" panose="02040503050406030204" pitchFamily="18" charset="0"/>
                          <a:ea typeface="Cambria" panose="02040503050406030204" pitchFamily="18" charset="0"/>
                        </a:rPr>
                        <m:t>+</m:t>
                      </m:r>
                      <m:sSub>
                        <m:sSubPr>
                          <m:ctrlPr>
                            <a:rPr lang="en-US" sz="2000" b="0" i="1" smtClean="0">
                              <a:latin typeface="Cambria Math" panose="02040503050406030204" pitchFamily="18" charset="0"/>
                              <a:ea typeface="Cambria" panose="02040503050406030204" pitchFamily="18" charset="0"/>
                            </a:rPr>
                          </m:ctrlPr>
                        </m:sSubPr>
                        <m:e>
                          <m:r>
                            <a:rPr lang="el-GR" sz="2000" b="1" i="1" smtClean="0">
                              <a:latin typeface="Cambria Math" panose="02040503050406030204" pitchFamily="18" charset="0"/>
                              <a:ea typeface="Cambria" panose="02040503050406030204" pitchFamily="18" charset="0"/>
                            </a:rPr>
                            <m:t>𝜼</m:t>
                          </m:r>
                        </m:e>
                        <m:sub>
                          <m:r>
                            <a:rPr lang="en-US" sz="2000" b="0" i="1" smtClean="0">
                              <a:latin typeface="Cambria Math" panose="02040503050406030204" pitchFamily="18" charset="0"/>
                              <a:ea typeface="Cambria" panose="02040503050406030204" pitchFamily="18" charset="0"/>
                            </a:rPr>
                            <m:t>𝑞</m:t>
                          </m:r>
                        </m:sub>
                      </m:sSub>
                    </m:oMath>
                  </m:oMathPara>
                </a14:m>
                <a:endParaRPr lang="en-US" sz="2000" b="1" dirty="0"/>
              </a:p>
            </p:txBody>
          </p:sp>
        </mc:Choice>
        <mc:Fallback xmlns="">
          <p:sp>
            <p:nvSpPr>
              <p:cNvPr id="15" name="TextBox 14">
                <a:extLst>
                  <a:ext uri="{FF2B5EF4-FFF2-40B4-BE49-F238E27FC236}">
                    <a16:creationId xmlns:a16="http://schemas.microsoft.com/office/drawing/2014/main" id="{35C8E8D2-0E38-38B7-3F7A-EFEF086FA348}"/>
                  </a:ext>
                </a:extLst>
              </p:cNvPr>
              <p:cNvSpPr txBox="1">
                <a:spLocks noRot="1" noChangeAspect="1" noMove="1" noResize="1" noEditPoints="1" noAdjustHandles="1" noChangeArrowheads="1" noChangeShapeType="1" noTextEdit="1"/>
              </p:cNvSpPr>
              <p:nvPr/>
            </p:nvSpPr>
            <p:spPr>
              <a:xfrm>
                <a:off x="7090159" y="5209704"/>
                <a:ext cx="2177362" cy="423770"/>
              </a:xfrm>
              <a:prstGeom prst="rect">
                <a:avLst/>
              </a:prstGeom>
              <a:blipFill>
                <a:blip r:embed="rId8"/>
                <a:stretch>
                  <a:fillRect b="-5797"/>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55FBFBFA-A04A-C9BB-9FD1-BFDDEBF6A650}"/>
              </a:ext>
            </a:extLst>
          </p:cNvPr>
          <p:cNvSpPr/>
          <p:nvPr/>
        </p:nvSpPr>
        <p:spPr>
          <a:xfrm>
            <a:off x="5642033" y="2960742"/>
            <a:ext cx="5852684" cy="743529"/>
          </a:xfrm>
          <a:prstGeom prst="rect">
            <a:avLst/>
          </a:prstGeom>
          <a:solidFill>
            <a:schemeClr val="bg1">
              <a:lumMod val="95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4453F61-119A-7371-D181-6FEA3A08845F}"/>
                  </a:ext>
                </a:extLst>
              </p:cNvPr>
              <p:cNvSpPr txBox="1"/>
              <p:nvPr/>
            </p:nvSpPr>
            <p:spPr>
              <a:xfrm>
                <a:off x="6126945" y="3292799"/>
                <a:ext cx="776300"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𝑞</m:t>
                          </m:r>
                        </m:sub>
                      </m:sSub>
                    </m:oMath>
                  </m:oMathPara>
                </a14:m>
                <a:endParaRPr lang="en-US" dirty="0"/>
              </a:p>
            </p:txBody>
          </p:sp>
        </mc:Choice>
        <mc:Fallback xmlns="">
          <p:sp>
            <p:nvSpPr>
              <p:cNvPr id="16" name="TextBox 15">
                <a:extLst>
                  <a:ext uri="{FF2B5EF4-FFF2-40B4-BE49-F238E27FC236}">
                    <a16:creationId xmlns:a16="http://schemas.microsoft.com/office/drawing/2014/main" id="{34453F61-119A-7371-D181-6FEA3A08845F}"/>
                  </a:ext>
                </a:extLst>
              </p:cNvPr>
              <p:cNvSpPr txBox="1">
                <a:spLocks noRot="1" noChangeAspect="1" noMove="1" noResize="1" noEditPoints="1" noAdjustHandles="1" noChangeArrowheads="1" noChangeShapeType="1" noTextEdit="1"/>
              </p:cNvSpPr>
              <p:nvPr/>
            </p:nvSpPr>
            <p:spPr>
              <a:xfrm>
                <a:off x="6126945" y="3292799"/>
                <a:ext cx="776300" cy="390748"/>
              </a:xfrm>
              <a:prstGeom prst="rect">
                <a:avLst/>
              </a:prstGeom>
              <a:blipFill>
                <a:blip r:embed="rId9"/>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82D364C-A91A-9A44-DCBB-972B3A39CBEB}"/>
                  </a:ext>
                </a:extLst>
              </p:cNvPr>
              <p:cNvSpPr txBox="1"/>
              <p:nvPr/>
            </p:nvSpPr>
            <p:spPr>
              <a:xfrm>
                <a:off x="8091195" y="3292799"/>
                <a:ext cx="882872"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𝑞</m:t>
                          </m:r>
                        </m:sub>
                      </m:sSub>
                    </m:oMath>
                  </m:oMathPara>
                </a14:m>
                <a:endParaRPr lang="en-US" dirty="0"/>
              </a:p>
            </p:txBody>
          </p:sp>
        </mc:Choice>
        <mc:Fallback xmlns="">
          <p:sp>
            <p:nvSpPr>
              <p:cNvPr id="17" name="TextBox 16">
                <a:extLst>
                  <a:ext uri="{FF2B5EF4-FFF2-40B4-BE49-F238E27FC236}">
                    <a16:creationId xmlns:a16="http://schemas.microsoft.com/office/drawing/2014/main" id="{C82D364C-A91A-9A44-DCBB-972B3A39CBEB}"/>
                  </a:ext>
                </a:extLst>
              </p:cNvPr>
              <p:cNvSpPr txBox="1">
                <a:spLocks noRot="1" noChangeAspect="1" noMove="1" noResize="1" noEditPoints="1" noAdjustHandles="1" noChangeArrowheads="1" noChangeShapeType="1" noTextEdit="1"/>
              </p:cNvSpPr>
              <p:nvPr/>
            </p:nvSpPr>
            <p:spPr>
              <a:xfrm>
                <a:off x="8091195" y="3292799"/>
                <a:ext cx="882872" cy="390748"/>
              </a:xfrm>
              <a:prstGeom prst="rect">
                <a:avLst/>
              </a:prstGeom>
              <a:blipFill>
                <a:blip r:embed="rId10"/>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CCC8826-47AD-0601-5E56-7F68D7728580}"/>
                  </a:ext>
                </a:extLst>
              </p:cNvPr>
              <p:cNvSpPr txBox="1"/>
              <p:nvPr/>
            </p:nvSpPr>
            <p:spPr>
              <a:xfrm>
                <a:off x="10162017" y="3292799"/>
                <a:ext cx="882872"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e>
                        <m:sub>
                          <m:r>
                            <a:rPr lang="en-US" b="0" i="1" smtClean="0">
                              <a:latin typeface="Cambria Math" panose="02040503050406030204" pitchFamily="18" charset="0"/>
                            </a:rPr>
                            <m:t>𝑞</m:t>
                          </m:r>
                        </m:sub>
                      </m:sSub>
                    </m:oMath>
                  </m:oMathPara>
                </a14:m>
                <a:endParaRPr lang="en-US" dirty="0"/>
              </a:p>
            </p:txBody>
          </p:sp>
        </mc:Choice>
        <mc:Fallback xmlns="">
          <p:sp>
            <p:nvSpPr>
              <p:cNvPr id="18" name="TextBox 17">
                <a:extLst>
                  <a:ext uri="{FF2B5EF4-FFF2-40B4-BE49-F238E27FC236}">
                    <a16:creationId xmlns:a16="http://schemas.microsoft.com/office/drawing/2014/main" id="{4CCC8826-47AD-0601-5E56-7F68D7728580}"/>
                  </a:ext>
                </a:extLst>
              </p:cNvPr>
              <p:cNvSpPr txBox="1">
                <a:spLocks noRot="1" noChangeAspect="1" noMove="1" noResize="1" noEditPoints="1" noAdjustHandles="1" noChangeArrowheads="1" noChangeShapeType="1" noTextEdit="1"/>
              </p:cNvSpPr>
              <p:nvPr/>
            </p:nvSpPr>
            <p:spPr>
              <a:xfrm>
                <a:off x="10162017" y="3292799"/>
                <a:ext cx="882872" cy="390748"/>
              </a:xfrm>
              <a:prstGeom prst="rect">
                <a:avLst/>
              </a:prstGeom>
              <a:blipFill>
                <a:blip r:embed="rId11"/>
                <a:stretch>
                  <a:fillRect t="-4688" r="-7586" b="-468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F915AD8E-9B9B-0BFD-CC2C-1D3239F38D0B}"/>
              </a:ext>
            </a:extLst>
          </p:cNvPr>
          <p:cNvSpPr txBox="1"/>
          <p:nvPr/>
        </p:nvSpPr>
        <p:spPr>
          <a:xfrm>
            <a:off x="5768666" y="2968317"/>
            <a:ext cx="1461052" cy="369332"/>
          </a:xfrm>
          <a:prstGeom prst="rect">
            <a:avLst/>
          </a:prstGeom>
          <a:noFill/>
        </p:spPr>
        <p:txBody>
          <a:bodyPr wrap="square">
            <a:spAutoFit/>
          </a:bodyPr>
          <a:lstStyle/>
          <a:p>
            <a:pPr algn="ctr"/>
            <a:r>
              <a:rPr lang="en-US" dirty="0">
                <a:ea typeface="Cambria" panose="02040503050406030204" pitchFamily="18" charset="0"/>
              </a:rPr>
              <a:t>i</a:t>
            </a:r>
            <a:r>
              <a:rPr lang="en-US" b="0" dirty="0">
                <a:solidFill>
                  <a:schemeClr val="tx1"/>
                </a:solidFill>
                <a:ea typeface="Cambria" panose="02040503050406030204" pitchFamily="18" charset="0"/>
              </a:rPr>
              <a:t>nput symbol</a:t>
            </a:r>
            <a:endParaRPr lang="en-US" dirty="0"/>
          </a:p>
        </p:txBody>
      </p:sp>
      <p:sp>
        <p:nvSpPr>
          <p:cNvPr id="23" name="TextBox 22">
            <a:extLst>
              <a:ext uri="{FF2B5EF4-FFF2-40B4-BE49-F238E27FC236}">
                <a16:creationId xmlns:a16="http://schemas.microsoft.com/office/drawing/2014/main" id="{A4AEB4A4-1B38-A094-3E11-A7A08B53C62C}"/>
              </a:ext>
            </a:extLst>
          </p:cNvPr>
          <p:cNvSpPr txBox="1"/>
          <p:nvPr/>
        </p:nvSpPr>
        <p:spPr>
          <a:xfrm>
            <a:off x="7802105" y="2965724"/>
            <a:ext cx="1461052" cy="369332"/>
          </a:xfrm>
          <a:prstGeom prst="rect">
            <a:avLst/>
          </a:prstGeom>
          <a:noFill/>
        </p:spPr>
        <p:txBody>
          <a:bodyPr wrap="square">
            <a:spAutoFit/>
          </a:bodyPr>
          <a:lstStyle/>
          <a:p>
            <a:pPr algn="ctr"/>
            <a:r>
              <a:rPr lang="en-US" dirty="0">
                <a:ea typeface="Cambria" panose="02040503050406030204" pitchFamily="18" charset="0"/>
              </a:rPr>
              <a:t>data vectors</a:t>
            </a:r>
            <a:endParaRPr lang="en-US" dirty="0"/>
          </a:p>
        </p:txBody>
      </p:sp>
      <p:sp>
        <p:nvSpPr>
          <p:cNvPr id="24" name="TextBox 23">
            <a:extLst>
              <a:ext uri="{FF2B5EF4-FFF2-40B4-BE49-F238E27FC236}">
                <a16:creationId xmlns:a16="http://schemas.microsoft.com/office/drawing/2014/main" id="{CB33FF77-4928-011B-2795-2395A56C9AAF}"/>
              </a:ext>
            </a:extLst>
          </p:cNvPr>
          <p:cNvSpPr txBox="1"/>
          <p:nvPr/>
        </p:nvSpPr>
        <p:spPr>
          <a:xfrm>
            <a:off x="9570781" y="2965724"/>
            <a:ext cx="1895707" cy="369332"/>
          </a:xfrm>
          <a:prstGeom prst="rect">
            <a:avLst/>
          </a:prstGeom>
          <a:noFill/>
        </p:spPr>
        <p:txBody>
          <a:bodyPr wrap="square">
            <a:spAutoFit/>
          </a:bodyPr>
          <a:lstStyle/>
          <a:p>
            <a:pPr algn="ctr"/>
            <a:r>
              <a:rPr lang="en-US" dirty="0">
                <a:ea typeface="Cambria" panose="02040503050406030204" pitchFamily="18" charset="0"/>
              </a:rPr>
              <a:t>predicted symbol</a:t>
            </a:r>
            <a:endParaRPr lang="en-US" dirty="0"/>
          </a:p>
        </p:txBody>
      </p:sp>
      <p:cxnSp>
        <p:nvCxnSpPr>
          <p:cNvPr id="26" name="Straight Arrow Connector 25">
            <a:extLst>
              <a:ext uri="{FF2B5EF4-FFF2-40B4-BE49-F238E27FC236}">
                <a16:creationId xmlns:a16="http://schemas.microsoft.com/office/drawing/2014/main" id="{16E387E5-39D6-3D6E-9FB9-E451D9686F8E}"/>
              </a:ext>
            </a:extLst>
          </p:cNvPr>
          <p:cNvCxnSpPr>
            <a:cxnSpLocks/>
          </p:cNvCxnSpPr>
          <p:nvPr/>
        </p:nvCxnSpPr>
        <p:spPr>
          <a:xfrm>
            <a:off x="6903245" y="3408661"/>
            <a:ext cx="1187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39A2D1-AB09-97DF-0DEF-4ACDBBF8AB33}"/>
              </a:ext>
            </a:extLst>
          </p:cNvPr>
          <p:cNvCxnSpPr>
            <a:cxnSpLocks/>
          </p:cNvCxnSpPr>
          <p:nvPr/>
        </p:nvCxnSpPr>
        <p:spPr>
          <a:xfrm>
            <a:off x="8974067" y="3408661"/>
            <a:ext cx="1187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32F23A5-FE84-0559-ED87-556795E5B31F}"/>
              </a:ext>
            </a:extLst>
          </p:cNvPr>
          <p:cNvSpPr txBox="1"/>
          <p:nvPr/>
        </p:nvSpPr>
        <p:spPr>
          <a:xfrm>
            <a:off x="5271148" y="2657267"/>
            <a:ext cx="3451433" cy="369332"/>
          </a:xfrm>
          <a:prstGeom prst="rect">
            <a:avLst/>
          </a:prstGeom>
          <a:noFill/>
        </p:spPr>
        <p:txBody>
          <a:bodyPr wrap="square">
            <a:spAutoFit/>
          </a:bodyPr>
          <a:lstStyle/>
          <a:p>
            <a:pPr algn="ctr"/>
            <a:r>
              <a:rPr lang="en-US" dirty="0">
                <a:solidFill>
                  <a:schemeClr val="tx2"/>
                </a:solidFill>
                <a:ea typeface="Cambria" panose="02040503050406030204" pitchFamily="18" charset="0"/>
              </a:rPr>
              <a:t>Top Level Symbol Progression</a:t>
            </a:r>
            <a:endParaRPr lang="en-US" dirty="0">
              <a:solidFill>
                <a:schemeClr val="tx2"/>
              </a:solidFill>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9BD3113-AF0A-095B-01ED-17E0B6787208}"/>
                  </a:ext>
                </a:extLst>
              </p:cNvPr>
              <p:cNvSpPr txBox="1"/>
              <p:nvPr/>
            </p:nvSpPr>
            <p:spPr>
              <a:xfrm>
                <a:off x="5275512" y="5207146"/>
                <a:ext cx="5989219" cy="1432315"/>
              </a:xfrm>
              <a:prstGeom prst="rect">
                <a:avLst/>
              </a:prstGeom>
              <a:noFill/>
            </p:spPr>
            <p:txBody>
              <a:bodyPr wrap="square">
                <a:spAutoFit/>
              </a:bodyPr>
              <a:lstStyle/>
              <a:p>
                <a:pPr marL="285750" indent="-285750">
                  <a:spcBef>
                    <a:spcPts val="0"/>
                  </a:spcBef>
                  <a:buFont typeface="Arial" panose="020B0604020202020204" pitchFamily="34" charset="0"/>
                  <a:buChar char="•"/>
                </a:pPr>
                <a:r>
                  <a:rPr lang="en-US" sz="2200" dirty="0">
                    <a:latin typeface="Cambria" panose="02040503050406030204" pitchFamily="18" charset="0"/>
                    <a:ea typeface="Cambria" panose="02040503050406030204" pitchFamily="18" charset="0"/>
                  </a:rPr>
                  <a:t>Data vectors:</a:t>
                </a:r>
              </a:p>
              <a:p>
                <a:pPr marL="742950" lvl="1" indent="-285750">
                  <a:buFont typeface="Arial" panose="020B0604020202020204" pitchFamily="34" charset="0"/>
                  <a:buChar char="•"/>
                </a:pPr>
                <a14:m>
                  <m:oMath xmlns:m="http://schemas.openxmlformats.org/officeDocument/2006/math">
                    <m:sSub>
                      <m:sSubPr>
                        <m:ctrlPr>
                          <a:rPr lang="en-US" sz="2000" b="1" i="1" smtClean="0">
                            <a:latin typeface="Cambria Math" panose="02040503050406030204" pitchFamily="18" charset="0"/>
                            <a:ea typeface="Cambria" panose="02040503050406030204" pitchFamily="18" charset="0"/>
                          </a:rPr>
                        </m:ctrlPr>
                      </m:sSubPr>
                      <m:e>
                        <m:r>
                          <a:rPr lang="en-US" sz="2000" b="1" i="1" smtClean="0">
                            <a:latin typeface="Cambria Math" panose="02040503050406030204" pitchFamily="18" charset="0"/>
                            <a:ea typeface="Cambria" panose="02040503050406030204" pitchFamily="18" charset="0"/>
                          </a:rPr>
                          <m:t>𝒂</m:t>
                        </m:r>
                      </m:e>
                      <m:sub>
                        <m:r>
                          <a:rPr lang="en-US" sz="2000" i="1">
                            <a:latin typeface="Cambria Math" panose="02040503050406030204" pitchFamily="18" charset="0"/>
                            <a:ea typeface="Cambria" panose="02040503050406030204" pitchFamily="18" charset="0"/>
                          </a:rPr>
                          <m:t>𝑞</m:t>
                        </m:r>
                      </m:sub>
                    </m:sSub>
                  </m:oMath>
                </a14:m>
                <a:r>
                  <a:rPr lang="en-US" sz="2000" dirty="0">
                    <a:solidFill>
                      <a:schemeClr val="tx1"/>
                    </a:solidFill>
                    <a:latin typeface="Cambria" panose="02040503050406030204" pitchFamily="18" charset="0"/>
                    <a:ea typeface="Cambria" panose="02040503050406030204" pitchFamily="18" charset="0"/>
                  </a:rPr>
                  <a:t>: noise-free data vector consisting of samples of </a:t>
                </a:r>
                <a14:m>
                  <m:oMath xmlns:m="http://schemas.openxmlformats.org/officeDocument/2006/math">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𝑦</m:t>
                        </m:r>
                      </m:e>
                      <m:sub>
                        <m:r>
                          <a:rPr lang="en-US" sz="2000" b="0" i="1" smtClean="0">
                            <a:solidFill>
                              <a:schemeClr val="tx1"/>
                            </a:solidFill>
                            <a:latin typeface="Cambria Math" panose="02040503050406030204" pitchFamily="18" charset="0"/>
                            <a:ea typeface="Cambria" panose="02040503050406030204" pitchFamily="18" charset="0"/>
                          </a:rPr>
                          <m:t>𝑡𝑎𝑟</m:t>
                        </m:r>
                      </m:sub>
                    </m:sSub>
                    <m:r>
                      <a:rPr lang="en-US" sz="2000" b="0" i="1"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𝑡</m:t>
                    </m:r>
                    <m:r>
                      <a:rPr lang="en-US" sz="2000" b="0" i="1" smtClean="0">
                        <a:solidFill>
                          <a:schemeClr val="tx1"/>
                        </a:solidFill>
                        <a:latin typeface="Cambria Math" panose="02040503050406030204" pitchFamily="18" charset="0"/>
                        <a:ea typeface="Cambria" panose="02040503050406030204" pitchFamily="18" charset="0"/>
                      </a:rPr>
                      <m:t>)</m:t>
                    </m:r>
                  </m:oMath>
                </a14:m>
                <a:r>
                  <a:rPr lang="en-US" sz="2000" dirty="0">
                    <a:solidFill>
                      <a:schemeClr val="tx1"/>
                    </a:solidFill>
                    <a:latin typeface="Cambria" panose="02040503050406030204" pitchFamily="18" charset="0"/>
                    <a:ea typeface="Cambria" panose="02040503050406030204" pitchFamily="18" charset="0"/>
                  </a:rPr>
                  <a:t> for </a:t>
                </a:r>
                <a14:m>
                  <m:oMath xmlns:m="http://schemas.openxmlformats.org/officeDocument/2006/math">
                    <m:d>
                      <m:dPr>
                        <m:ctrlPr>
                          <a:rPr lang="en-US" sz="2000" b="0" i="1" smtClean="0">
                            <a:solidFill>
                              <a:schemeClr val="tx1"/>
                            </a:solidFill>
                            <a:latin typeface="Cambria Math" panose="02040503050406030204" pitchFamily="18" charset="0"/>
                            <a:ea typeface="Cambria" panose="02040503050406030204" pitchFamily="18" charset="0"/>
                          </a:rPr>
                        </m:ctrlPr>
                      </m:dPr>
                      <m:e>
                        <m:r>
                          <a:rPr lang="en-US" sz="2000" b="0" i="1" smtClean="0">
                            <a:solidFill>
                              <a:schemeClr val="tx1"/>
                            </a:solidFill>
                            <a:latin typeface="Cambria Math" panose="02040503050406030204" pitchFamily="18" charset="0"/>
                            <a:ea typeface="Cambria" panose="02040503050406030204" pitchFamily="18" charset="0"/>
                          </a:rPr>
                          <m:t>𝑞</m:t>
                        </m:r>
                        <m:r>
                          <a:rPr lang="en-US" sz="2000" b="0" i="1" smtClean="0">
                            <a:solidFill>
                              <a:schemeClr val="tx1"/>
                            </a:solidFill>
                            <a:latin typeface="Cambria Math" panose="02040503050406030204" pitchFamily="18" charset="0"/>
                            <a:ea typeface="Cambria" panose="02040503050406030204" pitchFamily="18" charset="0"/>
                          </a:rPr>
                          <m:t>−1</m:t>
                        </m:r>
                      </m:e>
                    </m:d>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𝑇</m:t>
                        </m:r>
                      </m:e>
                      <m:sub>
                        <m:r>
                          <a:rPr lang="en-US" sz="2000" b="0" i="1" smtClean="0">
                            <a:solidFill>
                              <a:schemeClr val="tx1"/>
                            </a:solidFill>
                            <a:latin typeface="Cambria Math" panose="02040503050406030204" pitchFamily="18" charset="0"/>
                            <a:ea typeface="Cambria" panose="02040503050406030204" pitchFamily="18" charset="0"/>
                          </a:rPr>
                          <m:t>𝑃𝑅𝐼</m:t>
                        </m:r>
                      </m:sub>
                    </m:sSub>
                    <m:r>
                      <a:rPr lang="en-US" sz="2000" b="0" i="0"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𝑡</m:t>
                    </m:r>
                    <m:r>
                      <a:rPr lang="en-US" sz="2000" b="0" i="1" smtClean="0">
                        <a:solidFill>
                          <a:schemeClr val="tx1"/>
                        </a:solidFill>
                        <a:latin typeface="Cambria Math" panose="02040503050406030204" pitchFamily="18" charset="0"/>
                        <a:ea typeface="Cambria" panose="02040503050406030204" pitchFamily="18" charset="0"/>
                      </a:rPr>
                      <m:t>&lt;</m:t>
                    </m:r>
                    <m:r>
                      <a:rPr lang="en-US" sz="2000" b="0" i="1" smtClean="0">
                        <a:solidFill>
                          <a:schemeClr val="tx1"/>
                        </a:solidFill>
                        <a:latin typeface="Cambria Math" panose="02040503050406030204" pitchFamily="18" charset="0"/>
                        <a:ea typeface="Cambria" panose="02040503050406030204" pitchFamily="18" charset="0"/>
                      </a:rPr>
                      <m:t>𝑞</m:t>
                    </m:r>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𝑇</m:t>
                        </m:r>
                      </m:e>
                      <m:sub>
                        <m:r>
                          <a:rPr lang="en-US" sz="2000" b="0" i="1" smtClean="0">
                            <a:solidFill>
                              <a:schemeClr val="tx1"/>
                            </a:solidFill>
                            <a:latin typeface="Cambria Math" panose="02040503050406030204" pitchFamily="18" charset="0"/>
                            <a:ea typeface="Cambria" panose="02040503050406030204" pitchFamily="18" charset="0"/>
                          </a:rPr>
                          <m:t>𝑃𝑅𝐼</m:t>
                        </m:r>
                      </m:sub>
                    </m:sSub>
                  </m:oMath>
                </a14:m>
                <a:endParaRPr lang="en-US" sz="2000" dirty="0">
                  <a:solidFill>
                    <a:schemeClr val="tx1"/>
                  </a:solidFill>
                  <a:latin typeface="Cambria" panose="02040503050406030204" pitchFamily="18" charset="0"/>
                  <a:ea typeface="Cambria"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2000" b="1" i="1" smtClean="0">
                            <a:latin typeface="Cambria Math" panose="02040503050406030204" pitchFamily="18" charset="0"/>
                            <a:ea typeface="Cambria" panose="02040503050406030204" pitchFamily="18" charset="0"/>
                          </a:rPr>
                        </m:ctrlPr>
                      </m:sSubPr>
                      <m:e>
                        <m:r>
                          <a:rPr lang="el-GR" sz="2000" b="1" i="1" smtClean="0">
                            <a:latin typeface="Cambria Math" panose="02040503050406030204" pitchFamily="18" charset="0"/>
                            <a:ea typeface="Cambria" panose="02040503050406030204" pitchFamily="18" charset="0"/>
                          </a:rPr>
                          <m:t>𝜼</m:t>
                        </m:r>
                      </m:e>
                      <m:sub>
                        <m:r>
                          <a:rPr lang="en-US" sz="2000" i="1">
                            <a:latin typeface="Cambria Math" panose="02040503050406030204" pitchFamily="18" charset="0"/>
                            <a:ea typeface="Cambria" panose="02040503050406030204" pitchFamily="18" charset="0"/>
                          </a:rPr>
                          <m:t>𝑞</m:t>
                        </m:r>
                      </m:sub>
                    </m:sSub>
                  </m:oMath>
                </a14:m>
                <a:r>
                  <a:rPr lang="en-US" sz="2000" dirty="0">
                    <a:solidFill>
                      <a:schemeClr val="tx1"/>
                    </a:solidFill>
                    <a:latin typeface="Cambria" panose="02040503050406030204" pitchFamily="18" charset="0"/>
                    <a:ea typeface="Cambria" panose="02040503050406030204" pitchFamily="18" charset="0"/>
                  </a:rPr>
                  <a:t>: BPF AWGN</a:t>
                </a:r>
              </a:p>
            </p:txBody>
          </p:sp>
        </mc:Choice>
        <mc:Fallback xmlns="">
          <p:sp>
            <p:nvSpPr>
              <p:cNvPr id="34" name="TextBox 33">
                <a:extLst>
                  <a:ext uri="{FF2B5EF4-FFF2-40B4-BE49-F238E27FC236}">
                    <a16:creationId xmlns:a16="http://schemas.microsoft.com/office/drawing/2014/main" id="{89BD3113-AF0A-095B-01ED-17E0B6787208}"/>
                  </a:ext>
                </a:extLst>
              </p:cNvPr>
              <p:cNvSpPr txBox="1">
                <a:spLocks noRot="1" noChangeAspect="1" noMove="1" noResize="1" noEditPoints="1" noAdjustHandles="1" noChangeArrowheads="1" noChangeShapeType="1" noTextEdit="1"/>
              </p:cNvSpPr>
              <p:nvPr/>
            </p:nvSpPr>
            <p:spPr>
              <a:xfrm>
                <a:off x="5275512" y="5207146"/>
                <a:ext cx="5989219" cy="1432315"/>
              </a:xfrm>
              <a:prstGeom prst="rect">
                <a:avLst/>
              </a:prstGeom>
              <a:blipFill>
                <a:blip r:embed="rId12"/>
                <a:stretch>
                  <a:fillRect l="-1119" t="-2979" b="-2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ECECFE1-66D1-8BCE-CFA5-BB77DE714486}"/>
                  </a:ext>
                </a:extLst>
              </p:cNvPr>
              <p:cNvSpPr txBox="1"/>
              <p:nvPr/>
            </p:nvSpPr>
            <p:spPr>
              <a:xfrm>
                <a:off x="5196425" y="3892249"/>
                <a:ext cx="6931965"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e>
                      </m:nary>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i="1">
                                  <a:latin typeface="Cambria Math" panose="02040503050406030204" pitchFamily="18" charset="0"/>
                                  <a:ea typeface="Cambria Math" panose="02040503050406030204" pitchFamily="18" charset="0"/>
                                </a:rPr>
                                <m:t>𝑡𝑎𝑟</m:t>
                              </m:r>
                            </m:sub>
                          </m:s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𝑡𝑎𝑟</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𝑃𝑅𝐼</m:t>
                                      </m:r>
                                    </m:sub>
                                  </m:sSub>
                                </m:e>
                              </m:d>
                            </m:sup>
                          </m:sSup>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𝐺</m:t>
                              </m:r>
                              <m:r>
                                <a:rPr lang="en-US" i="1">
                                  <a:latin typeface="Cambria Math" panose="02040503050406030204" pitchFamily="18" charset="0"/>
                                  <a:ea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𝑡𝑎𝑟</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𝑃𝑅𝐼</m:t>
                                      </m:r>
                                    </m:sub>
                                  </m:sSub>
                                </m:e>
                              </m:d>
                            </m:e>
                          </m:nary>
                        </m:e>
                      </m:d>
                    </m:oMath>
                  </m:oMathPara>
                </a14:m>
                <a:endParaRPr lang="en-US" dirty="0"/>
              </a:p>
            </p:txBody>
          </p:sp>
        </mc:Choice>
        <mc:Fallback xmlns="">
          <p:sp>
            <p:nvSpPr>
              <p:cNvPr id="36" name="TextBox 35">
                <a:extLst>
                  <a:ext uri="{FF2B5EF4-FFF2-40B4-BE49-F238E27FC236}">
                    <a16:creationId xmlns:a16="http://schemas.microsoft.com/office/drawing/2014/main" id="{AECECFE1-66D1-8BCE-CFA5-BB77DE714486}"/>
                  </a:ext>
                </a:extLst>
              </p:cNvPr>
              <p:cNvSpPr txBox="1">
                <a:spLocks noRot="1" noChangeAspect="1" noMove="1" noResize="1" noEditPoints="1" noAdjustHandles="1" noChangeArrowheads="1" noChangeShapeType="1" noTextEdit="1"/>
              </p:cNvSpPr>
              <p:nvPr/>
            </p:nvSpPr>
            <p:spPr>
              <a:xfrm>
                <a:off x="5196425" y="3892249"/>
                <a:ext cx="6931965" cy="98405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A6346AD-19F3-C179-C7FB-48F93DED211C}"/>
                  </a:ext>
                </a:extLst>
              </p:cNvPr>
              <p:cNvSpPr txBox="1"/>
              <p:nvPr/>
            </p:nvSpPr>
            <p:spPr>
              <a:xfrm>
                <a:off x="6775475" y="4830097"/>
                <a:ext cx="5426688" cy="381643"/>
              </a:xfrm>
              <a:prstGeom prst="rect">
                <a:avLst/>
              </a:prstGeom>
              <a:noFill/>
            </p:spPr>
            <p:txBody>
              <a:bodyPr wrap="square">
                <a:spAutoFit/>
              </a:bodyPr>
              <a:lstStyle/>
              <a:p>
                <a:r>
                  <a:rPr lang="en-US" b="0" dirty="0">
                    <a:solidFill>
                      <a:schemeClr val="tx1"/>
                    </a:solidFill>
                    <a:ea typeface="Cambria" panose="02040503050406030204" pitchFamily="18" charset="0"/>
                  </a:rPr>
                  <a:t>where</a:t>
                </a:r>
                <a14:m>
                  <m:oMath xmlns:m="http://schemas.openxmlformats.org/officeDocument/2006/math">
                    <m:r>
                      <a:rPr lang="en-US" b="0" i="0" smtClean="0">
                        <a:solidFill>
                          <a:schemeClr val="tx1"/>
                        </a:solidFill>
                        <a:latin typeface="Cambria Math" panose="02040503050406030204" pitchFamily="18" charset="0"/>
                        <a:ea typeface="Cambria" panose="02040503050406030204" pitchFamily="18" charset="0"/>
                      </a:rPr>
                      <m:t> </m:t>
                    </m:r>
                    <m:sSub>
                      <m:sSubPr>
                        <m:ctrlPr>
                          <a:rPr lang="en-US" b="0" i="1" smtClean="0">
                            <a:solidFill>
                              <a:schemeClr val="tx1"/>
                            </a:solidFill>
                            <a:latin typeface="Cambria Math" panose="02040503050406030204" pitchFamily="18" charset="0"/>
                            <a:ea typeface="Cambria" panose="02040503050406030204" pitchFamily="18" charset="0"/>
                          </a:rPr>
                        </m:ctrlPr>
                      </m:sSubPr>
                      <m:e>
                        <m:r>
                          <a:rPr lang="en-US" b="0" i="1" smtClean="0">
                            <a:solidFill>
                              <a:schemeClr val="tx1"/>
                            </a:solidFill>
                            <a:latin typeface="Cambria Math" panose="02040503050406030204" pitchFamily="18" charset="0"/>
                            <a:ea typeface="Cambria" panose="02040503050406030204" pitchFamily="18" charset="0"/>
                          </a:rPr>
                          <m:t>𝑤</m:t>
                        </m:r>
                      </m:e>
                      <m:sub>
                        <m:r>
                          <a:rPr lang="en-US" b="0" i="1" smtClean="0">
                            <a:solidFill>
                              <a:schemeClr val="tx1"/>
                            </a:solidFill>
                            <a:latin typeface="Cambria Math" panose="02040503050406030204" pitchFamily="18" charset="0"/>
                            <a:ea typeface="Cambria" panose="02040503050406030204" pitchFamily="18" charset="0"/>
                          </a:rPr>
                          <m:t>𝑛</m:t>
                        </m:r>
                      </m:sub>
                    </m:sSub>
                  </m:oMath>
                </a14:m>
                <a:r>
                  <a:rPr lang="en-US" dirty="0"/>
                  <a:t> is the clutter filter coefficient for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m:rPr>
                            <m:sty m:val="p"/>
                          </m:rPr>
                          <a:rPr lang="en-US" b="0" i="0" smtClean="0">
                            <a:latin typeface="Cambria Math" panose="02040503050406030204" pitchFamily="18" charset="0"/>
                          </a:rPr>
                          <m:t>th</m:t>
                        </m:r>
                      </m:sup>
                    </m:sSup>
                  </m:oMath>
                </a14:m>
                <a:r>
                  <a:rPr lang="en-US" dirty="0"/>
                  <a:t> tap</a:t>
                </a:r>
              </a:p>
            </p:txBody>
          </p:sp>
        </mc:Choice>
        <mc:Fallback xmlns="">
          <p:sp>
            <p:nvSpPr>
              <p:cNvPr id="3" name="TextBox 2">
                <a:extLst>
                  <a:ext uri="{FF2B5EF4-FFF2-40B4-BE49-F238E27FC236}">
                    <a16:creationId xmlns:a16="http://schemas.microsoft.com/office/drawing/2014/main" id="{DA6346AD-19F3-C179-C7FB-48F93DED211C}"/>
                  </a:ext>
                </a:extLst>
              </p:cNvPr>
              <p:cNvSpPr txBox="1">
                <a:spLocks noRot="1" noChangeAspect="1" noMove="1" noResize="1" noEditPoints="1" noAdjustHandles="1" noChangeArrowheads="1" noChangeShapeType="1" noTextEdit="1"/>
              </p:cNvSpPr>
              <p:nvPr/>
            </p:nvSpPr>
            <p:spPr>
              <a:xfrm>
                <a:off x="6775475" y="4830097"/>
                <a:ext cx="5426688" cy="381643"/>
              </a:xfrm>
              <a:prstGeom prst="rect">
                <a:avLst/>
              </a:prstGeom>
              <a:blipFill>
                <a:blip r:embed="rId14"/>
                <a:stretch>
                  <a:fillRect l="-898" t="-4762" b="-23810"/>
                </a:stretch>
              </a:blipFill>
            </p:spPr>
            <p:txBody>
              <a:bodyPr/>
              <a:lstStyle/>
              <a:p>
                <a:r>
                  <a:rPr lang="en-US">
                    <a:noFill/>
                  </a:rPr>
                  <a:t> </a:t>
                </a:r>
              </a:p>
            </p:txBody>
          </p:sp>
        </mc:Fallback>
      </mc:AlternateContent>
      <p:pic>
        <p:nvPicPr>
          <p:cNvPr id="9" name="Picture 8" descr="Diagram&#10;&#10;Description automatically generated">
            <a:extLst>
              <a:ext uri="{FF2B5EF4-FFF2-40B4-BE49-F238E27FC236}">
                <a16:creationId xmlns:a16="http://schemas.microsoft.com/office/drawing/2014/main" id="{56F71D9F-5927-5282-E872-9BD2BD69CDCA}"/>
              </a:ext>
            </a:extLst>
          </p:cNvPr>
          <p:cNvPicPr>
            <a:picLocks noChangeAspect="1"/>
          </p:cNvPicPr>
          <p:nvPr/>
        </p:nvPicPr>
        <p:blipFill>
          <a:blip r:embed="rId15">
            <a:extLst>
              <a:ext uri="{BEBA8EAE-BF5A-486C-A8C5-ECC9F3942E4B}">
                <a14:imgProps xmlns:a14="http://schemas.microsoft.com/office/drawing/2010/main">
                  <a14:imgLayer r:embed="rId16">
                    <a14:imgEffect>
                      <a14:saturation sat="33000"/>
                    </a14:imgEffect>
                  </a14:imgLayer>
                </a14:imgProps>
              </a:ext>
              <a:ext uri="{28A0092B-C50C-407E-A947-70E740481C1C}">
                <a14:useLocalDpi xmlns:a14="http://schemas.microsoft.com/office/drawing/2010/main" val="0"/>
              </a:ext>
            </a:extLst>
          </a:blip>
          <a:stretch>
            <a:fillRect/>
          </a:stretch>
        </p:blipFill>
        <p:spPr>
          <a:xfrm>
            <a:off x="6712849" y="90832"/>
            <a:ext cx="3531809" cy="1181805"/>
          </a:xfrm>
          <a:prstGeom prst="rect">
            <a:avLst/>
          </a:prstGeom>
          <a:ln w="19050">
            <a:solidFill>
              <a:schemeClr val="tx2"/>
            </a:solidFill>
          </a:ln>
        </p:spPr>
      </p:pic>
      <p:sp>
        <p:nvSpPr>
          <p:cNvPr id="10" name="Rectangle 9">
            <a:extLst>
              <a:ext uri="{FF2B5EF4-FFF2-40B4-BE49-F238E27FC236}">
                <a16:creationId xmlns:a16="http://schemas.microsoft.com/office/drawing/2014/main" id="{285EFF30-E26F-84B1-0B16-A7A42E9B6D89}"/>
              </a:ext>
            </a:extLst>
          </p:cNvPr>
          <p:cNvSpPr/>
          <p:nvPr/>
        </p:nvSpPr>
        <p:spPr>
          <a:xfrm>
            <a:off x="8775627" y="638112"/>
            <a:ext cx="568788" cy="2505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514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Maximum Likelihood Detection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67793"/>
                <a:ext cx="10447267" cy="5343939"/>
              </a:xfrm>
            </p:spPr>
            <p:txBody>
              <a:bodyPr>
                <a:normAutofit/>
              </a:bodyPr>
              <a:lstStyle/>
              <a:p>
                <a:r>
                  <a:rPr lang="en-US" sz="2000" dirty="0">
                    <a:solidFill>
                      <a:schemeClr val="tx1"/>
                    </a:solidFill>
                    <a:latin typeface="Cambria" panose="02040503050406030204" pitchFamily="18" charset="0"/>
                    <a:ea typeface="Cambria" panose="02040503050406030204" pitchFamily="18" charset="0"/>
                  </a:rPr>
                  <a:t>Let </a:t>
                </a:r>
                <a14:m>
                  <m:oMath xmlns:m="http://schemas.openxmlformats.org/officeDocument/2006/math">
                    <m:sSubSup>
                      <m:sSubSupPr>
                        <m:ctrlPr>
                          <a:rPr lang="en-US" sz="2000" b="1" i="1" smtClean="0">
                            <a:solidFill>
                              <a:schemeClr val="tx1"/>
                            </a:solidFill>
                            <a:latin typeface="Cambria Math" panose="02040503050406030204" pitchFamily="18" charset="0"/>
                            <a:ea typeface="Cambria" panose="02040503050406030204" pitchFamily="18" charset="0"/>
                          </a:rPr>
                        </m:ctrlPr>
                      </m:sSubSupPr>
                      <m:e>
                        <m:r>
                          <a:rPr lang="en-US" sz="2000" b="1" i="1" smtClean="0">
                            <a:solidFill>
                              <a:schemeClr val="tx1"/>
                            </a:solidFill>
                            <a:latin typeface="Cambria Math" panose="02040503050406030204" pitchFamily="18" charset="0"/>
                            <a:ea typeface="Cambria" panose="02040503050406030204" pitchFamily="18" charset="0"/>
                          </a:rPr>
                          <m:t>𝒂</m:t>
                        </m:r>
                      </m:e>
                      <m:sub>
                        <m:r>
                          <a:rPr lang="en-US" sz="2000" i="1">
                            <a:solidFill>
                              <a:schemeClr val="tx1"/>
                            </a:solidFill>
                            <a:latin typeface="Cambria Math" panose="02040503050406030204" pitchFamily="18" charset="0"/>
                            <a:ea typeface="Cambria" panose="02040503050406030204" pitchFamily="18" charset="0"/>
                          </a:rPr>
                          <m:t>𝑞</m:t>
                        </m:r>
                      </m:sub>
                      <m:sup>
                        <m:r>
                          <a:rPr lang="en-US" sz="2000" b="0" i="1"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𝑚</m:t>
                        </m:r>
                        <m:r>
                          <a:rPr lang="en-US" sz="2000" b="0" i="1" smtClean="0">
                            <a:solidFill>
                              <a:schemeClr val="tx1"/>
                            </a:solidFill>
                            <a:latin typeface="Cambria Math" panose="02040503050406030204" pitchFamily="18" charset="0"/>
                            <a:ea typeface="Cambria" panose="02040503050406030204" pitchFamily="18" charset="0"/>
                          </a:rPr>
                          <m:t>)</m:t>
                        </m:r>
                      </m:sup>
                    </m:sSubSup>
                  </m:oMath>
                </a14:m>
                <a:r>
                  <a:rPr lang="en-US" sz="2000" dirty="0">
                    <a:solidFill>
                      <a:schemeClr val="tx1"/>
                    </a:solidFill>
                    <a:latin typeface="Cambria" panose="02040503050406030204" pitchFamily="18" charset="0"/>
                    <a:ea typeface="Cambria" panose="02040503050406030204" pitchFamily="18" charset="0"/>
                  </a:rPr>
                  <a:t> denote when the noise-free data vector </a:t>
                </a:r>
              </a:p>
              <a:p>
                <a:pPr marL="0" indent="0">
                  <a:spcBef>
                    <a:spcPts val="0"/>
                  </a:spcBef>
                  <a:buNone/>
                </a:pPr>
                <a:r>
                  <a:rPr lang="en-US" sz="2000" dirty="0">
                    <a:latin typeface="Cambria" panose="02040503050406030204" pitchFamily="18" charset="0"/>
                    <a:ea typeface="Cambria" panose="02040503050406030204" pitchFamily="18" charset="0"/>
                  </a:rPr>
                  <a:t>    </a:t>
                </a:r>
                <a:r>
                  <a:rPr lang="en-US" sz="2000" dirty="0">
                    <a:solidFill>
                      <a:schemeClr val="tx1"/>
                    </a:solidFill>
                    <a:latin typeface="Cambria" panose="02040503050406030204" pitchFamily="18" charset="0"/>
                    <a:ea typeface="Cambria" panose="02040503050406030204" pitchFamily="18" charset="0"/>
                  </a:rPr>
                  <a:t>is derived from </a:t>
                </a:r>
                <a14:m>
                  <m:oMath xmlns:m="http://schemas.openxmlformats.org/officeDocument/2006/math">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𝑥</m:t>
                        </m:r>
                      </m:e>
                      <m:sub>
                        <m:r>
                          <a:rPr lang="en-US" sz="2000" b="0" i="1" smtClean="0">
                            <a:solidFill>
                              <a:schemeClr val="tx1"/>
                            </a:solidFill>
                            <a:latin typeface="Cambria Math" panose="02040503050406030204" pitchFamily="18" charset="0"/>
                            <a:ea typeface="Cambria" panose="02040503050406030204" pitchFamily="18" charset="0"/>
                          </a:rPr>
                          <m:t>𝑞</m:t>
                        </m:r>
                      </m:sub>
                    </m:sSub>
                  </m:oMath>
                </a14:m>
                <a:r>
                  <a:rPr lang="en-US" sz="2000" dirty="0">
                    <a:solidFill>
                      <a:schemeClr val="tx1"/>
                    </a:solidFill>
                    <a:latin typeface="Cambria" panose="02040503050406030204" pitchFamily="18" charset="0"/>
                    <a:ea typeface="Cambria" panose="02040503050406030204" pitchFamily="18" charset="0"/>
                  </a:rPr>
                  <a:t> being the </a:t>
                </a:r>
                <a14:m>
                  <m:oMath xmlns:m="http://schemas.openxmlformats.org/officeDocument/2006/math">
                    <m:sSup>
                      <m:sSupPr>
                        <m:ctrlPr>
                          <a:rPr lang="en-US" sz="2000" b="0" i="1" smtClean="0">
                            <a:solidFill>
                              <a:schemeClr val="tx1"/>
                            </a:solidFill>
                            <a:latin typeface="Cambria Math" panose="02040503050406030204" pitchFamily="18" charset="0"/>
                            <a:ea typeface="Cambria" panose="02040503050406030204" pitchFamily="18" charset="0"/>
                          </a:rPr>
                        </m:ctrlPr>
                      </m:sSupPr>
                      <m:e>
                        <m:r>
                          <a:rPr lang="en-US" sz="2000" b="0" i="1" smtClean="0">
                            <a:solidFill>
                              <a:schemeClr val="tx1"/>
                            </a:solidFill>
                            <a:latin typeface="Cambria Math" panose="02040503050406030204" pitchFamily="18" charset="0"/>
                            <a:ea typeface="Cambria" panose="02040503050406030204" pitchFamily="18" charset="0"/>
                          </a:rPr>
                          <m:t>𝑚</m:t>
                        </m:r>
                      </m:e>
                      <m:sup>
                        <m:r>
                          <m:rPr>
                            <m:sty m:val="p"/>
                          </m:rPr>
                          <a:rPr lang="en-US" sz="2000" b="0" i="0" smtClean="0">
                            <a:solidFill>
                              <a:schemeClr val="tx1"/>
                            </a:solidFill>
                            <a:latin typeface="Cambria Math" panose="02040503050406030204" pitchFamily="18" charset="0"/>
                            <a:ea typeface="Cambria" panose="02040503050406030204" pitchFamily="18" charset="0"/>
                          </a:rPr>
                          <m:t>th</m:t>
                        </m:r>
                      </m:sup>
                    </m:sSup>
                  </m:oMath>
                </a14:m>
                <a:r>
                  <a:rPr lang="en-US" sz="2000" dirty="0">
                    <a:solidFill>
                      <a:schemeClr val="tx1"/>
                    </a:solidFill>
                    <a:latin typeface="Cambria" panose="02040503050406030204" pitchFamily="18" charset="0"/>
                    <a:ea typeface="Cambria" panose="02040503050406030204" pitchFamily="18" charset="0"/>
                  </a:rPr>
                  <a:t> symbol.</a:t>
                </a:r>
              </a:p>
              <a:p>
                <a:pPr marL="0" indent="0">
                  <a:spcBef>
                    <a:spcPts val="0"/>
                  </a:spcBef>
                  <a:buNone/>
                </a:pPr>
                <a:endParaRPr lang="en-US" sz="2000" dirty="0">
                  <a:solidFill>
                    <a:schemeClr val="tx1"/>
                  </a:solidFill>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endParaRPr lang="en-US" sz="2400" dirty="0">
                  <a:solidFill>
                    <a:schemeClr val="tx1"/>
                  </a:solidFill>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endParaRPr lang="en-US" sz="2400" dirty="0">
                  <a:solidFill>
                    <a:schemeClr val="tx1"/>
                  </a:solidFill>
                  <a:latin typeface="Cambria" panose="02040503050406030204" pitchFamily="18" charset="0"/>
                  <a:ea typeface="Cambria" panose="02040503050406030204" pitchFamily="18" charset="0"/>
                </a:endParaRPr>
              </a:p>
              <a:p>
                <a:pPr marL="0" indent="0">
                  <a:buNone/>
                </a:pPr>
                <a:endParaRPr lang="en-US" sz="2400" dirty="0">
                  <a:solidFill>
                    <a:schemeClr val="tx1"/>
                  </a:solidFill>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r>
                  <a:rPr lang="en-US" sz="2000" dirty="0">
                    <a:solidFill>
                      <a:schemeClr val="tx1"/>
                    </a:solidFill>
                    <a:latin typeface="Cambria" panose="02040503050406030204" pitchFamily="18" charset="0"/>
                    <a:ea typeface="Cambria" panose="02040503050406030204" pitchFamily="18" charset="0"/>
                  </a:rPr>
                  <a:t>These results aren’t great… because the transponder’s impulse response demonstrates extreme resonance.</a:t>
                </a:r>
              </a:p>
              <a:p>
                <a:pPr lvl="1"/>
                <a:r>
                  <a:rPr lang="en-US" sz="2000" dirty="0">
                    <a:latin typeface="Cambria" panose="02040503050406030204" pitchFamily="18" charset="0"/>
                    <a:ea typeface="Cambria" panose="02040503050406030204" pitchFamily="18" charset="0"/>
                  </a:rPr>
                  <a:t>[Recall from my Prelim] </a:t>
                </a:r>
                <a:r>
                  <a:rPr lang="en-US" sz="2000" dirty="0">
                    <a:solidFill>
                      <a:schemeClr val="accent1"/>
                    </a:solidFill>
                    <a:latin typeface="Cambria" panose="02040503050406030204" pitchFamily="18" charset="0"/>
                    <a:ea typeface="Cambria" panose="02040503050406030204" pitchFamily="18" charset="0"/>
                  </a:rPr>
                  <a:t>Using similar </a:t>
                </a:r>
                <a14:m>
                  <m:oMath xmlns:m="http://schemas.openxmlformats.org/officeDocument/2006/math">
                    <m:sSub>
                      <m:sSubPr>
                        <m:ctrlPr>
                          <a:rPr lang="en-US" sz="2000" b="0" i="1" smtClean="0">
                            <a:solidFill>
                              <a:schemeClr val="accent1"/>
                            </a:solidFill>
                            <a:latin typeface="Cambria Math" panose="02040503050406030204" pitchFamily="18" charset="0"/>
                            <a:ea typeface="Cambria" panose="02040503050406030204" pitchFamily="18" charset="0"/>
                          </a:rPr>
                        </m:ctrlPr>
                      </m:sSubPr>
                      <m:e>
                        <m:r>
                          <a:rPr lang="en-US" sz="2000" b="0" i="1" smtClean="0">
                            <a:solidFill>
                              <a:schemeClr val="accent1"/>
                            </a:solidFill>
                            <a:latin typeface="Cambria Math" panose="02040503050406030204" pitchFamily="18" charset="0"/>
                            <a:ea typeface="Cambria" panose="02040503050406030204" pitchFamily="18" charset="0"/>
                          </a:rPr>
                          <m:t>𝑇</m:t>
                        </m:r>
                      </m:e>
                      <m:sub>
                        <m:r>
                          <a:rPr lang="en-US" sz="2000" b="0" i="1" smtClean="0">
                            <a:solidFill>
                              <a:schemeClr val="accent1"/>
                            </a:solidFill>
                            <a:latin typeface="Cambria Math" panose="02040503050406030204" pitchFamily="18" charset="0"/>
                            <a:ea typeface="Cambria" panose="02040503050406030204" pitchFamily="18" charset="0"/>
                          </a:rPr>
                          <m:t>𝑠𝑦𝑚</m:t>
                        </m:r>
                      </m:sub>
                    </m:sSub>
                  </m:oMath>
                </a14:m>
                <a:r>
                  <a:rPr lang="en-US" sz="2000" dirty="0">
                    <a:solidFill>
                      <a:schemeClr val="accent1"/>
                    </a:solidFill>
                    <a:latin typeface="Cambria" panose="02040503050406030204" pitchFamily="18" charset="0"/>
                    <a:ea typeface="Cambria" panose="02040503050406030204" pitchFamily="18" charset="0"/>
                  </a:rPr>
                  <a:t> and a less resonant surface (loudspeaker), single symbol ML gave near perfect detection at kbits rates though only at short ranges.</a:t>
                </a: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581192" y="1367793"/>
                <a:ext cx="10447267" cy="5343939"/>
              </a:xfrm>
              <a:blipFill>
                <a:blip r:embed="rId4"/>
                <a:stretch>
                  <a:fillRect l="-525" t="-1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23</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FF8FB01-2E5B-B3EB-998B-7F37662874DC}"/>
              </a:ext>
            </a:extLst>
          </p:cNvPr>
          <p:cNvPicPr>
            <a:picLocks noChangeAspect="1"/>
          </p:cNvPicPr>
          <p:nvPr/>
        </p:nvPicPr>
        <p:blipFill rotWithShape="1">
          <a:blip r:embed="rId5">
            <a:clrChange>
              <a:clrFrom>
                <a:srgbClr val="FFFFFF"/>
              </a:clrFrom>
              <a:clrTo>
                <a:srgbClr val="FFFFFF">
                  <a:alpha val="0"/>
                </a:srgbClr>
              </a:clrTo>
            </a:clrChange>
          </a:blip>
          <a:srcRect l="27770" t="35420" b="-1"/>
          <a:stretch/>
        </p:blipFill>
        <p:spPr>
          <a:xfrm>
            <a:off x="1712314" y="3207091"/>
            <a:ext cx="5750569" cy="1469000"/>
          </a:xfrm>
          <a:prstGeom prst="rect">
            <a:avLst/>
          </a:prstGeom>
        </p:spPr>
      </p:pic>
      <p:sp>
        <p:nvSpPr>
          <p:cNvPr id="15" name="Rectangle 14">
            <a:extLst>
              <a:ext uri="{FF2B5EF4-FFF2-40B4-BE49-F238E27FC236}">
                <a16:creationId xmlns:a16="http://schemas.microsoft.com/office/drawing/2014/main" id="{F8A98D1B-9BED-F72D-7948-7444C6A725C0}"/>
              </a:ext>
            </a:extLst>
          </p:cNvPr>
          <p:cNvSpPr/>
          <p:nvPr/>
        </p:nvSpPr>
        <p:spPr>
          <a:xfrm>
            <a:off x="2544782" y="3502449"/>
            <a:ext cx="920622" cy="2871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74A2AFD-9AC0-9A69-EED0-0946DF92A34C}"/>
                  </a:ext>
                </a:extLst>
              </p:cNvPr>
              <p:cNvSpPr txBox="1"/>
              <p:nvPr/>
            </p:nvSpPr>
            <p:spPr>
              <a:xfrm>
                <a:off x="406696" y="2104327"/>
                <a:ext cx="6947825" cy="6927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panose="02040503050406030204" pitchFamily="18" charset="0"/>
                            </a:rPr>
                          </m:ctrlPr>
                        </m:sSubPr>
                        <m:e>
                          <m:acc>
                            <m:accPr>
                              <m:chr m:val="̂"/>
                              <m:ctrlPr>
                                <a:rPr lang="en-US" sz="2000" b="0" i="1" smtClean="0">
                                  <a:solidFill>
                                    <a:schemeClr val="tx1"/>
                                  </a:solidFill>
                                  <a:latin typeface="Cambria Math" panose="02040503050406030204" pitchFamily="18" charset="0"/>
                                  <a:ea typeface="Cambria" panose="02040503050406030204" pitchFamily="18" charset="0"/>
                                </a:rPr>
                              </m:ctrlPr>
                            </m:accPr>
                            <m:e>
                              <m:r>
                                <a:rPr lang="en-US" sz="2000" b="0" i="1" smtClean="0">
                                  <a:solidFill>
                                    <a:schemeClr val="tx1"/>
                                  </a:solidFill>
                                  <a:latin typeface="Cambria Math" panose="02040503050406030204" pitchFamily="18" charset="0"/>
                                  <a:ea typeface="Cambria" panose="02040503050406030204" pitchFamily="18" charset="0"/>
                                </a:rPr>
                                <m:t>𝑚</m:t>
                              </m:r>
                            </m:e>
                          </m:acc>
                        </m:e>
                        <m:sub>
                          <m:r>
                            <a:rPr lang="en-US" sz="2000" b="0" i="1" smtClean="0">
                              <a:solidFill>
                                <a:schemeClr val="tx1"/>
                              </a:solidFill>
                              <a:latin typeface="Cambria Math" panose="02040503050406030204" pitchFamily="18" charset="0"/>
                              <a:ea typeface="Cambria" panose="02040503050406030204" pitchFamily="18" charset="0"/>
                            </a:rPr>
                            <m:t>𝑞</m:t>
                          </m:r>
                        </m:sub>
                      </m:sSub>
                      <m:r>
                        <a:rPr lang="en-US" sz="2000" b="0" i="1" smtClean="0">
                          <a:solidFill>
                            <a:schemeClr val="tx1"/>
                          </a:solidFill>
                          <a:latin typeface="Cambria Math" panose="02040503050406030204" pitchFamily="18" charset="0"/>
                          <a:ea typeface="Cambria" panose="02040503050406030204" pitchFamily="18" charset="0"/>
                        </a:rPr>
                        <m:t>=</m:t>
                      </m:r>
                      <m:r>
                        <m:rPr>
                          <m:sty m:val="p"/>
                        </m:rPr>
                        <a:rPr lang="en-US" sz="2000" b="0" i="0" smtClean="0">
                          <a:solidFill>
                            <a:schemeClr val="tx1"/>
                          </a:solidFill>
                          <a:latin typeface="Cambria Math" panose="02040503050406030204" pitchFamily="18" charset="0"/>
                          <a:ea typeface="Cambria" panose="02040503050406030204" pitchFamily="18" charset="0"/>
                        </a:rPr>
                        <m:t>arg</m:t>
                      </m:r>
                      <m:func>
                        <m:funcPr>
                          <m:ctrlPr>
                            <a:rPr lang="en-US" sz="2000" b="0" i="1" smtClean="0">
                              <a:solidFill>
                                <a:schemeClr val="tx1"/>
                              </a:solidFill>
                              <a:latin typeface="Cambria Math" panose="02040503050406030204" pitchFamily="18" charset="0"/>
                              <a:ea typeface="Cambria" panose="02040503050406030204" pitchFamily="18" charset="0"/>
                            </a:rPr>
                          </m:ctrlPr>
                        </m:funcPr>
                        <m:fName>
                          <m:limLow>
                            <m:limLowPr>
                              <m:ctrlPr>
                                <a:rPr lang="en-US" sz="2000" b="0" i="1" smtClean="0">
                                  <a:solidFill>
                                    <a:schemeClr val="tx1"/>
                                  </a:solidFill>
                                  <a:latin typeface="Cambria Math" panose="02040503050406030204" pitchFamily="18" charset="0"/>
                                  <a:ea typeface="Cambria" panose="02040503050406030204" pitchFamily="18" charset="0"/>
                                </a:rPr>
                              </m:ctrlPr>
                            </m:limLowPr>
                            <m:e>
                              <m:r>
                                <m:rPr>
                                  <m:sty m:val="p"/>
                                </m:rPr>
                                <a:rPr lang="en-US" sz="2000" b="0" i="0" smtClean="0">
                                  <a:solidFill>
                                    <a:schemeClr val="tx1"/>
                                  </a:solidFill>
                                  <a:latin typeface="Cambria Math" panose="02040503050406030204" pitchFamily="18" charset="0"/>
                                  <a:ea typeface="Cambria" panose="02040503050406030204" pitchFamily="18" charset="0"/>
                                </a:rPr>
                                <m:t>max</m:t>
                              </m:r>
                            </m:e>
                            <m:lim>
                              <m:r>
                                <a:rPr lang="en-US" sz="2000" b="0" i="1" smtClean="0">
                                  <a:solidFill>
                                    <a:schemeClr val="tx1"/>
                                  </a:solidFill>
                                  <a:latin typeface="Cambria Math" panose="02040503050406030204" pitchFamily="18" charset="0"/>
                                  <a:ea typeface="Cambria" panose="02040503050406030204" pitchFamily="18" charset="0"/>
                                </a:rPr>
                                <m:t>𝑚</m:t>
                              </m:r>
                            </m:lim>
                          </m:limLow>
                        </m:fName>
                        <m:e>
                          <m:r>
                            <m:rPr>
                              <m:sty m:val="p"/>
                            </m:rPr>
                            <a:rPr lang="en-US" sz="2000" b="0" i="0" smtClean="0">
                              <a:solidFill>
                                <a:schemeClr val="tx1"/>
                              </a:solidFill>
                              <a:latin typeface="Cambria Math" panose="02040503050406030204" pitchFamily="18" charset="0"/>
                              <a:ea typeface="Cambria" panose="02040503050406030204" pitchFamily="18" charset="0"/>
                            </a:rPr>
                            <m:t>Pr</m:t>
                          </m:r>
                          <m:r>
                            <a:rPr lang="en-US" sz="2000" b="0" i="1" smtClean="0">
                              <a:solidFill>
                                <a:schemeClr val="tx1"/>
                              </a:solidFill>
                              <a:latin typeface="Cambria Math" panose="02040503050406030204" pitchFamily="18" charset="0"/>
                              <a:ea typeface="Cambria" panose="02040503050406030204" pitchFamily="18" charset="0"/>
                            </a:rPr>
                            <m:t>(</m:t>
                          </m:r>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𝑚</m:t>
                              </m:r>
                            </m:e>
                            <m:sub>
                              <m:r>
                                <a:rPr lang="en-US" sz="2000" b="0" i="1" smtClean="0">
                                  <a:solidFill>
                                    <a:schemeClr val="tx1"/>
                                  </a:solidFill>
                                  <a:latin typeface="Cambria Math" panose="02040503050406030204" pitchFamily="18" charset="0"/>
                                  <a:ea typeface="Cambria" panose="02040503050406030204" pitchFamily="18" charset="0"/>
                                </a:rPr>
                                <m:t>𝑞</m:t>
                              </m:r>
                            </m:sub>
                          </m:sSub>
                          <m:r>
                            <a:rPr lang="en-US" sz="2000" b="0" i="1" smtClean="0">
                              <a:solidFill>
                                <a:schemeClr val="tx1"/>
                              </a:solidFill>
                              <a:latin typeface="Cambria Math" panose="02040503050406030204" pitchFamily="18" charset="0"/>
                              <a:ea typeface="Cambria" panose="02040503050406030204" pitchFamily="18" charset="0"/>
                            </a:rPr>
                            <m:t>=</m:t>
                          </m:r>
                          <m:r>
                            <a:rPr lang="en-US" sz="2000" b="0" i="1" smtClean="0">
                              <a:solidFill>
                                <a:schemeClr val="tx1"/>
                              </a:solidFill>
                              <a:latin typeface="Cambria Math" panose="02040503050406030204" pitchFamily="18" charset="0"/>
                              <a:ea typeface="Cambria" panose="02040503050406030204" pitchFamily="18" charset="0"/>
                            </a:rPr>
                            <m:t>𝑚</m:t>
                          </m:r>
                          <m:r>
                            <a:rPr lang="en-US" sz="2000" b="0" i="1" smtClean="0">
                              <a:solidFill>
                                <a:schemeClr val="tx1"/>
                              </a:solidFill>
                              <a:latin typeface="Cambria Math" panose="02040503050406030204" pitchFamily="18" charset="0"/>
                              <a:ea typeface="Cambria" panose="02040503050406030204" pitchFamily="18" charset="0"/>
                            </a:rPr>
                            <m:t>)</m:t>
                          </m:r>
                        </m:e>
                      </m:func>
                      <m:sSup>
                        <m:sSupPr>
                          <m:ctrlPr>
                            <a:rPr lang="en-US" sz="2000" b="0" i="1" smtClean="0">
                              <a:solidFill>
                                <a:schemeClr val="tx1"/>
                              </a:solidFill>
                              <a:latin typeface="Cambria Math" panose="02040503050406030204" pitchFamily="18" charset="0"/>
                              <a:ea typeface="Cambria" panose="02040503050406030204" pitchFamily="18" charset="0"/>
                            </a:rPr>
                          </m:ctrlPr>
                        </m:sSupPr>
                        <m:e>
                          <m:r>
                            <a:rPr lang="en-US" sz="2000" b="0" i="1" smtClean="0">
                              <a:solidFill>
                                <a:schemeClr val="tx1"/>
                              </a:solidFill>
                              <a:latin typeface="Cambria Math" panose="02040503050406030204" pitchFamily="18" charset="0"/>
                              <a:ea typeface="Cambria" panose="02040503050406030204" pitchFamily="18" charset="0"/>
                            </a:rPr>
                            <m:t>𝑒</m:t>
                          </m:r>
                        </m:e>
                        <m:sup>
                          <m:r>
                            <a:rPr lang="en-US" sz="2000" b="0" i="1" smtClean="0">
                              <a:solidFill>
                                <a:schemeClr val="tx1"/>
                              </a:solidFill>
                              <a:latin typeface="Cambria Math" panose="02040503050406030204" pitchFamily="18" charset="0"/>
                              <a:ea typeface="Cambria" panose="02040503050406030204" pitchFamily="18" charset="0"/>
                            </a:rPr>
                            <m:t>−</m:t>
                          </m:r>
                          <m:sSup>
                            <m:sSupPr>
                              <m:ctrlPr>
                                <a:rPr lang="en-US" sz="2000" b="0" i="1" smtClean="0">
                                  <a:solidFill>
                                    <a:schemeClr val="tx1"/>
                                  </a:solidFill>
                                  <a:latin typeface="Cambria Math" panose="02040503050406030204" pitchFamily="18" charset="0"/>
                                  <a:ea typeface="Cambria" panose="02040503050406030204" pitchFamily="18" charset="0"/>
                                </a:rPr>
                              </m:ctrlPr>
                            </m:sSupPr>
                            <m:e>
                              <m:d>
                                <m:dPr>
                                  <m:ctrlPr>
                                    <a:rPr lang="en-US" sz="2000" b="0" i="1" smtClean="0">
                                      <a:solidFill>
                                        <a:schemeClr val="tx1"/>
                                      </a:solidFill>
                                      <a:latin typeface="Cambria Math" panose="02040503050406030204" pitchFamily="18" charset="0"/>
                                      <a:ea typeface="Cambria"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𝑞</m:t>
                                      </m:r>
                                    </m:sub>
                                  </m:sSub>
                                  <m:r>
                                    <a:rPr lang="en-US" sz="2000" b="0" i="1" smtClean="0">
                                      <a:latin typeface="Cambria Math" panose="02040503050406030204" pitchFamily="18" charset="0"/>
                                    </a:rPr>
                                    <m:t>−</m:t>
                                  </m:r>
                                  <m:sSubSup>
                                    <m:sSubSupPr>
                                      <m:ctrlPr>
                                        <a:rPr lang="en-US" sz="2000" b="1" i="1">
                                          <a:latin typeface="Cambria Math" panose="02040503050406030204" pitchFamily="18" charset="0"/>
                                          <a:ea typeface="Cambria" panose="02040503050406030204" pitchFamily="18" charset="0"/>
                                        </a:rPr>
                                      </m:ctrlPr>
                                    </m:sSubSupPr>
                                    <m:e>
                                      <m:r>
                                        <a:rPr lang="en-US" sz="2000" b="1" i="1">
                                          <a:latin typeface="Cambria Math" panose="02040503050406030204" pitchFamily="18" charset="0"/>
                                          <a:ea typeface="Cambria" panose="02040503050406030204" pitchFamily="18" charset="0"/>
                                        </a:rPr>
                                        <m:t>𝒂</m:t>
                                      </m:r>
                                    </m:e>
                                    <m:sub>
                                      <m:r>
                                        <a:rPr lang="en-US" sz="2000" i="1">
                                          <a:latin typeface="Cambria Math" panose="02040503050406030204" pitchFamily="18" charset="0"/>
                                          <a:ea typeface="Cambria" panose="02040503050406030204" pitchFamily="18" charset="0"/>
                                        </a:rPr>
                                        <m:t>𝑞</m:t>
                                      </m:r>
                                    </m:sub>
                                    <m:sup>
                                      <m:d>
                                        <m:dPr>
                                          <m:ctrlPr>
                                            <a:rPr lang="en-US" sz="2000" i="1">
                                              <a:latin typeface="Cambria Math" panose="02040503050406030204" pitchFamily="18" charset="0"/>
                                              <a:ea typeface="Cambria" panose="02040503050406030204" pitchFamily="18" charset="0"/>
                                            </a:rPr>
                                          </m:ctrlPr>
                                        </m:dPr>
                                        <m:e>
                                          <m:r>
                                            <a:rPr lang="en-US" sz="2000" i="1">
                                              <a:latin typeface="Cambria Math" panose="02040503050406030204" pitchFamily="18" charset="0"/>
                                              <a:ea typeface="Cambria" panose="02040503050406030204" pitchFamily="18" charset="0"/>
                                            </a:rPr>
                                            <m:t>𝑚</m:t>
                                          </m:r>
                                        </m:e>
                                      </m:d>
                                    </m:sup>
                                  </m:sSubSup>
                                </m:e>
                              </m:d>
                            </m:e>
                            <m:sup>
                              <m:r>
                                <a:rPr lang="en-US" sz="2000" b="0" i="1" smtClean="0">
                                  <a:latin typeface="Cambria Math" panose="02040503050406030204" pitchFamily="18" charset="0"/>
                                  <a:ea typeface="Cambria" panose="02040503050406030204" pitchFamily="18" charset="0"/>
                                </a:rPr>
                                <m:t>𝐻</m:t>
                              </m:r>
                            </m:sup>
                          </m:sSup>
                          <m:sSup>
                            <m:sSupPr>
                              <m:ctrlPr>
                                <a:rPr lang="en-US" sz="2000" b="0" i="1" smtClean="0">
                                  <a:latin typeface="Cambria Math" panose="02040503050406030204" pitchFamily="18" charset="0"/>
                                  <a:ea typeface="Cambria" panose="02040503050406030204" pitchFamily="18" charset="0"/>
                                </a:rPr>
                              </m:ctrlPr>
                            </m:sSupPr>
                            <m:e>
                              <m:r>
                                <m:rPr>
                                  <m:sty m:val="p"/>
                                </m:rPr>
                                <a:rPr lang="el-GR" sz="2000" b="0" i="1" smtClean="0">
                                  <a:latin typeface="Cambria Math" panose="02040503050406030204" pitchFamily="18" charset="0"/>
                                  <a:ea typeface="Cambria" panose="02040503050406030204" pitchFamily="18" charset="0"/>
                                </a:rPr>
                                <m:t>Γ</m:t>
                              </m:r>
                            </m:e>
                            <m:sup>
                              <m:r>
                                <a:rPr lang="en-US" sz="2000" b="0" i="1" smtClean="0">
                                  <a:latin typeface="Cambria Math" panose="02040503050406030204" pitchFamily="18" charset="0"/>
                                  <a:ea typeface="Cambria" panose="02040503050406030204" pitchFamily="18" charset="0"/>
                                </a:rPr>
                                <m:t>−1</m:t>
                              </m:r>
                            </m:sup>
                          </m:sSup>
                          <m:d>
                            <m:dPr>
                              <m:ctrlPr>
                                <a:rPr lang="en-US" sz="2000" b="0" i="1" smtClean="0">
                                  <a:latin typeface="Cambria Math" panose="02040503050406030204" pitchFamily="18" charset="0"/>
                                  <a:ea typeface="Cambria"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𝑞</m:t>
                                  </m:r>
                                </m:sub>
                              </m:sSub>
                              <m:r>
                                <a:rPr lang="en-US" sz="2000" i="1">
                                  <a:latin typeface="Cambria Math" panose="02040503050406030204" pitchFamily="18" charset="0"/>
                                </a:rPr>
                                <m:t>−</m:t>
                              </m:r>
                              <m:sSubSup>
                                <m:sSubSupPr>
                                  <m:ctrlPr>
                                    <a:rPr lang="en-US" sz="2000" b="1" i="1">
                                      <a:latin typeface="Cambria Math" panose="02040503050406030204" pitchFamily="18" charset="0"/>
                                      <a:ea typeface="Cambria" panose="02040503050406030204" pitchFamily="18" charset="0"/>
                                    </a:rPr>
                                  </m:ctrlPr>
                                </m:sSubSupPr>
                                <m:e>
                                  <m:r>
                                    <a:rPr lang="en-US" sz="2000" b="1" i="1">
                                      <a:latin typeface="Cambria Math" panose="02040503050406030204" pitchFamily="18" charset="0"/>
                                      <a:ea typeface="Cambria" panose="02040503050406030204" pitchFamily="18" charset="0"/>
                                    </a:rPr>
                                    <m:t>𝒂</m:t>
                                  </m:r>
                                </m:e>
                                <m:sub>
                                  <m:r>
                                    <a:rPr lang="en-US" sz="2000" i="1">
                                      <a:latin typeface="Cambria Math" panose="02040503050406030204" pitchFamily="18" charset="0"/>
                                      <a:ea typeface="Cambria" panose="02040503050406030204" pitchFamily="18" charset="0"/>
                                    </a:rPr>
                                    <m:t>𝑞</m:t>
                                  </m:r>
                                </m:sub>
                                <m:sup>
                                  <m:d>
                                    <m:dPr>
                                      <m:ctrlPr>
                                        <a:rPr lang="en-US" sz="2000" i="1">
                                          <a:latin typeface="Cambria Math" panose="02040503050406030204" pitchFamily="18" charset="0"/>
                                          <a:ea typeface="Cambria" panose="02040503050406030204" pitchFamily="18" charset="0"/>
                                        </a:rPr>
                                      </m:ctrlPr>
                                    </m:dPr>
                                    <m:e>
                                      <m:r>
                                        <a:rPr lang="en-US" sz="2000" i="1">
                                          <a:latin typeface="Cambria Math" panose="02040503050406030204" pitchFamily="18" charset="0"/>
                                          <a:ea typeface="Cambria" panose="02040503050406030204" pitchFamily="18" charset="0"/>
                                        </a:rPr>
                                        <m:t>𝑚</m:t>
                                      </m:r>
                                    </m:e>
                                  </m:d>
                                </m:sup>
                              </m:sSubSup>
                            </m:e>
                          </m:d>
                        </m:sup>
                      </m:sSup>
                    </m:oMath>
                  </m:oMathPara>
                </a14:m>
                <a:endParaRPr lang="en-US" sz="2000" dirty="0"/>
              </a:p>
            </p:txBody>
          </p:sp>
        </mc:Choice>
        <mc:Fallback xmlns="">
          <p:sp>
            <p:nvSpPr>
              <p:cNvPr id="41" name="TextBox 40">
                <a:extLst>
                  <a:ext uri="{FF2B5EF4-FFF2-40B4-BE49-F238E27FC236}">
                    <a16:creationId xmlns:a16="http://schemas.microsoft.com/office/drawing/2014/main" id="{674A2AFD-9AC0-9A69-EED0-0946DF92A34C}"/>
                  </a:ext>
                </a:extLst>
              </p:cNvPr>
              <p:cNvSpPr txBox="1">
                <a:spLocks noRot="1" noChangeAspect="1" noMove="1" noResize="1" noEditPoints="1" noAdjustHandles="1" noChangeArrowheads="1" noChangeShapeType="1" noTextEdit="1"/>
              </p:cNvSpPr>
              <p:nvPr/>
            </p:nvSpPr>
            <p:spPr>
              <a:xfrm>
                <a:off x="406696" y="2104327"/>
                <a:ext cx="6947825" cy="692754"/>
              </a:xfrm>
              <a:prstGeom prst="rect">
                <a:avLst/>
              </a:prstGeom>
              <a:blipFill>
                <a:blip r:embed="rId7"/>
                <a:stretch>
                  <a:fillRect/>
                </a:stretch>
              </a:blipFill>
            </p:spPr>
            <p:txBody>
              <a:bodyPr/>
              <a:lstStyle/>
              <a:p>
                <a:r>
                  <a:rPr lang="en-US">
                    <a:noFill/>
                  </a:rPr>
                  <a:t> </a:t>
                </a:r>
              </a:p>
            </p:txBody>
          </p:sp>
        </mc:Fallback>
      </mc:AlternateContent>
      <p:sp>
        <p:nvSpPr>
          <p:cNvPr id="50" name="Flowchart: Off-page Connector 49">
            <a:extLst>
              <a:ext uri="{FF2B5EF4-FFF2-40B4-BE49-F238E27FC236}">
                <a16:creationId xmlns:a16="http://schemas.microsoft.com/office/drawing/2014/main" id="{42D6AF98-C4B1-7271-4EE6-133F662E06ED}"/>
              </a:ext>
            </a:extLst>
          </p:cNvPr>
          <p:cNvSpPr/>
          <p:nvPr/>
        </p:nvSpPr>
        <p:spPr>
          <a:xfrm rot="5400000">
            <a:off x="6211046" y="2278653"/>
            <a:ext cx="3455573" cy="2060477"/>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8CCF0D8-FA6B-463D-AFDA-212BC1A8886C}"/>
              </a:ext>
            </a:extLst>
          </p:cNvPr>
          <p:cNvSpPr/>
          <p:nvPr/>
        </p:nvSpPr>
        <p:spPr>
          <a:xfrm>
            <a:off x="8969072" y="1574528"/>
            <a:ext cx="3222928" cy="3435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EFD357F-7BD1-B90F-E2FC-C5837C08F7A8}"/>
                  </a:ext>
                </a:extLst>
              </p:cNvPr>
              <p:cNvSpPr txBox="1"/>
              <p:nvPr/>
            </p:nvSpPr>
            <p:spPr>
              <a:xfrm>
                <a:off x="7869820" y="2080761"/>
                <a:ext cx="3742051" cy="6744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𝑅</m:t>
                          </m:r>
                        </m:e>
                        <m: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𝑜𝑏𝑠</m:t>
                          </m:r>
                        </m:sub>
                      </m:s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m:t>
                      </m:r>
                      <m:f>
                        <m:f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fPr>
                        <m:num>
                          <m:r>
                            <a:rPr lang="en-US" sz="1600" i="1">
                              <a:solidFill>
                                <a:schemeClr val="tx1">
                                  <a:lumMod val="75000"/>
                                  <a:lumOff val="25000"/>
                                </a:schemeClr>
                              </a:solidFill>
                              <a:latin typeface="Cambria Math" panose="02040503050406030204" pitchFamily="18" charset="0"/>
                              <a:ea typeface="Cambria" panose="02040503050406030204" pitchFamily="18" charset="0"/>
                            </a:rPr>
                            <m:t>𝐻</m:t>
                          </m:r>
                          <m:d>
                            <m:d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dPr>
                            <m:e>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acc>
                                    <m:accPr>
                                      <m:chr m:val="̂"/>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accPr>
                                    <m:e>
                                      <m:r>
                                        <a:rPr lang="en-US" sz="1600" i="1">
                                          <a:solidFill>
                                            <a:schemeClr val="tx1">
                                              <a:lumMod val="75000"/>
                                              <a:lumOff val="25000"/>
                                            </a:schemeClr>
                                          </a:solidFill>
                                          <a:latin typeface="Cambria Math" panose="02040503050406030204" pitchFamily="18" charset="0"/>
                                          <a:ea typeface="Cambria" panose="02040503050406030204" pitchFamily="18" charset="0"/>
                                        </a:rPr>
                                        <m:t>𝑚</m:t>
                                      </m:r>
                                    </m:e>
                                  </m:acc>
                                </m:e>
                                <m:sub>
                                  <m:r>
                                    <a:rPr lang="en-US" sz="1600" i="1">
                                      <a:solidFill>
                                        <a:schemeClr val="tx1">
                                          <a:lumMod val="75000"/>
                                          <a:lumOff val="25000"/>
                                        </a:schemeClr>
                                      </a:solidFill>
                                      <a:latin typeface="Cambria Math" panose="02040503050406030204" pitchFamily="18" charset="0"/>
                                      <a:ea typeface="Cambria" panose="02040503050406030204" pitchFamily="18" charset="0"/>
                                    </a:rPr>
                                    <m:t>𝑞</m:t>
                                  </m:r>
                                </m:sub>
                              </m:sSub>
                            </m:e>
                          </m:d>
                          <m:r>
                            <a:rPr lang="en-US" sz="1600" i="1">
                              <a:solidFill>
                                <a:schemeClr val="tx1">
                                  <a:lumMod val="75000"/>
                                  <a:lumOff val="25000"/>
                                </a:schemeClr>
                              </a:solidFill>
                              <a:latin typeface="Cambria Math" panose="02040503050406030204" pitchFamily="18" charset="0"/>
                              <a:ea typeface="Cambria" panose="02040503050406030204" pitchFamily="18" charset="0"/>
                            </a:rPr>
                            <m:t>−</m:t>
                          </m:r>
                          <m:r>
                            <a:rPr lang="en-US" sz="1600" i="1">
                              <a:solidFill>
                                <a:schemeClr val="tx1">
                                  <a:lumMod val="75000"/>
                                  <a:lumOff val="25000"/>
                                </a:schemeClr>
                              </a:solidFill>
                              <a:latin typeface="Cambria Math" panose="02040503050406030204" pitchFamily="18" charset="0"/>
                              <a:ea typeface="Cambria" panose="02040503050406030204" pitchFamily="18" charset="0"/>
                            </a:rPr>
                            <m:t>𝐻</m:t>
                          </m:r>
                          <m:d>
                            <m:d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dPr>
                            <m:e>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acc>
                                    <m:accPr>
                                      <m:chr m:val="̂"/>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accPr>
                                    <m:e>
                                      <m:r>
                                        <a:rPr lang="en-US" sz="1600" i="1">
                                          <a:solidFill>
                                            <a:schemeClr val="tx1">
                                              <a:lumMod val="75000"/>
                                              <a:lumOff val="25000"/>
                                            </a:schemeClr>
                                          </a:solidFill>
                                          <a:latin typeface="Cambria Math" panose="02040503050406030204" pitchFamily="18" charset="0"/>
                                          <a:ea typeface="Cambria" panose="02040503050406030204" pitchFamily="18" charset="0"/>
                                        </a:rPr>
                                        <m:t>𝑚</m:t>
                                      </m:r>
                                    </m:e>
                                  </m:acc>
                                </m:e>
                                <m:sub>
                                  <m:r>
                                    <a:rPr lang="en-US" sz="1600" i="1">
                                      <a:solidFill>
                                        <a:schemeClr val="tx1">
                                          <a:lumMod val="75000"/>
                                          <a:lumOff val="25000"/>
                                        </a:schemeClr>
                                      </a:solidFill>
                                      <a:latin typeface="Cambria Math" panose="02040503050406030204" pitchFamily="18" charset="0"/>
                                      <a:ea typeface="Cambria" panose="02040503050406030204" pitchFamily="18" charset="0"/>
                                    </a:rPr>
                                    <m:t>𝑞</m:t>
                                  </m:r>
                                </m:sub>
                              </m:sSub>
                            </m:e>
                            <m:e>
                              <m:sSub>
                                <m:sSub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𝑚</m:t>
                                  </m:r>
                                </m:e>
                                <m: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𝑞</m:t>
                                  </m:r>
                                </m:sub>
                              </m:sSub>
                            </m:e>
                          </m:d>
                        </m:num>
                        <m:den>
                          <m:sSub>
                            <m:sSub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𝑇</m:t>
                              </m:r>
                            </m:e>
                            <m: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𝑠𝑦𝑚</m:t>
                              </m:r>
                            </m:sub>
                          </m:sSub>
                        </m:den>
                      </m:f>
                    </m:oMath>
                  </m:oMathPara>
                </a14:m>
                <a:endParaRPr lang="en-US" sz="1600" b="0" dirty="0">
                  <a:solidFill>
                    <a:schemeClr val="tx1">
                      <a:lumMod val="75000"/>
                      <a:lumOff val="25000"/>
                    </a:schemeClr>
                  </a:solidFill>
                  <a:ea typeface="Cambria" panose="02040503050406030204" pitchFamily="18" charset="0"/>
                </a:endParaRPr>
              </a:p>
            </p:txBody>
          </p:sp>
        </mc:Choice>
        <mc:Fallback xmlns="">
          <p:sp>
            <p:nvSpPr>
              <p:cNvPr id="44" name="TextBox 43">
                <a:extLst>
                  <a:ext uri="{FF2B5EF4-FFF2-40B4-BE49-F238E27FC236}">
                    <a16:creationId xmlns:a16="http://schemas.microsoft.com/office/drawing/2014/main" id="{EEFD357F-7BD1-B90F-E2FC-C5837C08F7A8}"/>
                  </a:ext>
                </a:extLst>
              </p:cNvPr>
              <p:cNvSpPr txBox="1">
                <a:spLocks noRot="1" noChangeAspect="1" noMove="1" noResize="1" noEditPoints="1" noAdjustHandles="1" noChangeArrowheads="1" noChangeShapeType="1" noTextEdit="1"/>
              </p:cNvSpPr>
              <p:nvPr/>
            </p:nvSpPr>
            <p:spPr>
              <a:xfrm>
                <a:off x="7869820" y="2080761"/>
                <a:ext cx="3742051" cy="67441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A8BA74A-F0E1-6DE4-C11A-6132E8F27E7F}"/>
                  </a:ext>
                </a:extLst>
              </p:cNvPr>
              <p:cNvSpPr txBox="1"/>
              <p:nvPr/>
            </p:nvSpPr>
            <p:spPr>
              <a:xfrm>
                <a:off x="7215309" y="2771678"/>
                <a:ext cx="5051073" cy="7053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lumMod val="75000"/>
                              <a:lumOff val="25000"/>
                            </a:schemeClr>
                          </a:solidFill>
                          <a:latin typeface="Cambria Math" panose="02040503050406030204" pitchFamily="18" charset="0"/>
                          <a:ea typeface="Cambria" panose="02040503050406030204" pitchFamily="18" charset="0"/>
                        </a:rPr>
                        <m:t>𝐻</m:t>
                      </m:r>
                      <m:d>
                        <m:d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dPr>
                        <m:e>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acc>
                                <m:accPr>
                                  <m:chr m:val="̂"/>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accPr>
                                <m:e>
                                  <m:r>
                                    <a:rPr lang="en-US" sz="1600" i="1">
                                      <a:solidFill>
                                        <a:schemeClr val="tx1">
                                          <a:lumMod val="75000"/>
                                          <a:lumOff val="25000"/>
                                        </a:schemeClr>
                                      </a:solidFill>
                                      <a:latin typeface="Cambria Math" panose="02040503050406030204" pitchFamily="18" charset="0"/>
                                      <a:ea typeface="Cambria" panose="02040503050406030204" pitchFamily="18" charset="0"/>
                                    </a:rPr>
                                    <m:t>𝑚</m:t>
                                  </m:r>
                                </m:e>
                              </m:acc>
                            </m:e>
                            <m:sub>
                              <m:r>
                                <a:rPr lang="en-US" sz="1600" i="1">
                                  <a:solidFill>
                                    <a:schemeClr val="tx1">
                                      <a:lumMod val="75000"/>
                                      <a:lumOff val="25000"/>
                                    </a:schemeClr>
                                  </a:solidFill>
                                  <a:latin typeface="Cambria Math" panose="02040503050406030204" pitchFamily="18" charset="0"/>
                                  <a:ea typeface="Cambria" panose="02040503050406030204" pitchFamily="18" charset="0"/>
                                </a:rPr>
                                <m:t>𝑞</m:t>
                              </m:r>
                            </m:sub>
                          </m:sSub>
                        </m:e>
                      </m:d>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m:t>
                      </m:r>
                      <m:nary>
                        <m:naryPr>
                          <m:chr m:val="∑"/>
                          <m:supHide m:val="on"/>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naryPr>
                        <m:sub>
                          <m:r>
                            <m:rPr>
                              <m:brk m:alnAt="7"/>
                            </m:rP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𝑛</m:t>
                          </m:r>
                        </m:sub>
                        <m:sup/>
                        <m:e>
                          <m:d>
                            <m:d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dPr>
                            <m:e>
                              <m:f>
                                <m:f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fPr>
                                <m:num>
                                  <m:nary>
                                    <m:naryPr>
                                      <m:chr m:val="∑"/>
                                      <m:supHide m:val="on"/>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naryPr>
                                    <m:sub>
                                      <m:r>
                                        <m:rPr>
                                          <m:brk m:alnAt="7"/>
                                        </m:rP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𝑚</m:t>
                                      </m:r>
                                    </m:sub>
                                    <m:sup/>
                                    <m:e>
                                      <m:sSub>
                                        <m:sSub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𝐶</m:t>
                                          </m:r>
                                        </m:e>
                                        <m: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𝑚</m:t>
                                          </m:r>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m:t>
                                          </m:r>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𝑛</m:t>
                                          </m:r>
                                        </m:sub>
                                      </m:sSub>
                                    </m:e>
                                  </m:nary>
                                </m:num>
                                <m:den>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𝑄</m:t>
                                  </m:r>
                                </m:den>
                              </m:f>
                            </m:e>
                          </m:d>
                          <m:func>
                            <m:func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funcPr>
                            <m:fName>
                              <m:sSub>
                                <m:sSub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sSubPr>
                                <m:e>
                                  <m:r>
                                    <m:rPr>
                                      <m:sty m:val="p"/>
                                    </m:rPr>
                                    <a:rPr lang="en-US" sz="1600" b="0" i="0" smtClean="0">
                                      <a:solidFill>
                                        <a:schemeClr val="tx1">
                                          <a:lumMod val="75000"/>
                                          <a:lumOff val="25000"/>
                                        </a:schemeClr>
                                      </a:solidFill>
                                      <a:latin typeface="Cambria Math" panose="02040503050406030204" pitchFamily="18" charset="0"/>
                                      <a:ea typeface="Cambria" panose="02040503050406030204" pitchFamily="18" charset="0"/>
                                    </a:rPr>
                                    <m:t>log</m:t>
                                  </m:r>
                                </m:e>
                                <m: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2</m:t>
                                  </m:r>
                                </m:sub>
                              </m:sSub>
                            </m:fName>
                            <m:e>
                              <m:d>
                                <m:d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dPr>
                                <m:e>
                                  <m:f>
                                    <m:f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fPr>
                                    <m:num>
                                      <m:nary>
                                        <m:naryPr>
                                          <m:chr m:val="∑"/>
                                          <m:supHide m:val="on"/>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naryPr>
                                        <m:sub>
                                          <m:r>
                                            <m:rPr>
                                              <m:brk m:alnAt="7"/>
                                            </m:rPr>
                                            <a:rPr lang="en-US" sz="1600" i="1">
                                              <a:solidFill>
                                                <a:schemeClr val="tx1">
                                                  <a:lumMod val="75000"/>
                                                  <a:lumOff val="25000"/>
                                                </a:schemeClr>
                                              </a:solidFill>
                                              <a:latin typeface="Cambria Math" panose="02040503050406030204" pitchFamily="18" charset="0"/>
                                              <a:ea typeface="Cambria" panose="02040503050406030204" pitchFamily="18" charset="0"/>
                                            </a:rPr>
                                            <m:t>𝑚</m:t>
                                          </m:r>
                                        </m:sub>
                                        <m:sup/>
                                        <m:e>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panose="02040503050406030204" pitchFamily="18" charset="0"/>
                                                </a:rPr>
                                                <m:t>𝐶</m:t>
                                              </m:r>
                                            </m:e>
                                            <m:sub>
                                              <m:r>
                                                <a:rPr lang="en-US" sz="1600" i="1">
                                                  <a:solidFill>
                                                    <a:schemeClr val="tx1">
                                                      <a:lumMod val="75000"/>
                                                      <a:lumOff val="25000"/>
                                                    </a:schemeClr>
                                                  </a:solidFill>
                                                  <a:latin typeface="Cambria Math" panose="02040503050406030204" pitchFamily="18" charset="0"/>
                                                  <a:ea typeface="Cambria" panose="02040503050406030204" pitchFamily="18" charset="0"/>
                                                </a:rPr>
                                                <m:t>𝑚</m:t>
                                              </m:r>
                                              <m:r>
                                                <a:rPr lang="en-US" sz="1600" i="1">
                                                  <a:solidFill>
                                                    <a:schemeClr val="tx1">
                                                      <a:lumMod val="75000"/>
                                                      <a:lumOff val="25000"/>
                                                    </a:schemeClr>
                                                  </a:solidFill>
                                                  <a:latin typeface="Cambria Math" panose="02040503050406030204" pitchFamily="18" charset="0"/>
                                                  <a:ea typeface="Cambria" panose="02040503050406030204" pitchFamily="18" charset="0"/>
                                                </a:rPr>
                                                <m:t>,</m:t>
                                              </m:r>
                                              <m:r>
                                                <a:rPr lang="en-US" sz="1600" i="1">
                                                  <a:solidFill>
                                                    <a:schemeClr val="tx1">
                                                      <a:lumMod val="75000"/>
                                                      <a:lumOff val="25000"/>
                                                    </a:schemeClr>
                                                  </a:solidFill>
                                                  <a:latin typeface="Cambria Math" panose="02040503050406030204" pitchFamily="18" charset="0"/>
                                                  <a:ea typeface="Cambria" panose="02040503050406030204" pitchFamily="18" charset="0"/>
                                                </a:rPr>
                                                <m:t>𝑛</m:t>
                                              </m:r>
                                            </m:sub>
                                          </m:sSub>
                                        </m:e>
                                      </m:nary>
                                    </m:num>
                                    <m:den>
                                      <m:r>
                                        <a:rPr lang="en-US" sz="1600" i="1">
                                          <a:solidFill>
                                            <a:schemeClr val="tx1">
                                              <a:lumMod val="75000"/>
                                              <a:lumOff val="25000"/>
                                            </a:schemeClr>
                                          </a:solidFill>
                                          <a:latin typeface="Cambria Math" panose="02040503050406030204" pitchFamily="18" charset="0"/>
                                          <a:ea typeface="Cambria" panose="02040503050406030204" pitchFamily="18" charset="0"/>
                                        </a:rPr>
                                        <m:t>𝑄</m:t>
                                      </m:r>
                                    </m:den>
                                  </m:f>
                                </m:e>
                              </m:d>
                            </m:e>
                          </m:func>
                        </m:e>
                      </m:nary>
                    </m:oMath>
                  </m:oMathPara>
                </a14:m>
                <a:endParaRPr lang="en-US" sz="1600" dirty="0">
                  <a:solidFill>
                    <a:schemeClr val="tx1">
                      <a:lumMod val="75000"/>
                      <a:lumOff val="25000"/>
                    </a:schemeClr>
                  </a:solidFill>
                </a:endParaRPr>
              </a:p>
            </p:txBody>
          </p:sp>
        </mc:Choice>
        <mc:Fallback xmlns="">
          <p:sp>
            <p:nvSpPr>
              <p:cNvPr id="46" name="TextBox 45">
                <a:extLst>
                  <a:ext uri="{FF2B5EF4-FFF2-40B4-BE49-F238E27FC236}">
                    <a16:creationId xmlns:a16="http://schemas.microsoft.com/office/drawing/2014/main" id="{EA8BA74A-F0E1-6DE4-C11A-6132E8F27E7F}"/>
                  </a:ext>
                </a:extLst>
              </p:cNvPr>
              <p:cNvSpPr txBox="1">
                <a:spLocks noRot="1" noChangeAspect="1" noMove="1" noResize="1" noEditPoints="1" noAdjustHandles="1" noChangeArrowheads="1" noChangeShapeType="1" noTextEdit="1"/>
              </p:cNvSpPr>
              <p:nvPr/>
            </p:nvSpPr>
            <p:spPr>
              <a:xfrm>
                <a:off x="7215309" y="2771678"/>
                <a:ext cx="5051073" cy="70538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2941F1-7D0A-EED9-8FA1-AF3EA70F5142}"/>
                  </a:ext>
                </a:extLst>
              </p:cNvPr>
              <p:cNvSpPr txBox="1"/>
              <p:nvPr/>
            </p:nvSpPr>
            <p:spPr>
              <a:xfrm>
                <a:off x="7215309" y="3493566"/>
                <a:ext cx="5051073" cy="7053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lumMod val="75000"/>
                              <a:lumOff val="25000"/>
                            </a:schemeClr>
                          </a:solidFill>
                          <a:latin typeface="Cambria Math" panose="02040503050406030204" pitchFamily="18" charset="0"/>
                          <a:ea typeface="Cambria" panose="02040503050406030204" pitchFamily="18" charset="0"/>
                        </a:rPr>
                        <m:t>𝐻</m:t>
                      </m:r>
                      <m:d>
                        <m:d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dPr>
                        <m:e>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acc>
                                <m:accPr>
                                  <m:chr m:val="̂"/>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accPr>
                                <m:e>
                                  <m:r>
                                    <a:rPr lang="en-US" sz="1600" i="1">
                                      <a:solidFill>
                                        <a:schemeClr val="tx1">
                                          <a:lumMod val="75000"/>
                                          <a:lumOff val="25000"/>
                                        </a:schemeClr>
                                      </a:solidFill>
                                      <a:latin typeface="Cambria Math" panose="02040503050406030204" pitchFamily="18" charset="0"/>
                                      <a:ea typeface="Cambria" panose="02040503050406030204" pitchFamily="18" charset="0"/>
                                    </a:rPr>
                                    <m:t>𝑚</m:t>
                                  </m:r>
                                </m:e>
                              </m:acc>
                            </m:e>
                            <m:sub>
                              <m:r>
                                <a:rPr lang="en-US" sz="1600" i="1">
                                  <a:solidFill>
                                    <a:schemeClr val="tx1">
                                      <a:lumMod val="75000"/>
                                      <a:lumOff val="25000"/>
                                    </a:schemeClr>
                                  </a:solidFill>
                                  <a:latin typeface="Cambria Math" panose="02040503050406030204" pitchFamily="18" charset="0"/>
                                  <a:ea typeface="Cambria" panose="02040503050406030204" pitchFamily="18" charset="0"/>
                                </a:rPr>
                                <m:t>𝑞</m:t>
                              </m:r>
                            </m:sub>
                          </m:s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m:t>
                          </m:r>
                          <m:sSub>
                            <m:sSub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𝑚</m:t>
                              </m:r>
                            </m:e>
                            <m: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𝑞</m:t>
                              </m:r>
                            </m:sub>
                          </m:sSub>
                        </m:e>
                      </m:d>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m:t>
                      </m:r>
                      <m:nary>
                        <m:naryPr>
                          <m:chr m:val="∑"/>
                          <m:supHide m:val="on"/>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naryPr>
                        <m:sub>
                          <m:r>
                            <m:rPr>
                              <m:brk m:alnAt="7"/>
                            </m:rP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𝑛</m:t>
                          </m:r>
                        </m:sub>
                        <m:sup/>
                        <m:e>
                          <m:d>
                            <m:d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dPr>
                            <m:e>
                              <m:f>
                                <m:f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fPr>
                                <m:num>
                                  <m:nary>
                                    <m:naryPr>
                                      <m:chr m:val="∑"/>
                                      <m:supHide m:val="on"/>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naryPr>
                                    <m:sub>
                                      <m:r>
                                        <m:rPr>
                                          <m:brk m:alnAt="7"/>
                                        </m:rP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𝑚</m:t>
                                      </m:r>
                                    </m:sub>
                                    <m:sup/>
                                    <m:e>
                                      <m:sSub>
                                        <m:sSub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𝐶</m:t>
                                          </m:r>
                                        </m:e>
                                        <m: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𝑚</m:t>
                                          </m:r>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m:t>
                                          </m:r>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𝑛</m:t>
                                          </m:r>
                                        </m:sub>
                                      </m:sSub>
                                    </m:e>
                                  </m:nary>
                                </m:num>
                                <m:den>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𝑄</m:t>
                                  </m:r>
                                </m:den>
                              </m:f>
                            </m:e>
                          </m:d>
                        </m:e>
                      </m:nary>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𝐻</m:t>
                      </m:r>
                      <m:d>
                        <m:d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dPr>
                        <m:e>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acc>
                                <m:accPr>
                                  <m:chr m:val="̂"/>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accPr>
                                <m:e>
                                  <m:r>
                                    <a:rPr lang="en-US" sz="1600" i="1">
                                      <a:solidFill>
                                        <a:schemeClr val="tx1">
                                          <a:lumMod val="75000"/>
                                          <a:lumOff val="25000"/>
                                        </a:schemeClr>
                                      </a:solidFill>
                                      <a:latin typeface="Cambria Math" panose="02040503050406030204" pitchFamily="18" charset="0"/>
                                      <a:ea typeface="Cambria" panose="02040503050406030204" pitchFamily="18" charset="0"/>
                                    </a:rPr>
                                    <m:t>𝑚</m:t>
                                  </m:r>
                                </m:e>
                              </m:acc>
                            </m:e>
                            <m:sub>
                              <m:r>
                                <a:rPr lang="en-US" sz="1600" i="1">
                                  <a:solidFill>
                                    <a:schemeClr val="tx1">
                                      <a:lumMod val="75000"/>
                                      <a:lumOff val="25000"/>
                                    </a:schemeClr>
                                  </a:solidFill>
                                  <a:latin typeface="Cambria Math" panose="02040503050406030204" pitchFamily="18" charset="0"/>
                                  <a:ea typeface="Cambria" panose="02040503050406030204" pitchFamily="18" charset="0"/>
                                </a:rPr>
                                <m:t>𝑞</m:t>
                              </m:r>
                            </m:sub>
                          </m:sSub>
                        </m:e>
                        <m:e>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panose="02040503050406030204" pitchFamily="18" charset="0"/>
                                </a:rPr>
                                <m:t>𝑚</m:t>
                              </m:r>
                            </m:e>
                            <m:sub>
                              <m:r>
                                <a:rPr lang="en-US" sz="1600" i="1">
                                  <a:solidFill>
                                    <a:schemeClr val="tx1">
                                      <a:lumMod val="75000"/>
                                      <a:lumOff val="25000"/>
                                    </a:schemeClr>
                                  </a:solidFill>
                                  <a:latin typeface="Cambria Math" panose="02040503050406030204" pitchFamily="18" charset="0"/>
                                  <a:ea typeface="Cambria" panose="02040503050406030204" pitchFamily="18" charset="0"/>
                                </a:rPr>
                                <m:t>𝑞</m:t>
                              </m:r>
                            </m:sub>
                          </m:s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m:t>
                          </m:r>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𝑚</m:t>
                          </m:r>
                        </m:e>
                      </m:d>
                    </m:oMath>
                  </m:oMathPara>
                </a14:m>
                <a:endParaRPr lang="en-US" sz="1600" dirty="0">
                  <a:solidFill>
                    <a:schemeClr val="tx1">
                      <a:lumMod val="75000"/>
                      <a:lumOff val="25000"/>
                    </a:schemeClr>
                  </a:solidFill>
                </a:endParaRPr>
              </a:p>
            </p:txBody>
          </p:sp>
        </mc:Choice>
        <mc:Fallback xmlns="">
          <p:sp>
            <p:nvSpPr>
              <p:cNvPr id="47" name="TextBox 46">
                <a:extLst>
                  <a:ext uri="{FF2B5EF4-FFF2-40B4-BE49-F238E27FC236}">
                    <a16:creationId xmlns:a16="http://schemas.microsoft.com/office/drawing/2014/main" id="{E72941F1-7D0A-EED9-8FA1-AF3EA70F5142}"/>
                  </a:ext>
                </a:extLst>
              </p:cNvPr>
              <p:cNvSpPr txBox="1">
                <a:spLocks noRot="1" noChangeAspect="1" noMove="1" noResize="1" noEditPoints="1" noAdjustHandles="1" noChangeArrowheads="1" noChangeShapeType="1" noTextEdit="1"/>
              </p:cNvSpPr>
              <p:nvPr/>
            </p:nvSpPr>
            <p:spPr>
              <a:xfrm>
                <a:off x="7215309" y="3493566"/>
                <a:ext cx="5051073" cy="70538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FBBBED-3AFF-9E5D-5E13-67A0A87B73EF}"/>
                  </a:ext>
                </a:extLst>
              </p:cNvPr>
              <p:cNvSpPr txBox="1"/>
              <p:nvPr/>
            </p:nvSpPr>
            <p:spPr>
              <a:xfrm>
                <a:off x="6639837" y="4215453"/>
                <a:ext cx="6202016" cy="7053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𝐻</m:t>
                      </m:r>
                      <m:d>
                        <m:d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dPr>
                        <m:e>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acc>
                                <m:accPr>
                                  <m:chr m:val="̂"/>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accPr>
                                <m:e>
                                  <m:r>
                                    <a:rPr lang="en-US" sz="1600" i="1">
                                      <a:solidFill>
                                        <a:schemeClr val="tx1">
                                          <a:lumMod val="75000"/>
                                          <a:lumOff val="25000"/>
                                        </a:schemeClr>
                                      </a:solidFill>
                                      <a:latin typeface="Cambria Math" panose="02040503050406030204" pitchFamily="18" charset="0"/>
                                      <a:ea typeface="Cambria" panose="02040503050406030204" pitchFamily="18" charset="0"/>
                                    </a:rPr>
                                    <m:t>𝑚</m:t>
                                  </m:r>
                                </m:e>
                              </m:acc>
                            </m:e>
                            <m:sub>
                              <m:r>
                                <a:rPr lang="en-US" sz="1600" i="1">
                                  <a:solidFill>
                                    <a:schemeClr val="tx1">
                                      <a:lumMod val="75000"/>
                                      <a:lumOff val="25000"/>
                                    </a:schemeClr>
                                  </a:solidFill>
                                  <a:latin typeface="Cambria Math" panose="02040503050406030204" pitchFamily="18" charset="0"/>
                                  <a:ea typeface="Cambria" panose="02040503050406030204" pitchFamily="18" charset="0"/>
                                </a:rPr>
                                <m:t>𝑞</m:t>
                              </m:r>
                            </m:sub>
                          </m:sSub>
                        </m:e>
                        <m:e>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panose="02040503050406030204" pitchFamily="18" charset="0"/>
                                </a:rPr>
                                <m:t>𝑚</m:t>
                              </m:r>
                            </m:e>
                            <m:sub>
                              <m:r>
                                <a:rPr lang="en-US" sz="1600" i="1">
                                  <a:solidFill>
                                    <a:schemeClr val="tx1">
                                      <a:lumMod val="75000"/>
                                      <a:lumOff val="25000"/>
                                    </a:schemeClr>
                                  </a:solidFill>
                                  <a:latin typeface="Cambria Math" panose="02040503050406030204" pitchFamily="18" charset="0"/>
                                  <a:ea typeface="Cambria" panose="02040503050406030204" pitchFamily="18" charset="0"/>
                                </a:rPr>
                                <m:t>𝑞</m:t>
                              </m:r>
                            </m:sub>
                          </m:s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m:t>
                          </m:r>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𝑚</m:t>
                          </m:r>
                        </m:e>
                      </m:d>
                      <m:r>
                        <a:rPr lang="en-US" sz="1600" b="0" i="0" smtClean="0">
                          <a:solidFill>
                            <a:schemeClr val="tx1">
                              <a:lumMod val="75000"/>
                              <a:lumOff val="25000"/>
                            </a:schemeClr>
                          </a:solidFill>
                          <a:latin typeface="Cambria Math" panose="02040503050406030204" pitchFamily="18" charset="0"/>
                          <a:ea typeface="Cambria" panose="02040503050406030204" pitchFamily="18" charset="0"/>
                        </a:rPr>
                        <m:t>=</m:t>
                      </m:r>
                      <m:r>
                        <a:rPr lang="en-US" sz="1600" i="1">
                          <a:solidFill>
                            <a:schemeClr val="tx1">
                              <a:lumMod val="75000"/>
                              <a:lumOff val="25000"/>
                            </a:schemeClr>
                          </a:solidFill>
                          <a:latin typeface="Cambria Math" panose="02040503050406030204" pitchFamily="18" charset="0"/>
                          <a:ea typeface="Cambria" panose="02040503050406030204" pitchFamily="18" charset="0"/>
                        </a:rPr>
                        <m:t>−</m:t>
                      </m:r>
                      <m:nary>
                        <m:naryPr>
                          <m:chr m:val="∑"/>
                          <m:supHide m:val="on"/>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naryPr>
                        <m:sub>
                          <m:r>
                            <m:rPr>
                              <m:brk m:alnAt="7"/>
                            </m:rPr>
                            <a:rPr lang="en-US" sz="1600" i="1">
                              <a:solidFill>
                                <a:schemeClr val="tx1">
                                  <a:lumMod val="75000"/>
                                  <a:lumOff val="25000"/>
                                </a:schemeClr>
                              </a:solidFill>
                              <a:latin typeface="Cambria Math" panose="02040503050406030204" pitchFamily="18" charset="0"/>
                              <a:ea typeface="Cambria" panose="02040503050406030204" pitchFamily="18" charset="0"/>
                            </a:rPr>
                            <m:t>𝑛</m:t>
                          </m:r>
                        </m:sub>
                        <m:sup/>
                        <m:e>
                          <m:d>
                            <m:d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dPr>
                            <m:e>
                              <m:f>
                                <m:f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fPr>
                                <m:num>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panose="02040503050406030204" pitchFamily="18" charset="0"/>
                                        </a:rPr>
                                        <m:t>𝐶</m:t>
                                      </m:r>
                                    </m:e>
                                    <m:sub>
                                      <m:r>
                                        <a:rPr lang="en-US" sz="1600" i="1">
                                          <a:solidFill>
                                            <a:schemeClr val="tx1">
                                              <a:lumMod val="75000"/>
                                              <a:lumOff val="25000"/>
                                            </a:schemeClr>
                                          </a:solidFill>
                                          <a:latin typeface="Cambria Math" panose="02040503050406030204" pitchFamily="18" charset="0"/>
                                          <a:ea typeface="Cambria" panose="02040503050406030204" pitchFamily="18" charset="0"/>
                                        </a:rPr>
                                        <m:t>𝑚</m:t>
                                      </m:r>
                                      <m:r>
                                        <a:rPr lang="en-US" sz="1600" i="1">
                                          <a:solidFill>
                                            <a:schemeClr val="tx1">
                                              <a:lumMod val="75000"/>
                                              <a:lumOff val="25000"/>
                                            </a:schemeClr>
                                          </a:solidFill>
                                          <a:latin typeface="Cambria Math" panose="02040503050406030204" pitchFamily="18" charset="0"/>
                                          <a:ea typeface="Cambria" panose="02040503050406030204" pitchFamily="18" charset="0"/>
                                        </a:rPr>
                                        <m:t>,</m:t>
                                      </m:r>
                                      <m:r>
                                        <a:rPr lang="en-US" sz="1600" i="1">
                                          <a:solidFill>
                                            <a:schemeClr val="tx1">
                                              <a:lumMod val="75000"/>
                                              <a:lumOff val="25000"/>
                                            </a:schemeClr>
                                          </a:solidFill>
                                          <a:latin typeface="Cambria Math" panose="02040503050406030204" pitchFamily="18" charset="0"/>
                                          <a:ea typeface="Cambria" panose="02040503050406030204" pitchFamily="18" charset="0"/>
                                        </a:rPr>
                                        <m:t>𝑛</m:t>
                                      </m:r>
                                    </m:sub>
                                  </m:sSub>
                                </m:num>
                                <m:den>
                                  <m:nary>
                                    <m:naryPr>
                                      <m:chr m:val="∑"/>
                                      <m:supHide m:val="on"/>
                                      <m:ctrlPr>
                                        <a:rPr lang="en-US" sz="1600" i="1" smtClean="0">
                                          <a:solidFill>
                                            <a:schemeClr val="tx1">
                                              <a:lumMod val="75000"/>
                                              <a:lumOff val="25000"/>
                                            </a:schemeClr>
                                          </a:solidFill>
                                          <a:latin typeface="Cambria Math" panose="02040503050406030204" pitchFamily="18" charset="0"/>
                                          <a:ea typeface="Cambria" panose="02040503050406030204" pitchFamily="18" charset="0"/>
                                        </a:rPr>
                                      </m:ctrlPr>
                                    </m:naryPr>
                                    <m:sub>
                                      <m:r>
                                        <m:rPr>
                                          <m:brk m:alnAt="7"/>
                                        </m:rP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𝑛</m:t>
                                      </m:r>
                                    </m:sub>
                                    <m:sup/>
                                    <m:e>
                                      <m:sSub>
                                        <m:sSub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𝐶</m:t>
                                          </m:r>
                                        </m:e>
                                        <m: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𝑚</m:t>
                                          </m:r>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m:t>
                                          </m:r>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𝑛</m:t>
                                          </m:r>
                                        </m:sub>
                                      </m:sSub>
                                    </m:e>
                                  </m:nary>
                                </m:den>
                              </m:f>
                            </m:e>
                          </m:d>
                          <m:func>
                            <m:func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funcPr>
                            <m:fName>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r>
                                    <m:rPr>
                                      <m:sty m:val="p"/>
                                    </m:rPr>
                                    <a:rPr lang="en-US" sz="1600">
                                      <a:solidFill>
                                        <a:schemeClr val="tx1">
                                          <a:lumMod val="75000"/>
                                          <a:lumOff val="25000"/>
                                        </a:schemeClr>
                                      </a:solidFill>
                                      <a:latin typeface="Cambria Math" panose="02040503050406030204" pitchFamily="18" charset="0"/>
                                      <a:ea typeface="Cambria" panose="02040503050406030204" pitchFamily="18" charset="0"/>
                                    </a:rPr>
                                    <m:t>log</m:t>
                                  </m:r>
                                </m:e>
                                <m:sub>
                                  <m:r>
                                    <a:rPr lang="en-US" sz="1600" i="1">
                                      <a:solidFill>
                                        <a:schemeClr val="tx1">
                                          <a:lumMod val="75000"/>
                                          <a:lumOff val="25000"/>
                                        </a:schemeClr>
                                      </a:solidFill>
                                      <a:latin typeface="Cambria Math" panose="02040503050406030204" pitchFamily="18" charset="0"/>
                                      <a:ea typeface="Cambria" panose="02040503050406030204" pitchFamily="18" charset="0"/>
                                    </a:rPr>
                                    <m:t>2</m:t>
                                  </m:r>
                                </m:sub>
                              </m:sSub>
                            </m:fName>
                            <m:e>
                              <m:d>
                                <m:d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dPr>
                                <m:e>
                                  <m:f>
                                    <m:f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fPr>
                                    <m:num>
                                      <m:sSub>
                                        <m:sSubPr>
                                          <m:ctrlPr>
                                            <a:rPr lang="en-US" sz="1600" b="0" i="1" smtClean="0">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𝐶</m:t>
                                          </m:r>
                                        </m:e>
                                        <m:sub>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𝑚</m:t>
                                          </m:r>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m:t>
                                          </m:r>
                                          <m:r>
                                            <a:rPr lang="en-US" sz="1600" b="0" i="1" smtClean="0">
                                              <a:solidFill>
                                                <a:schemeClr val="tx1">
                                                  <a:lumMod val="75000"/>
                                                  <a:lumOff val="25000"/>
                                                </a:schemeClr>
                                              </a:solidFill>
                                              <a:latin typeface="Cambria Math" panose="02040503050406030204" pitchFamily="18" charset="0"/>
                                              <a:ea typeface="Cambria" panose="02040503050406030204" pitchFamily="18" charset="0"/>
                                            </a:rPr>
                                            <m:t>𝑛</m:t>
                                          </m:r>
                                        </m:sub>
                                      </m:sSub>
                                    </m:num>
                                    <m:den>
                                      <m:nary>
                                        <m:naryPr>
                                          <m:chr m:val="∑"/>
                                          <m:supHide m:val="on"/>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naryPr>
                                        <m:sub>
                                          <m:r>
                                            <m:rPr>
                                              <m:brk m:alnAt="7"/>
                                            </m:rPr>
                                            <a:rPr lang="en-US" sz="1600" i="1">
                                              <a:solidFill>
                                                <a:schemeClr val="tx1">
                                                  <a:lumMod val="75000"/>
                                                  <a:lumOff val="25000"/>
                                                </a:schemeClr>
                                              </a:solidFill>
                                              <a:latin typeface="Cambria Math" panose="02040503050406030204" pitchFamily="18" charset="0"/>
                                              <a:ea typeface="Cambria" panose="02040503050406030204" pitchFamily="18" charset="0"/>
                                            </a:rPr>
                                            <m:t>𝑛</m:t>
                                          </m:r>
                                        </m:sub>
                                        <m:sup/>
                                        <m:e>
                                          <m:sSub>
                                            <m:sSubPr>
                                              <m:ctrlPr>
                                                <a:rPr lang="en-US" sz="1600" i="1">
                                                  <a:solidFill>
                                                    <a:schemeClr val="tx1">
                                                      <a:lumMod val="75000"/>
                                                      <a:lumOff val="25000"/>
                                                    </a:schemeClr>
                                                  </a:solidFill>
                                                  <a:latin typeface="Cambria Math" panose="02040503050406030204" pitchFamily="18" charset="0"/>
                                                  <a:ea typeface="Cambria" panose="02040503050406030204" pitchFamily="18" charset="0"/>
                                                </a:rPr>
                                              </m:ctrlPr>
                                            </m:sSubPr>
                                            <m:e>
                                              <m:r>
                                                <a:rPr lang="en-US" sz="1600" i="1">
                                                  <a:solidFill>
                                                    <a:schemeClr val="tx1">
                                                      <a:lumMod val="75000"/>
                                                      <a:lumOff val="25000"/>
                                                    </a:schemeClr>
                                                  </a:solidFill>
                                                  <a:latin typeface="Cambria Math" panose="02040503050406030204" pitchFamily="18" charset="0"/>
                                                  <a:ea typeface="Cambria" panose="02040503050406030204" pitchFamily="18" charset="0"/>
                                                </a:rPr>
                                                <m:t>𝐶</m:t>
                                              </m:r>
                                            </m:e>
                                            <m:sub>
                                              <m:r>
                                                <a:rPr lang="en-US" sz="1600" i="1">
                                                  <a:solidFill>
                                                    <a:schemeClr val="tx1">
                                                      <a:lumMod val="75000"/>
                                                      <a:lumOff val="25000"/>
                                                    </a:schemeClr>
                                                  </a:solidFill>
                                                  <a:latin typeface="Cambria Math" panose="02040503050406030204" pitchFamily="18" charset="0"/>
                                                  <a:ea typeface="Cambria" panose="02040503050406030204" pitchFamily="18" charset="0"/>
                                                </a:rPr>
                                                <m:t>𝑚</m:t>
                                              </m:r>
                                              <m:r>
                                                <a:rPr lang="en-US" sz="1600" i="1">
                                                  <a:solidFill>
                                                    <a:schemeClr val="tx1">
                                                      <a:lumMod val="75000"/>
                                                      <a:lumOff val="25000"/>
                                                    </a:schemeClr>
                                                  </a:solidFill>
                                                  <a:latin typeface="Cambria Math" panose="02040503050406030204" pitchFamily="18" charset="0"/>
                                                  <a:ea typeface="Cambria" panose="02040503050406030204" pitchFamily="18" charset="0"/>
                                                </a:rPr>
                                                <m:t>,</m:t>
                                              </m:r>
                                              <m:r>
                                                <a:rPr lang="en-US" sz="1600" i="1">
                                                  <a:solidFill>
                                                    <a:schemeClr val="tx1">
                                                      <a:lumMod val="75000"/>
                                                      <a:lumOff val="25000"/>
                                                    </a:schemeClr>
                                                  </a:solidFill>
                                                  <a:latin typeface="Cambria Math" panose="02040503050406030204" pitchFamily="18" charset="0"/>
                                                  <a:ea typeface="Cambria" panose="02040503050406030204" pitchFamily="18" charset="0"/>
                                                </a:rPr>
                                                <m:t>𝑛</m:t>
                                              </m:r>
                                            </m:sub>
                                          </m:sSub>
                                        </m:e>
                                      </m:nary>
                                    </m:den>
                                  </m:f>
                                </m:e>
                              </m:d>
                            </m:e>
                          </m:func>
                        </m:e>
                      </m:nary>
                    </m:oMath>
                  </m:oMathPara>
                </a14:m>
                <a:endParaRPr lang="en-US" sz="1600" dirty="0">
                  <a:solidFill>
                    <a:schemeClr val="tx1">
                      <a:lumMod val="75000"/>
                      <a:lumOff val="25000"/>
                    </a:schemeClr>
                  </a:solidFill>
                </a:endParaRPr>
              </a:p>
            </p:txBody>
          </p:sp>
        </mc:Choice>
        <mc:Fallback xmlns="">
          <p:sp>
            <p:nvSpPr>
              <p:cNvPr id="49" name="TextBox 48">
                <a:extLst>
                  <a:ext uri="{FF2B5EF4-FFF2-40B4-BE49-F238E27FC236}">
                    <a16:creationId xmlns:a16="http://schemas.microsoft.com/office/drawing/2014/main" id="{06FBBBED-3AFF-9E5D-5E13-67A0A87B73EF}"/>
                  </a:ext>
                </a:extLst>
              </p:cNvPr>
              <p:cNvSpPr txBox="1">
                <a:spLocks noRot="1" noChangeAspect="1" noMove="1" noResize="1" noEditPoints="1" noAdjustHandles="1" noChangeArrowheads="1" noChangeShapeType="1" noTextEdit="1"/>
              </p:cNvSpPr>
              <p:nvPr/>
            </p:nvSpPr>
            <p:spPr>
              <a:xfrm>
                <a:off x="6639837" y="4215453"/>
                <a:ext cx="6202016" cy="70538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CF563BA-5E45-9E63-C269-1D50DDBA10DB}"/>
                  </a:ext>
                </a:extLst>
              </p:cNvPr>
              <p:cNvSpPr txBox="1"/>
              <p:nvPr/>
            </p:nvSpPr>
            <p:spPr>
              <a:xfrm>
                <a:off x="4335362" y="4605131"/>
                <a:ext cx="2170129" cy="369332"/>
              </a:xfrm>
              <a:prstGeom prst="rect">
                <a:avLst/>
              </a:prstGeom>
              <a:noFill/>
            </p:spPr>
            <p:txBody>
              <a:bodyPr wrap="square">
                <a:spAutoFit/>
              </a:bodyPr>
              <a:lstStyle/>
              <a:p>
                <a:pPr algn="ctr"/>
                <a:r>
                  <a:rPr lang="en-US" dirty="0">
                    <a:solidFill>
                      <a:schemeClr val="tx2"/>
                    </a:solidFill>
                    <a:ea typeface="Cambria" panose="02040503050406030204" pitchFamily="18" charset="0"/>
                  </a:rPr>
                  <a:t>Rate </a:t>
                </a:r>
                <a14:m>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48.7</m:t>
                    </m:r>
                  </m:oMath>
                </a14:m>
                <a:r>
                  <a:rPr lang="en-US" dirty="0">
                    <a:solidFill>
                      <a:schemeClr val="tx2"/>
                    </a:solidFill>
                  </a:rPr>
                  <a:t> bps</a:t>
                </a:r>
              </a:p>
            </p:txBody>
          </p:sp>
        </mc:Choice>
        <mc:Fallback xmlns="">
          <p:sp>
            <p:nvSpPr>
              <p:cNvPr id="52" name="TextBox 51">
                <a:extLst>
                  <a:ext uri="{FF2B5EF4-FFF2-40B4-BE49-F238E27FC236}">
                    <a16:creationId xmlns:a16="http://schemas.microsoft.com/office/drawing/2014/main" id="{1CF563BA-5E45-9E63-C269-1D50DDBA10DB}"/>
                  </a:ext>
                </a:extLst>
              </p:cNvPr>
              <p:cNvSpPr txBox="1">
                <a:spLocks noRot="1" noChangeAspect="1" noMove="1" noResize="1" noEditPoints="1" noAdjustHandles="1" noChangeArrowheads="1" noChangeShapeType="1" noTextEdit="1"/>
              </p:cNvSpPr>
              <p:nvPr/>
            </p:nvSpPr>
            <p:spPr>
              <a:xfrm>
                <a:off x="4335362" y="4605131"/>
                <a:ext cx="2170129" cy="369332"/>
              </a:xfrm>
              <a:prstGeom prst="rect">
                <a:avLst/>
              </a:prstGeom>
              <a:blipFill>
                <a:blip r:embed="rId12"/>
                <a:stretch>
                  <a:fillRect t="-8197" b="-2459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2B84653C-3B4F-CF41-5605-7B1A5DFD0E29}"/>
              </a:ext>
            </a:extLst>
          </p:cNvPr>
          <p:cNvSpPr txBox="1"/>
          <p:nvPr/>
        </p:nvSpPr>
        <p:spPr>
          <a:xfrm>
            <a:off x="8370038" y="1614224"/>
            <a:ext cx="2625482" cy="369332"/>
          </a:xfrm>
          <a:prstGeom prst="rect">
            <a:avLst/>
          </a:prstGeom>
          <a:noFill/>
        </p:spPr>
        <p:txBody>
          <a:bodyPr wrap="square">
            <a:spAutoFit/>
          </a:bodyPr>
          <a:lstStyle/>
          <a:p>
            <a:pPr algn="ctr"/>
            <a:r>
              <a:rPr lang="en-US" sz="1800" u="sng" dirty="0">
                <a:solidFill>
                  <a:schemeClr val="tx1">
                    <a:lumMod val="75000"/>
                    <a:lumOff val="25000"/>
                  </a:schemeClr>
                </a:solidFill>
                <a:latin typeface="Cambria" panose="02040503050406030204" pitchFamily="18" charset="0"/>
                <a:ea typeface="Cambria" panose="02040503050406030204" pitchFamily="18" charset="0"/>
              </a:rPr>
              <a:t>Calculating Rate</a:t>
            </a:r>
            <a:endParaRPr lang="en-US" u="sng"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19F8314-FA7D-1517-79F5-BE2982B43D06}"/>
                  </a:ext>
                </a:extLst>
              </p:cNvPr>
              <p:cNvSpPr txBox="1"/>
              <p:nvPr/>
            </p:nvSpPr>
            <p:spPr>
              <a:xfrm>
                <a:off x="2876249" y="2812627"/>
                <a:ext cx="3221029" cy="390748"/>
              </a:xfrm>
              <a:prstGeom prst="rect">
                <a:avLst/>
              </a:prstGeom>
              <a:noFill/>
            </p:spPr>
            <p:txBody>
              <a:bodyPr wrap="square">
                <a:spAutoFit/>
              </a:bodyPr>
              <a:lstStyle/>
              <a:p>
                <a:r>
                  <a:rPr lang="en-US" sz="1800" b="0" dirty="0">
                    <a:latin typeface="Cambria" panose="02040503050406030204" pitchFamily="18" charset="0"/>
                    <a:ea typeface="Cambria" panose="02040503050406030204" pitchFamily="18" charset="0"/>
                  </a:rPr>
                  <a:t>Detected Symbol, </a:t>
                </a:r>
                <a14:m>
                  <m:oMath xmlns:m="http://schemas.openxmlformats.org/officeDocument/2006/math">
                    <m:sSub>
                      <m:sSubPr>
                        <m:ctrlPr>
                          <a:rPr lang="en-US" sz="1800" b="0" i="1" smtClean="0">
                            <a:solidFill>
                              <a:schemeClr val="accent6">
                                <a:lumMod val="50000"/>
                              </a:schemeClr>
                            </a:solidFill>
                            <a:latin typeface="Cambria Math" panose="02040503050406030204" pitchFamily="18" charset="0"/>
                            <a:ea typeface="Cambria" panose="02040503050406030204" pitchFamily="18" charset="0"/>
                          </a:rPr>
                        </m:ctrlPr>
                      </m:sSubPr>
                      <m:e>
                        <m:acc>
                          <m:accPr>
                            <m:chr m:val="̂"/>
                            <m:ctrlPr>
                              <a:rPr lang="en-US" sz="1800" b="0" i="1" smtClean="0">
                                <a:solidFill>
                                  <a:schemeClr val="accent6">
                                    <a:lumMod val="50000"/>
                                  </a:schemeClr>
                                </a:solidFill>
                                <a:latin typeface="Cambria Math" panose="02040503050406030204" pitchFamily="18" charset="0"/>
                                <a:ea typeface="Cambria" panose="02040503050406030204" pitchFamily="18" charset="0"/>
                              </a:rPr>
                            </m:ctrlPr>
                          </m:accPr>
                          <m:e>
                            <m:r>
                              <a:rPr lang="en-US" sz="1800" b="0" i="1" smtClean="0">
                                <a:solidFill>
                                  <a:schemeClr val="accent6">
                                    <a:lumMod val="50000"/>
                                  </a:schemeClr>
                                </a:solidFill>
                                <a:latin typeface="Cambria Math" panose="02040503050406030204" pitchFamily="18" charset="0"/>
                                <a:ea typeface="Cambria" panose="02040503050406030204" pitchFamily="18" charset="0"/>
                              </a:rPr>
                              <m:t>𝑚</m:t>
                            </m:r>
                          </m:e>
                        </m:acc>
                      </m:e>
                      <m:sub>
                        <m:r>
                          <a:rPr lang="en-US" sz="1800" b="0" i="1" smtClean="0">
                            <a:solidFill>
                              <a:schemeClr val="accent6">
                                <a:lumMod val="50000"/>
                              </a:schemeClr>
                            </a:solidFill>
                            <a:latin typeface="Cambria Math" panose="02040503050406030204" pitchFamily="18" charset="0"/>
                            <a:ea typeface="Cambria" panose="02040503050406030204" pitchFamily="18" charset="0"/>
                          </a:rPr>
                          <m:t>𝑞</m:t>
                        </m:r>
                      </m:sub>
                    </m:sSub>
                    <m:r>
                      <a:rPr lang="en-US" sz="1800" b="0" i="1" smtClean="0">
                        <a:solidFill>
                          <a:schemeClr val="accent6">
                            <a:lumMod val="50000"/>
                          </a:schemeClr>
                        </a:solidFill>
                        <a:latin typeface="Cambria Math" panose="02040503050406030204" pitchFamily="18" charset="0"/>
                        <a:ea typeface="Cambria" panose="02040503050406030204" pitchFamily="18" charset="0"/>
                      </a:rPr>
                      <m:t>=</m:t>
                    </m:r>
                    <m:r>
                      <a:rPr lang="en-US" sz="1800" b="0" i="1" smtClean="0">
                        <a:solidFill>
                          <a:schemeClr val="accent6">
                            <a:lumMod val="50000"/>
                          </a:schemeClr>
                        </a:solidFill>
                        <a:latin typeface="Cambria Math" panose="02040503050406030204" pitchFamily="18" charset="0"/>
                        <a:ea typeface="Cambria" panose="02040503050406030204" pitchFamily="18" charset="0"/>
                      </a:rPr>
                      <m:t>𝑛</m:t>
                    </m:r>
                  </m:oMath>
                </a14:m>
                <a:endParaRPr lang="en-US" dirty="0">
                  <a:solidFill>
                    <a:schemeClr val="accent6">
                      <a:lumMod val="50000"/>
                    </a:schemeClr>
                  </a:solidFill>
                </a:endParaRPr>
              </a:p>
            </p:txBody>
          </p:sp>
        </mc:Choice>
        <mc:Fallback xmlns="">
          <p:sp>
            <p:nvSpPr>
              <p:cNvPr id="60" name="TextBox 59">
                <a:extLst>
                  <a:ext uri="{FF2B5EF4-FFF2-40B4-BE49-F238E27FC236}">
                    <a16:creationId xmlns:a16="http://schemas.microsoft.com/office/drawing/2014/main" id="{019F8314-FA7D-1517-79F5-BE2982B43D06}"/>
                  </a:ext>
                </a:extLst>
              </p:cNvPr>
              <p:cNvSpPr txBox="1">
                <a:spLocks noRot="1" noChangeAspect="1" noMove="1" noResize="1" noEditPoints="1" noAdjustHandles="1" noChangeArrowheads="1" noChangeShapeType="1" noTextEdit="1"/>
              </p:cNvSpPr>
              <p:nvPr/>
            </p:nvSpPr>
            <p:spPr>
              <a:xfrm>
                <a:off x="2876249" y="2812627"/>
                <a:ext cx="3221029" cy="390748"/>
              </a:xfrm>
              <a:prstGeom prst="rect">
                <a:avLst/>
              </a:prstGeom>
              <a:blipFill>
                <a:blip r:embed="rId13"/>
                <a:stretch>
                  <a:fillRect l="-1705" t="-9375" b="-17188"/>
                </a:stretch>
              </a:blipFill>
            </p:spPr>
            <p:txBody>
              <a:bodyPr/>
              <a:lstStyle/>
              <a:p>
                <a:r>
                  <a:rPr lang="en-US">
                    <a:noFill/>
                  </a:rPr>
                  <a:t> </a:t>
                </a:r>
              </a:p>
            </p:txBody>
          </p:sp>
        </mc:Fallback>
      </mc:AlternateContent>
      <p:pic>
        <p:nvPicPr>
          <p:cNvPr id="3" name="Picture 2" descr="Diagram&#10;&#10;Description automatically generated">
            <a:extLst>
              <a:ext uri="{FF2B5EF4-FFF2-40B4-BE49-F238E27FC236}">
                <a16:creationId xmlns:a16="http://schemas.microsoft.com/office/drawing/2014/main" id="{AD6956D6-F4AA-C315-F320-65C7FD9D170A}"/>
              </a:ext>
            </a:extLst>
          </p:cNvPr>
          <p:cNvPicPr>
            <a:picLocks noChangeAspect="1"/>
          </p:cNvPicPr>
          <p:nvPr/>
        </p:nvPicPr>
        <p:blipFill>
          <a:blip r:embed="rId14">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tretch>
            <a:fillRect/>
          </a:stretch>
        </p:blipFill>
        <p:spPr>
          <a:xfrm>
            <a:off x="6712849" y="90832"/>
            <a:ext cx="3531809" cy="1181805"/>
          </a:xfrm>
          <a:prstGeom prst="rect">
            <a:avLst/>
          </a:prstGeom>
          <a:ln w="19050">
            <a:solidFill>
              <a:schemeClr val="tx2"/>
            </a:solidFill>
          </a:ln>
        </p:spPr>
      </p:pic>
      <p:sp>
        <p:nvSpPr>
          <p:cNvPr id="6" name="Rectangle 5">
            <a:extLst>
              <a:ext uri="{FF2B5EF4-FFF2-40B4-BE49-F238E27FC236}">
                <a16:creationId xmlns:a16="http://schemas.microsoft.com/office/drawing/2014/main" id="{982FFA57-8EF2-F1DD-AC06-3A73D6186256}"/>
              </a:ext>
            </a:extLst>
          </p:cNvPr>
          <p:cNvSpPr/>
          <p:nvPr/>
        </p:nvSpPr>
        <p:spPr>
          <a:xfrm>
            <a:off x="9390185" y="623456"/>
            <a:ext cx="485674" cy="275487"/>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7895E8-12A4-4B91-BA04-DBB9214C2123}"/>
              </a:ext>
            </a:extLst>
          </p:cNvPr>
          <p:cNvSpPr/>
          <p:nvPr/>
        </p:nvSpPr>
        <p:spPr>
          <a:xfrm>
            <a:off x="2544782" y="3789590"/>
            <a:ext cx="920622" cy="287141"/>
          </a:xfrm>
          <a:prstGeom prst="rect">
            <a:avLst/>
          </a:prstGeom>
          <a:solidFill>
            <a:srgbClr val="FF2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5AFA6E-A2ED-06BF-84BA-18FC05EA9922}"/>
              </a:ext>
            </a:extLst>
          </p:cNvPr>
          <p:cNvSpPr/>
          <p:nvPr/>
        </p:nvSpPr>
        <p:spPr>
          <a:xfrm>
            <a:off x="2544782" y="4076731"/>
            <a:ext cx="920622" cy="287141"/>
          </a:xfrm>
          <a:prstGeom prst="rect">
            <a:avLst/>
          </a:prstGeom>
          <a:solidFill>
            <a:srgbClr val="FF2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5F810BF-CD8F-24B5-D9DF-BC0F3A755C62}"/>
              </a:ext>
            </a:extLst>
          </p:cNvPr>
          <p:cNvSpPr/>
          <p:nvPr/>
        </p:nvSpPr>
        <p:spPr>
          <a:xfrm>
            <a:off x="2544782" y="4363872"/>
            <a:ext cx="920622" cy="287141"/>
          </a:xfrm>
          <a:prstGeom prst="rect">
            <a:avLst/>
          </a:prstGeom>
          <a:solidFill>
            <a:srgbClr val="FF5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024BD2-4835-588B-23E8-FAC7F00A56DB}"/>
              </a:ext>
            </a:extLst>
          </p:cNvPr>
          <p:cNvSpPr/>
          <p:nvPr/>
        </p:nvSpPr>
        <p:spPr>
          <a:xfrm>
            <a:off x="3459300" y="3502449"/>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826E84A-4B0C-92EE-A77B-5EE32FC2617C}"/>
              </a:ext>
            </a:extLst>
          </p:cNvPr>
          <p:cNvSpPr/>
          <p:nvPr/>
        </p:nvSpPr>
        <p:spPr>
          <a:xfrm>
            <a:off x="3459300" y="3789590"/>
            <a:ext cx="920622" cy="287141"/>
          </a:xfrm>
          <a:prstGeom prst="rect">
            <a:avLst/>
          </a:prstGeom>
          <a:solidFill>
            <a:srgbClr val="FF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47503B-D344-34FB-DEAB-1883412FB9D9}"/>
              </a:ext>
            </a:extLst>
          </p:cNvPr>
          <p:cNvSpPr/>
          <p:nvPr/>
        </p:nvSpPr>
        <p:spPr>
          <a:xfrm>
            <a:off x="3459300" y="4076731"/>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700531B-12C1-BC3C-E302-2BB5D0D2DE0F}"/>
              </a:ext>
            </a:extLst>
          </p:cNvPr>
          <p:cNvSpPr/>
          <p:nvPr/>
        </p:nvSpPr>
        <p:spPr>
          <a:xfrm>
            <a:off x="3459300" y="4363872"/>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A47B130-E3FA-F25A-0D78-AA927BD5F8ED}"/>
              </a:ext>
            </a:extLst>
          </p:cNvPr>
          <p:cNvSpPr/>
          <p:nvPr/>
        </p:nvSpPr>
        <p:spPr>
          <a:xfrm>
            <a:off x="4373818" y="3501613"/>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CC85819-F5C5-5BF3-4C0F-5B46FB280F8E}"/>
              </a:ext>
            </a:extLst>
          </p:cNvPr>
          <p:cNvSpPr/>
          <p:nvPr/>
        </p:nvSpPr>
        <p:spPr>
          <a:xfrm>
            <a:off x="4373818" y="3788754"/>
            <a:ext cx="920622" cy="287141"/>
          </a:xfrm>
          <a:prstGeom prst="rect">
            <a:avLst/>
          </a:prstGeom>
          <a:solidFill>
            <a:srgbClr val="FF2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3B3A989-F0CD-2B69-D529-DDB3E65F134C}"/>
              </a:ext>
            </a:extLst>
          </p:cNvPr>
          <p:cNvSpPr/>
          <p:nvPr/>
        </p:nvSpPr>
        <p:spPr>
          <a:xfrm>
            <a:off x="4373818" y="4075895"/>
            <a:ext cx="920622" cy="287141"/>
          </a:xfrm>
          <a:prstGeom prst="rect">
            <a:avLst/>
          </a:prstGeom>
          <a:solidFill>
            <a:srgbClr val="AEE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3315BE5-BC12-3022-D9AF-F914F22FFCC4}"/>
              </a:ext>
            </a:extLst>
          </p:cNvPr>
          <p:cNvSpPr/>
          <p:nvPr/>
        </p:nvSpPr>
        <p:spPr>
          <a:xfrm>
            <a:off x="4373818" y="4363036"/>
            <a:ext cx="920622" cy="287141"/>
          </a:xfrm>
          <a:prstGeom prst="rect">
            <a:avLst/>
          </a:prstGeom>
          <a:solidFill>
            <a:srgbClr val="FF5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5F16687-89F1-BA57-EF49-686C8F40426F}"/>
              </a:ext>
            </a:extLst>
          </p:cNvPr>
          <p:cNvSpPr/>
          <p:nvPr/>
        </p:nvSpPr>
        <p:spPr>
          <a:xfrm>
            <a:off x="5288336" y="3501613"/>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7D62B6A-F954-AD41-7289-07FA74E07154}"/>
              </a:ext>
            </a:extLst>
          </p:cNvPr>
          <p:cNvSpPr/>
          <p:nvPr/>
        </p:nvSpPr>
        <p:spPr>
          <a:xfrm>
            <a:off x="5288335" y="3789172"/>
            <a:ext cx="920622" cy="287141"/>
          </a:xfrm>
          <a:prstGeom prst="rect">
            <a:avLst/>
          </a:prstGeom>
          <a:solidFill>
            <a:srgbClr val="E7F7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24AFE2F-2BF1-BD16-57CB-93537FC278F2}"/>
              </a:ext>
            </a:extLst>
          </p:cNvPr>
          <p:cNvSpPr/>
          <p:nvPr/>
        </p:nvSpPr>
        <p:spPr>
          <a:xfrm>
            <a:off x="5288336" y="4075895"/>
            <a:ext cx="920622" cy="287141"/>
          </a:xfrm>
          <a:prstGeom prst="rect">
            <a:avLst/>
          </a:prstGeom>
          <a:solidFill>
            <a:srgbClr val="FF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782F041-750C-1E8E-CBB7-9B4A5DB236D9}"/>
              </a:ext>
            </a:extLst>
          </p:cNvPr>
          <p:cNvSpPr/>
          <p:nvPr/>
        </p:nvSpPr>
        <p:spPr>
          <a:xfrm>
            <a:off x="5288336" y="4363036"/>
            <a:ext cx="920622" cy="287141"/>
          </a:xfrm>
          <a:prstGeom prst="rect">
            <a:avLst/>
          </a:prstGeom>
          <a:solidFill>
            <a:srgbClr val="AEE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89" name="TextBox 1088">
                <a:extLst>
                  <a:ext uri="{FF2B5EF4-FFF2-40B4-BE49-F238E27FC236}">
                    <a16:creationId xmlns:a16="http://schemas.microsoft.com/office/drawing/2014/main" id="{59CBC0A2-1032-C354-B6E5-E48DA7C606DA}"/>
                  </a:ext>
                </a:extLst>
              </p:cNvPr>
              <p:cNvSpPr txBox="1"/>
              <p:nvPr/>
            </p:nvSpPr>
            <p:spPr>
              <a:xfrm rot="16200000">
                <a:off x="826432" y="3842413"/>
                <a:ext cx="1334535"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accent6">
                                  <a:lumMod val="50000"/>
                                </a:schemeClr>
                              </a:solidFill>
                              <a:latin typeface="Cambria Math" panose="02040503050406030204" pitchFamily="18" charset="0"/>
                              <a:ea typeface="Cambria" panose="02040503050406030204" pitchFamily="18" charset="0"/>
                            </a:rPr>
                          </m:ctrlPr>
                        </m:sSubPr>
                        <m:e>
                          <m:r>
                            <a:rPr lang="en-US" sz="1800" b="0" i="1" smtClean="0">
                              <a:solidFill>
                                <a:schemeClr val="accent6">
                                  <a:lumMod val="50000"/>
                                </a:schemeClr>
                              </a:solidFill>
                              <a:latin typeface="Cambria Math" panose="02040503050406030204" pitchFamily="18" charset="0"/>
                              <a:ea typeface="Cambria" panose="02040503050406030204" pitchFamily="18" charset="0"/>
                            </a:rPr>
                            <m:t>𝑚</m:t>
                          </m:r>
                        </m:e>
                        <m:sub>
                          <m:r>
                            <a:rPr lang="en-US" sz="1800" b="0" i="1" smtClean="0">
                              <a:solidFill>
                                <a:schemeClr val="accent6">
                                  <a:lumMod val="50000"/>
                                </a:schemeClr>
                              </a:solidFill>
                              <a:latin typeface="Cambria Math" panose="02040503050406030204" pitchFamily="18" charset="0"/>
                              <a:ea typeface="Cambria" panose="02040503050406030204" pitchFamily="18" charset="0"/>
                            </a:rPr>
                            <m:t>𝑞</m:t>
                          </m:r>
                        </m:sub>
                      </m:sSub>
                      <m:r>
                        <a:rPr lang="en-US" sz="1800" b="0" i="1" smtClean="0">
                          <a:solidFill>
                            <a:schemeClr val="accent6">
                              <a:lumMod val="50000"/>
                            </a:schemeClr>
                          </a:solidFill>
                          <a:latin typeface="Cambria Math" panose="02040503050406030204" pitchFamily="18" charset="0"/>
                          <a:ea typeface="Cambria" panose="02040503050406030204" pitchFamily="18" charset="0"/>
                        </a:rPr>
                        <m:t>=</m:t>
                      </m:r>
                      <m:r>
                        <a:rPr lang="en-US" sz="1800" b="0" i="1" smtClean="0">
                          <a:solidFill>
                            <a:schemeClr val="accent6">
                              <a:lumMod val="50000"/>
                            </a:schemeClr>
                          </a:solidFill>
                          <a:latin typeface="Cambria Math" panose="02040503050406030204" pitchFamily="18" charset="0"/>
                          <a:ea typeface="Cambria" panose="02040503050406030204" pitchFamily="18" charset="0"/>
                        </a:rPr>
                        <m:t>𝑚</m:t>
                      </m:r>
                    </m:oMath>
                  </m:oMathPara>
                </a14:m>
                <a:endParaRPr lang="en-US" dirty="0">
                  <a:solidFill>
                    <a:schemeClr val="accent6">
                      <a:lumMod val="50000"/>
                    </a:schemeClr>
                  </a:solidFill>
                </a:endParaRPr>
              </a:p>
            </p:txBody>
          </p:sp>
        </mc:Choice>
        <mc:Fallback xmlns="">
          <p:sp>
            <p:nvSpPr>
              <p:cNvPr id="1089" name="TextBox 1088">
                <a:extLst>
                  <a:ext uri="{FF2B5EF4-FFF2-40B4-BE49-F238E27FC236}">
                    <a16:creationId xmlns:a16="http://schemas.microsoft.com/office/drawing/2014/main" id="{59CBC0A2-1032-C354-B6E5-E48DA7C606DA}"/>
                  </a:ext>
                </a:extLst>
              </p:cNvPr>
              <p:cNvSpPr txBox="1">
                <a:spLocks noRot="1" noChangeAspect="1" noMove="1" noResize="1" noEditPoints="1" noAdjustHandles="1" noChangeArrowheads="1" noChangeShapeType="1" noTextEdit="1"/>
              </p:cNvSpPr>
              <p:nvPr/>
            </p:nvSpPr>
            <p:spPr>
              <a:xfrm rot="16200000">
                <a:off x="826432" y="3842413"/>
                <a:ext cx="1334535" cy="390748"/>
              </a:xfrm>
              <a:prstGeom prst="rect">
                <a:avLst/>
              </a:prstGeom>
              <a:blipFill>
                <a:blip r:embed="rId16"/>
                <a:stretch>
                  <a:fillRect r="-3125"/>
                </a:stretch>
              </a:blipFill>
            </p:spPr>
            <p:txBody>
              <a:bodyPr/>
              <a:lstStyle/>
              <a:p>
                <a:r>
                  <a:rPr lang="en-US">
                    <a:noFill/>
                  </a:rPr>
                  <a:t> </a:t>
                </a:r>
              </a:p>
            </p:txBody>
          </p:sp>
        </mc:Fallback>
      </mc:AlternateContent>
      <p:graphicFrame>
        <p:nvGraphicFramePr>
          <p:cNvPr id="1090" name="Table 1090">
            <a:extLst>
              <a:ext uri="{FF2B5EF4-FFF2-40B4-BE49-F238E27FC236}">
                <a16:creationId xmlns:a16="http://schemas.microsoft.com/office/drawing/2014/main" id="{CDCE2BF7-9EF5-DC69-F32E-6B051EE73CA2}"/>
              </a:ext>
            </a:extLst>
          </p:cNvPr>
          <p:cNvGraphicFramePr>
            <a:graphicFrameLocks noGrp="1"/>
          </p:cNvGraphicFramePr>
          <p:nvPr>
            <p:extLst>
              <p:ext uri="{D42A27DB-BD31-4B8C-83A1-F6EECF244321}">
                <p14:modId xmlns:p14="http://schemas.microsoft.com/office/powerpoint/2010/main" val="3799837879"/>
              </p:ext>
            </p:extLst>
          </p:nvPr>
        </p:nvGraphicFramePr>
        <p:xfrm>
          <a:off x="2544781" y="3495017"/>
          <a:ext cx="3664176" cy="1160028"/>
        </p:xfrm>
        <a:graphic>
          <a:graphicData uri="http://schemas.openxmlformats.org/drawingml/2006/table">
            <a:tbl>
              <a:tblPr firstRow="1" bandRow="1">
                <a:tableStyleId>{5940675A-B579-460E-94D1-54222C63F5DA}</a:tableStyleId>
              </a:tblPr>
              <a:tblGrid>
                <a:gridCol w="916044">
                  <a:extLst>
                    <a:ext uri="{9D8B030D-6E8A-4147-A177-3AD203B41FA5}">
                      <a16:colId xmlns:a16="http://schemas.microsoft.com/office/drawing/2014/main" val="1865576232"/>
                    </a:ext>
                  </a:extLst>
                </a:gridCol>
                <a:gridCol w="916044">
                  <a:extLst>
                    <a:ext uri="{9D8B030D-6E8A-4147-A177-3AD203B41FA5}">
                      <a16:colId xmlns:a16="http://schemas.microsoft.com/office/drawing/2014/main" val="2816382274"/>
                    </a:ext>
                  </a:extLst>
                </a:gridCol>
                <a:gridCol w="916044">
                  <a:extLst>
                    <a:ext uri="{9D8B030D-6E8A-4147-A177-3AD203B41FA5}">
                      <a16:colId xmlns:a16="http://schemas.microsoft.com/office/drawing/2014/main" val="3977852217"/>
                    </a:ext>
                  </a:extLst>
                </a:gridCol>
                <a:gridCol w="916044">
                  <a:extLst>
                    <a:ext uri="{9D8B030D-6E8A-4147-A177-3AD203B41FA5}">
                      <a16:colId xmlns:a16="http://schemas.microsoft.com/office/drawing/2014/main" val="3576532377"/>
                    </a:ext>
                  </a:extLst>
                </a:gridCol>
              </a:tblGrid>
              <a:tr h="290007">
                <a:tc>
                  <a:txBody>
                    <a:bodyPr/>
                    <a:lstStyle/>
                    <a:p>
                      <a:pPr algn="ctr"/>
                      <a:r>
                        <a:rPr lang="en-US" sz="1200" dirty="0">
                          <a:latin typeface="Times New Roman" panose="02020603050405020304" pitchFamily="18" charset="0"/>
                          <a:cs typeface="Times New Roman" panose="02020603050405020304" pitchFamily="18" charset="0"/>
                        </a:rPr>
                        <a:t>0.96</a:t>
                      </a:r>
                    </a:p>
                  </a:txBody>
                  <a:tcPr/>
                </a:tc>
                <a:tc>
                  <a:txBody>
                    <a:bodyPr/>
                    <a:lstStyle/>
                    <a:p>
                      <a:pPr algn="ctr"/>
                      <a:r>
                        <a:rPr lang="en-US" sz="1200" dirty="0">
                          <a:latin typeface="Times New Roman" panose="02020603050405020304" pitchFamily="18" charset="0"/>
                          <a:cs typeface="Times New Roman" panose="02020603050405020304" pitchFamily="18" charset="0"/>
                        </a:rPr>
                        <a:t>0.04</a:t>
                      </a:r>
                    </a:p>
                  </a:txBody>
                  <a:tcPr/>
                </a:tc>
                <a:tc>
                  <a:txBody>
                    <a:bodyPr/>
                    <a:lstStyle/>
                    <a:p>
                      <a:pPr algn="ctr"/>
                      <a:r>
                        <a:rPr lang="en-US" sz="1200" dirty="0">
                          <a:latin typeface="Times New Roman" panose="02020603050405020304" pitchFamily="18" charset="0"/>
                          <a:cs typeface="Times New Roman" panose="02020603050405020304" pitchFamily="18" charset="0"/>
                        </a:rPr>
                        <a:t>0.00</a:t>
                      </a:r>
                    </a:p>
                  </a:txBody>
                  <a:tcPr/>
                </a:tc>
                <a:tc>
                  <a:txBody>
                    <a:bodyPr/>
                    <a:lstStyle/>
                    <a:p>
                      <a:pPr algn="ctr"/>
                      <a:r>
                        <a:rPr lang="en-US" sz="1200" dirty="0">
                          <a:latin typeface="Times New Roman" panose="02020603050405020304" pitchFamily="18" charset="0"/>
                          <a:cs typeface="Times New Roman" panose="02020603050405020304" pitchFamily="18" charset="0"/>
                        </a:rPr>
                        <a:t>0.00</a:t>
                      </a:r>
                    </a:p>
                  </a:txBody>
                  <a:tcPr/>
                </a:tc>
                <a:extLst>
                  <a:ext uri="{0D108BD9-81ED-4DB2-BD59-A6C34878D82A}">
                    <a16:rowId xmlns:a16="http://schemas.microsoft.com/office/drawing/2014/main" val="248529372"/>
                  </a:ext>
                </a:extLst>
              </a:tr>
              <a:tr h="290007">
                <a:tc>
                  <a:txBody>
                    <a:bodyPr/>
                    <a:lstStyle/>
                    <a:p>
                      <a:pPr algn="ctr"/>
                      <a:r>
                        <a:rPr lang="en-US" sz="1200" dirty="0">
                          <a:latin typeface="Times New Roman" panose="02020603050405020304" pitchFamily="18" charset="0"/>
                          <a:cs typeface="Times New Roman" panose="02020603050405020304" pitchFamily="18" charset="0"/>
                        </a:rPr>
                        <a:t>0.03</a:t>
                      </a:r>
                    </a:p>
                  </a:txBody>
                  <a:tcPr/>
                </a:tc>
                <a:tc>
                  <a:txBody>
                    <a:bodyPr/>
                    <a:lstStyle/>
                    <a:p>
                      <a:pPr algn="ctr"/>
                      <a:r>
                        <a:rPr lang="en-US" sz="1200" dirty="0">
                          <a:latin typeface="Times New Roman" panose="02020603050405020304" pitchFamily="18" charset="0"/>
                          <a:cs typeface="Times New Roman" panose="02020603050405020304" pitchFamily="18" charset="0"/>
                        </a:rPr>
                        <a:t>0.31</a:t>
                      </a:r>
                    </a:p>
                  </a:txBody>
                  <a:tcPr/>
                </a:tc>
                <a:tc>
                  <a:txBody>
                    <a:bodyPr/>
                    <a:lstStyle/>
                    <a:p>
                      <a:pPr algn="ctr"/>
                      <a:r>
                        <a:rPr lang="en-US" sz="1200" dirty="0">
                          <a:latin typeface="Times New Roman" panose="02020603050405020304" pitchFamily="18" charset="0"/>
                          <a:cs typeface="Times New Roman" panose="02020603050405020304" pitchFamily="18" charset="0"/>
                        </a:rPr>
                        <a:t>0.03</a:t>
                      </a:r>
                    </a:p>
                  </a:txBody>
                  <a:tcPr/>
                </a:tc>
                <a:tc>
                  <a:txBody>
                    <a:bodyPr/>
                    <a:lstStyle/>
                    <a:p>
                      <a:pPr algn="ctr"/>
                      <a:r>
                        <a:rPr lang="en-US" sz="1200" dirty="0">
                          <a:latin typeface="Times New Roman" panose="02020603050405020304" pitchFamily="18" charset="0"/>
                          <a:cs typeface="Times New Roman" panose="02020603050405020304" pitchFamily="18" charset="0"/>
                        </a:rPr>
                        <a:t>0.63</a:t>
                      </a:r>
                    </a:p>
                  </a:txBody>
                  <a:tcPr/>
                </a:tc>
                <a:extLst>
                  <a:ext uri="{0D108BD9-81ED-4DB2-BD59-A6C34878D82A}">
                    <a16:rowId xmlns:a16="http://schemas.microsoft.com/office/drawing/2014/main" val="3094980181"/>
                  </a:ext>
                </a:extLst>
              </a:tr>
              <a:tr h="290007">
                <a:tc>
                  <a:txBody>
                    <a:bodyPr/>
                    <a:lstStyle/>
                    <a:p>
                      <a:pPr algn="ctr"/>
                      <a:r>
                        <a:rPr lang="en-US" sz="1200" dirty="0">
                          <a:latin typeface="Times New Roman" panose="02020603050405020304" pitchFamily="18" charset="0"/>
                          <a:cs typeface="Times New Roman" panose="02020603050405020304" pitchFamily="18" charset="0"/>
                        </a:rPr>
                        <a:t>0.04</a:t>
                      </a:r>
                    </a:p>
                  </a:txBody>
                  <a:tcPr/>
                </a:tc>
                <a:tc>
                  <a:txBody>
                    <a:bodyPr/>
                    <a:lstStyle/>
                    <a:p>
                      <a:pPr algn="ctr"/>
                      <a:r>
                        <a:rPr lang="en-US" sz="1200" dirty="0">
                          <a:latin typeface="Times New Roman" panose="02020603050405020304" pitchFamily="18" charset="0"/>
                          <a:cs typeface="Times New Roman" panose="02020603050405020304" pitchFamily="18" charset="0"/>
                        </a:rPr>
                        <a:t>0</a:t>
                      </a:r>
                    </a:p>
                  </a:txBody>
                  <a:tcPr/>
                </a:tc>
                <a:tc>
                  <a:txBody>
                    <a:bodyPr/>
                    <a:lstStyle/>
                    <a:p>
                      <a:pPr algn="ctr"/>
                      <a:r>
                        <a:rPr lang="en-US" sz="1200" dirty="0">
                          <a:latin typeface="Times New Roman" panose="02020603050405020304" pitchFamily="18" charset="0"/>
                          <a:cs typeface="Times New Roman" panose="02020603050405020304" pitchFamily="18" charset="0"/>
                        </a:rPr>
                        <a:t>0.75</a:t>
                      </a:r>
                    </a:p>
                  </a:txBody>
                  <a:tcPr/>
                </a:tc>
                <a:tc>
                  <a:txBody>
                    <a:bodyPr/>
                    <a:lstStyle/>
                    <a:p>
                      <a:pPr algn="ctr"/>
                      <a:r>
                        <a:rPr lang="en-US" sz="1200" dirty="0">
                          <a:latin typeface="Times New Roman" panose="02020603050405020304" pitchFamily="18" charset="0"/>
                          <a:cs typeface="Times New Roman" panose="02020603050405020304" pitchFamily="18" charset="0"/>
                        </a:rPr>
                        <a:t>0.21</a:t>
                      </a:r>
                    </a:p>
                  </a:txBody>
                  <a:tcPr/>
                </a:tc>
                <a:extLst>
                  <a:ext uri="{0D108BD9-81ED-4DB2-BD59-A6C34878D82A}">
                    <a16:rowId xmlns:a16="http://schemas.microsoft.com/office/drawing/2014/main" val="3932580136"/>
                  </a:ext>
                </a:extLst>
              </a:tr>
              <a:tr h="290007">
                <a:tc>
                  <a:txBody>
                    <a:bodyPr/>
                    <a:lstStyle/>
                    <a:p>
                      <a:pPr algn="ctr"/>
                      <a:r>
                        <a:rPr lang="en-US" sz="1200" dirty="0">
                          <a:latin typeface="Times New Roman" panose="02020603050405020304" pitchFamily="18" charset="0"/>
                          <a:cs typeface="Times New Roman" panose="02020603050405020304" pitchFamily="18" charset="0"/>
                        </a:rPr>
                        <a:t>0.10</a:t>
                      </a:r>
                    </a:p>
                  </a:txBody>
                  <a:tcPr/>
                </a:tc>
                <a:tc>
                  <a:txBody>
                    <a:bodyPr/>
                    <a:lstStyle/>
                    <a:p>
                      <a:pPr algn="ctr"/>
                      <a:r>
                        <a:rPr lang="en-US" sz="1200" dirty="0">
                          <a:latin typeface="Times New Roman" panose="02020603050405020304" pitchFamily="18" charset="0"/>
                          <a:cs typeface="Times New Roman" panose="02020603050405020304" pitchFamily="18" charset="0"/>
                        </a:rPr>
                        <a:t>0</a:t>
                      </a:r>
                    </a:p>
                  </a:txBody>
                  <a:tcPr/>
                </a:tc>
                <a:tc>
                  <a:txBody>
                    <a:bodyPr/>
                    <a:lstStyle/>
                    <a:p>
                      <a:pPr algn="ctr"/>
                      <a:r>
                        <a:rPr lang="en-US" sz="1200" dirty="0">
                          <a:latin typeface="Times New Roman" panose="02020603050405020304" pitchFamily="18" charset="0"/>
                          <a:cs typeface="Times New Roman" panose="02020603050405020304" pitchFamily="18" charset="0"/>
                        </a:rPr>
                        <a:t>0.16</a:t>
                      </a:r>
                    </a:p>
                  </a:txBody>
                  <a:tcPr/>
                </a:tc>
                <a:tc>
                  <a:txBody>
                    <a:bodyPr/>
                    <a:lstStyle/>
                    <a:p>
                      <a:pPr algn="ctr"/>
                      <a:r>
                        <a:rPr lang="en-US" sz="1200" dirty="0">
                          <a:latin typeface="Times New Roman" panose="02020603050405020304" pitchFamily="18" charset="0"/>
                          <a:cs typeface="Times New Roman" panose="02020603050405020304" pitchFamily="18" charset="0"/>
                        </a:rPr>
                        <a:t>0.74</a:t>
                      </a:r>
                    </a:p>
                  </a:txBody>
                  <a:tcPr/>
                </a:tc>
                <a:extLst>
                  <a:ext uri="{0D108BD9-81ED-4DB2-BD59-A6C34878D82A}">
                    <a16:rowId xmlns:a16="http://schemas.microsoft.com/office/drawing/2014/main" val="3067435828"/>
                  </a:ext>
                </a:extLst>
              </a:tr>
            </a:tbl>
          </a:graphicData>
        </a:graphic>
      </p:graphicFrame>
      <p:sp>
        <p:nvSpPr>
          <p:cNvPr id="10" name="TextBox 9">
            <a:extLst>
              <a:ext uri="{FF2B5EF4-FFF2-40B4-BE49-F238E27FC236}">
                <a16:creationId xmlns:a16="http://schemas.microsoft.com/office/drawing/2014/main" id="{3F7038E3-B95F-FFF6-190F-8DFAFCCFBC0B}"/>
              </a:ext>
            </a:extLst>
          </p:cNvPr>
          <p:cNvSpPr txBox="1"/>
          <p:nvPr/>
        </p:nvSpPr>
        <p:spPr>
          <a:xfrm rot="16200000">
            <a:off x="449252" y="3903712"/>
            <a:ext cx="1509168" cy="369332"/>
          </a:xfrm>
          <a:prstGeom prst="rect">
            <a:avLst/>
          </a:prstGeom>
          <a:noFill/>
        </p:spPr>
        <p:txBody>
          <a:bodyPr wrap="square">
            <a:spAutoFit/>
          </a:bodyPr>
          <a:lstStyle/>
          <a:p>
            <a:pPr algn="ctr"/>
            <a:r>
              <a:rPr lang="en-US" sz="1800" b="0" dirty="0">
                <a:latin typeface="Cambria" panose="02040503050406030204" pitchFamily="18" charset="0"/>
                <a:ea typeface="Cambria" panose="02040503050406030204" pitchFamily="18" charset="0"/>
              </a:rPr>
              <a:t>True Symbol</a:t>
            </a:r>
            <a:endParaRPr lang="en-US" dirty="0"/>
          </a:p>
        </p:txBody>
      </p:sp>
    </p:spTree>
    <p:extLst>
      <p:ext uri="{BB962C8B-B14F-4D97-AF65-F5344CB8AC3E}">
        <p14:creationId xmlns:p14="http://schemas.microsoft.com/office/powerpoint/2010/main" val="1772422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Handling Resonant Transponding Surfaces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67793"/>
                <a:ext cx="10719154" cy="5025055"/>
              </a:xfrm>
            </p:spPr>
            <p:txBody>
              <a:bodyPr>
                <a:normAutofit/>
              </a:bodyPr>
              <a:lstStyle/>
              <a:p>
                <a:pPr>
                  <a:buFont typeface="Arial" panose="020B0604020202020204" pitchFamily="34" charset="0"/>
                  <a:buChar char="•"/>
                </a:pPr>
                <a:r>
                  <a:rPr lang="en-US" sz="2200" dirty="0">
                    <a:latin typeface="Cambria" panose="02040503050406030204" pitchFamily="18" charset="0"/>
                    <a:ea typeface="Cambria" panose="02040503050406030204" pitchFamily="18" charset="0"/>
                  </a:rPr>
                  <a:t>Resonant surfaces lead to larger displacements but also ISI.</a:t>
                </a:r>
              </a:p>
              <a:p>
                <a:pPr>
                  <a:buFont typeface="Arial" panose="020B0604020202020204" pitchFamily="34" charset="0"/>
                  <a:buChar char="•"/>
                </a:pPr>
                <a:r>
                  <a:rPr lang="en-US" sz="2200" dirty="0">
                    <a:latin typeface="Cambria" panose="02040503050406030204" pitchFamily="18" charset="0"/>
                    <a:ea typeface="Cambria" panose="02040503050406030204" pitchFamily="18" charset="0"/>
                  </a:rPr>
                  <a:t>To use small </a:t>
                </a:r>
                <a14:m>
                  <m:oMath xmlns:m="http://schemas.openxmlformats.org/officeDocument/2006/math">
                    <m:sSub>
                      <m:sSubPr>
                        <m:ctrlPr>
                          <a:rPr lang="en-US" sz="2200" b="0" i="1" smtClean="0">
                            <a:latin typeface="Cambria Math" panose="02040503050406030204" pitchFamily="18" charset="0"/>
                            <a:ea typeface="Cambria" panose="02040503050406030204" pitchFamily="18" charset="0"/>
                          </a:rPr>
                        </m:ctrlPr>
                      </m:sSubPr>
                      <m:e>
                        <m:r>
                          <a:rPr lang="en-US" sz="2200" b="0" i="1" smtClean="0">
                            <a:latin typeface="Cambria Math" panose="02040503050406030204" pitchFamily="18" charset="0"/>
                            <a:ea typeface="Cambria" panose="02040503050406030204" pitchFamily="18" charset="0"/>
                          </a:rPr>
                          <m:t>𝑇</m:t>
                        </m:r>
                      </m:e>
                      <m:sub>
                        <m:r>
                          <a:rPr lang="en-US" sz="2200" b="0" i="1" smtClean="0">
                            <a:latin typeface="Cambria Math" panose="02040503050406030204" pitchFamily="18" charset="0"/>
                            <a:ea typeface="Cambria" panose="02040503050406030204" pitchFamily="18" charset="0"/>
                          </a:rPr>
                          <m:t>𝑠𝑦𝑚</m:t>
                        </m:r>
                      </m:sub>
                    </m:sSub>
                  </m:oMath>
                </a14:m>
                <a:r>
                  <a:rPr lang="en-US" sz="2200" dirty="0">
                    <a:latin typeface="Cambria" panose="02040503050406030204" pitchFamily="18" charset="0"/>
                    <a:ea typeface="Cambria" panose="02040503050406030204" pitchFamily="18" charset="0"/>
                  </a:rPr>
                  <a:t>, we must utilize sequence detection and/or coding constraints</a:t>
                </a:r>
              </a:p>
              <a:p>
                <a:pPr marL="914400" lvl="1" indent="-457200">
                  <a:buFont typeface="+mj-lt"/>
                  <a:buAutoNum type="arabicPeriod"/>
                </a:pPr>
                <a:r>
                  <a:rPr lang="en-US" sz="2000" dirty="0">
                    <a:latin typeface="Cambria" panose="02040503050406030204" pitchFamily="18" charset="0"/>
                    <a:ea typeface="Cambria" panose="02040503050406030204" pitchFamily="18" charset="0"/>
                  </a:rPr>
                  <a:t>Model all possible symbol interval displacements due to ISI or coding constraints.</a:t>
                </a:r>
              </a:p>
              <a:p>
                <a:pPr lvl="2"/>
                <a:r>
                  <a:rPr lang="en-US" dirty="0">
                    <a:latin typeface="Cambria" panose="02040503050406030204" pitchFamily="18" charset="0"/>
                    <a:ea typeface="Cambria" panose="02040503050406030204" pitchFamily="18" charset="0"/>
                  </a:rPr>
                  <a:t>Can require defining a negligible amount of ISI for modeling</a:t>
                </a:r>
              </a:p>
              <a:p>
                <a:pPr marL="914400" lvl="1" indent="-457200">
                  <a:buFont typeface="+mj-lt"/>
                  <a:buAutoNum type="arabicPeriod"/>
                </a:pPr>
                <a:r>
                  <a:rPr lang="en-US" sz="2000" dirty="0">
                    <a:latin typeface="Cambria" panose="02040503050406030204" pitchFamily="18" charset="0"/>
                    <a:ea typeface="Cambria" panose="02040503050406030204" pitchFamily="18" charset="0"/>
                  </a:rPr>
                  <a:t>Describe the displacement sequence as a Markov model.</a:t>
                </a:r>
              </a:p>
              <a:p>
                <a:pPr lvl="2"/>
                <a:r>
                  <a:rPr lang="en-US" dirty="0">
                    <a:latin typeface="Cambria" panose="02040503050406030204" pitchFamily="18" charset="0"/>
                    <a:ea typeface="Cambria" panose="02040503050406030204" pitchFamily="18" charset="0"/>
                  </a:rPr>
                  <a:t>States: defined by ISI</a:t>
                </a:r>
              </a:p>
              <a:p>
                <a:pPr lvl="2"/>
                <a:r>
                  <a:rPr lang="en-US" dirty="0">
                    <a:latin typeface="Cambria" panose="02040503050406030204" pitchFamily="18" charset="0"/>
                    <a:ea typeface="Cambria" panose="02040503050406030204" pitchFamily="18" charset="0"/>
                  </a:rPr>
                  <a:t>Transitions: defined by a new symbol occurrence</a:t>
                </a:r>
              </a:p>
              <a:p>
                <a:pPr lvl="2"/>
                <a:r>
                  <a:rPr lang="en-US" dirty="0">
                    <a:latin typeface="Cambria" panose="02040503050406030204" pitchFamily="18" charset="0"/>
                    <a:ea typeface="Cambria" panose="02040503050406030204" pitchFamily="18" charset="0"/>
                  </a:rPr>
                  <a:t>Transition Matrix: dependent on ISI and coding constraints</a:t>
                </a:r>
              </a:p>
              <a:p>
                <a:pPr marL="914400" lvl="1" indent="-457200">
                  <a:buFont typeface="+mj-lt"/>
                  <a:buAutoNum type="arabicPeriod"/>
                </a:pPr>
                <a:r>
                  <a:rPr lang="en-US" sz="2000" dirty="0">
                    <a:latin typeface="Cambria" panose="02040503050406030204" pitchFamily="18" charset="0"/>
                    <a:ea typeface="Cambria" panose="02040503050406030204" pitchFamily="18" charset="0"/>
                  </a:rPr>
                  <a:t>Use the Viterbi algorithm to detect the most likely sequence.</a:t>
                </a: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581192" y="1367793"/>
                <a:ext cx="10719154" cy="5025055"/>
              </a:xfrm>
              <a:blipFill>
                <a:blip r:embed="rId4"/>
                <a:stretch>
                  <a:fillRect l="-625" t="-14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27533"/>
            <a:ext cx="1052508" cy="365125"/>
          </a:xfrm>
        </p:spPr>
        <p:txBody>
          <a:bodyPr>
            <a:normAutofit/>
          </a:bodyPr>
          <a:lstStyle/>
          <a:p>
            <a:pPr>
              <a:spcAft>
                <a:spcPts val="600"/>
              </a:spcAft>
            </a:pPr>
            <a:fld id="{E8260A59-1D3C-4EA5-A7FE-0FD22465D499}" type="slidenum">
              <a:rPr lang="en-US" smtClean="0"/>
              <a:pPr>
                <a:spcAft>
                  <a:spcPts val="600"/>
                </a:spcAft>
              </a:pPr>
              <a:t>24</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BB67D48-BAA6-F1AF-59F1-E19D271AAF53}"/>
              </a:ext>
            </a:extLst>
          </p:cNvPr>
          <p:cNvPicPr>
            <a:picLocks noChangeAspect="1"/>
          </p:cNvPicPr>
          <p:nvPr/>
        </p:nvPicPr>
        <p:blipFill rotWithShape="1">
          <a:blip r:embed="rId6"/>
          <a:srcRect l="28233" t="41293"/>
          <a:stretch/>
        </p:blipFill>
        <p:spPr>
          <a:xfrm>
            <a:off x="3677625" y="4948633"/>
            <a:ext cx="6030772" cy="150916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281BFF2-2480-098E-FB26-12FC6D3F2D1B}"/>
                  </a:ext>
                </a:extLst>
              </p:cNvPr>
              <p:cNvSpPr txBox="1"/>
              <p:nvPr/>
            </p:nvSpPr>
            <p:spPr>
              <a:xfrm>
                <a:off x="6430237" y="6353254"/>
                <a:ext cx="2170129" cy="369332"/>
              </a:xfrm>
              <a:prstGeom prst="rect">
                <a:avLst/>
              </a:prstGeom>
              <a:noFill/>
            </p:spPr>
            <p:txBody>
              <a:bodyPr wrap="square">
                <a:spAutoFit/>
              </a:bodyPr>
              <a:lstStyle/>
              <a:p>
                <a:pPr algn="ctr"/>
                <a:r>
                  <a:rPr lang="en-US" dirty="0">
                    <a:solidFill>
                      <a:schemeClr val="tx2"/>
                    </a:solidFill>
                    <a:ea typeface="Cambria" panose="02040503050406030204" pitchFamily="18" charset="0"/>
                  </a:rPr>
                  <a:t>Rate </a:t>
                </a:r>
                <a14:m>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80.0</m:t>
                    </m:r>
                  </m:oMath>
                </a14:m>
                <a:r>
                  <a:rPr lang="en-US" dirty="0">
                    <a:solidFill>
                      <a:schemeClr val="tx2"/>
                    </a:solidFill>
                  </a:rPr>
                  <a:t> bps</a:t>
                </a:r>
              </a:p>
            </p:txBody>
          </p:sp>
        </mc:Choice>
        <mc:Fallback xmlns="">
          <p:sp>
            <p:nvSpPr>
              <p:cNvPr id="9" name="TextBox 8">
                <a:extLst>
                  <a:ext uri="{FF2B5EF4-FFF2-40B4-BE49-F238E27FC236}">
                    <a16:creationId xmlns:a16="http://schemas.microsoft.com/office/drawing/2014/main" id="{3281BFF2-2480-098E-FB26-12FC6D3F2D1B}"/>
                  </a:ext>
                </a:extLst>
              </p:cNvPr>
              <p:cNvSpPr txBox="1">
                <a:spLocks noRot="1" noChangeAspect="1" noMove="1" noResize="1" noEditPoints="1" noAdjustHandles="1" noChangeArrowheads="1" noChangeShapeType="1" noTextEdit="1"/>
              </p:cNvSpPr>
              <p:nvPr/>
            </p:nvSpPr>
            <p:spPr>
              <a:xfrm>
                <a:off x="6430237" y="6353254"/>
                <a:ext cx="2170129" cy="369332"/>
              </a:xfrm>
              <a:prstGeom prst="rect">
                <a:avLst/>
              </a:prstGeom>
              <a:blipFill>
                <a:blip r:embed="rId7"/>
                <a:stretch>
                  <a:fillRect t="-8197" b="-2459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5BA04E0-28D7-5E92-7979-97B01B1A0C9B}"/>
              </a:ext>
            </a:extLst>
          </p:cNvPr>
          <p:cNvSpPr/>
          <p:nvPr/>
        </p:nvSpPr>
        <p:spPr>
          <a:xfrm>
            <a:off x="4562678" y="5221996"/>
            <a:ext cx="920622" cy="2871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9CEDA4-C041-8459-6991-CD9B0DA5F398}"/>
              </a:ext>
            </a:extLst>
          </p:cNvPr>
          <p:cNvSpPr/>
          <p:nvPr/>
        </p:nvSpPr>
        <p:spPr>
          <a:xfrm>
            <a:off x="4562678" y="5509137"/>
            <a:ext cx="920622" cy="287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0749A5-85AC-E1F5-F001-7E36C2161B64}"/>
              </a:ext>
            </a:extLst>
          </p:cNvPr>
          <p:cNvSpPr/>
          <p:nvPr/>
        </p:nvSpPr>
        <p:spPr>
          <a:xfrm>
            <a:off x="4562678" y="5796278"/>
            <a:ext cx="920622" cy="287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1AAC8C-43F6-42FD-251E-0CC1141495E0}"/>
              </a:ext>
            </a:extLst>
          </p:cNvPr>
          <p:cNvSpPr/>
          <p:nvPr/>
        </p:nvSpPr>
        <p:spPr>
          <a:xfrm>
            <a:off x="4562678" y="6083419"/>
            <a:ext cx="920622" cy="287141"/>
          </a:xfrm>
          <a:prstGeom prst="rect">
            <a:avLst/>
          </a:prstGeom>
          <a:solidFill>
            <a:srgbClr val="FF2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BBBC38-1D63-B610-0FCB-EDDD50DEC108}"/>
              </a:ext>
            </a:extLst>
          </p:cNvPr>
          <p:cNvSpPr/>
          <p:nvPr/>
        </p:nvSpPr>
        <p:spPr>
          <a:xfrm>
            <a:off x="5482465" y="5220291"/>
            <a:ext cx="920622" cy="287141"/>
          </a:xfrm>
          <a:prstGeom prst="rect">
            <a:avLst/>
          </a:prstGeom>
          <a:solidFill>
            <a:srgbClr val="FF2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52057D9-145A-3C19-268A-E17F7BA63068}"/>
              </a:ext>
            </a:extLst>
          </p:cNvPr>
          <p:cNvSpPr/>
          <p:nvPr/>
        </p:nvSpPr>
        <p:spPr>
          <a:xfrm>
            <a:off x="5482465" y="5507432"/>
            <a:ext cx="920622" cy="287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86B7ADB-0514-CB5C-7BC7-6B37241F59F7}"/>
              </a:ext>
            </a:extLst>
          </p:cNvPr>
          <p:cNvSpPr/>
          <p:nvPr/>
        </p:nvSpPr>
        <p:spPr>
          <a:xfrm>
            <a:off x="5482465" y="5794573"/>
            <a:ext cx="920622" cy="287141"/>
          </a:xfrm>
          <a:prstGeom prst="rect">
            <a:avLst/>
          </a:prstGeom>
          <a:solidFill>
            <a:srgbClr val="FF2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CBA555-F781-ABB2-226A-DC03887A0655}"/>
              </a:ext>
            </a:extLst>
          </p:cNvPr>
          <p:cNvSpPr/>
          <p:nvPr/>
        </p:nvSpPr>
        <p:spPr>
          <a:xfrm>
            <a:off x="5482465" y="6081714"/>
            <a:ext cx="920622" cy="287141"/>
          </a:xfrm>
          <a:prstGeom prst="rect">
            <a:avLst/>
          </a:prstGeom>
          <a:solidFill>
            <a:srgbClr val="FF5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7B9BAA6-1191-56BC-0125-ABD671225FBD}"/>
              </a:ext>
            </a:extLst>
          </p:cNvPr>
          <p:cNvSpPr/>
          <p:nvPr/>
        </p:nvSpPr>
        <p:spPr>
          <a:xfrm>
            <a:off x="6391714" y="5221160"/>
            <a:ext cx="920622" cy="287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B7ACE3C-2117-31B6-30BD-A7B19966A1E3}"/>
              </a:ext>
            </a:extLst>
          </p:cNvPr>
          <p:cNvSpPr/>
          <p:nvPr/>
        </p:nvSpPr>
        <p:spPr>
          <a:xfrm>
            <a:off x="6391714" y="5508301"/>
            <a:ext cx="920622" cy="287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EF0796F-7633-5F32-03F6-5CF60394B0A6}"/>
              </a:ext>
            </a:extLst>
          </p:cNvPr>
          <p:cNvSpPr/>
          <p:nvPr/>
        </p:nvSpPr>
        <p:spPr>
          <a:xfrm>
            <a:off x="6391714" y="5795442"/>
            <a:ext cx="920622" cy="2871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6AD6E57-0D7E-6A67-53B9-BB4BD4B1C98F}"/>
              </a:ext>
            </a:extLst>
          </p:cNvPr>
          <p:cNvSpPr/>
          <p:nvPr/>
        </p:nvSpPr>
        <p:spPr>
          <a:xfrm>
            <a:off x="6391714" y="6082583"/>
            <a:ext cx="920622" cy="287141"/>
          </a:xfrm>
          <a:prstGeom prst="rect">
            <a:avLst/>
          </a:prstGeom>
          <a:solidFill>
            <a:srgbClr val="FF5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059960-31EE-54B8-3CEC-7840B860CEC7}"/>
              </a:ext>
            </a:extLst>
          </p:cNvPr>
          <p:cNvSpPr/>
          <p:nvPr/>
        </p:nvSpPr>
        <p:spPr>
          <a:xfrm>
            <a:off x="7306232" y="5221160"/>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F12E8B-8C9A-8B38-3FB1-B5BA5F2FDBED}"/>
              </a:ext>
            </a:extLst>
          </p:cNvPr>
          <p:cNvSpPr/>
          <p:nvPr/>
        </p:nvSpPr>
        <p:spPr>
          <a:xfrm>
            <a:off x="7306232" y="5508301"/>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48A059-B972-C44A-CD2D-918BF1A93F5C}"/>
              </a:ext>
            </a:extLst>
          </p:cNvPr>
          <p:cNvSpPr/>
          <p:nvPr/>
        </p:nvSpPr>
        <p:spPr>
          <a:xfrm>
            <a:off x="7306232" y="5795442"/>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5CD2AC4-C438-5EF3-2249-4A5949A40808}"/>
              </a:ext>
            </a:extLst>
          </p:cNvPr>
          <p:cNvSpPr/>
          <p:nvPr/>
        </p:nvSpPr>
        <p:spPr>
          <a:xfrm>
            <a:off x="7306232" y="6082583"/>
            <a:ext cx="920622" cy="2871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33216B2-ADB1-9E6A-1099-FC9867C6CD23}"/>
              </a:ext>
            </a:extLst>
          </p:cNvPr>
          <p:cNvSpPr/>
          <p:nvPr/>
        </p:nvSpPr>
        <p:spPr>
          <a:xfrm>
            <a:off x="4567947" y="5223133"/>
            <a:ext cx="920622" cy="2871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CC67E3E-226C-D5BD-F798-790A71969197}"/>
              </a:ext>
            </a:extLst>
          </p:cNvPr>
          <p:cNvSpPr/>
          <p:nvPr/>
        </p:nvSpPr>
        <p:spPr>
          <a:xfrm>
            <a:off x="4567947" y="5510274"/>
            <a:ext cx="920622" cy="287141"/>
          </a:xfrm>
          <a:prstGeom prst="rect">
            <a:avLst/>
          </a:prstGeom>
          <a:solidFill>
            <a:srgbClr val="FF2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A9FE6A4-BD47-632A-2E4D-75F737BFC060}"/>
              </a:ext>
            </a:extLst>
          </p:cNvPr>
          <p:cNvSpPr/>
          <p:nvPr/>
        </p:nvSpPr>
        <p:spPr>
          <a:xfrm>
            <a:off x="4567947" y="5797415"/>
            <a:ext cx="920622" cy="287141"/>
          </a:xfrm>
          <a:prstGeom prst="rect">
            <a:avLst/>
          </a:prstGeom>
          <a:solidFill>
            <a:srgbClr val="FF2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951DD22-934B-3429-5ECF-D247FC160415}"/>
              </a:ext>
            </a:extLst>
          </p:cNvPr>
          <p:cNvSpPr/>
          <p:nvPr/>
        </p:nvSpPr>
        <p:spPr>
          <a:xfrm>
            <a:off x="4567947" y="6084556"/>
            <a:ext cx="920622" cy="287141"/>
          </a:xfrm>
          <a:prstGeom prst="rect">
            <a:avLst/>
          </a:prstGeom>
          <a:solidFill>
            <a:srgbClr val="FF2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5D5614-FE27-7D6F-4276-9F178FBB3E74}"/>
              </a:ext>
            </a:extLst>
          </p:cNvPr>
          <p:cNvSpPr/>
          <p:nvPr/>
        </p:nvSpPr>
        <p:spPr>
          <a:xfrm>
            <a:off x="5487734" y="5221428"/>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A504ED-F5E5-9873-9471-D9F7C57366BE}"/>
              </a:ext>
            </a:extLst>
          </p:cNvPr>
          <p:cNvSpPr/>
          <p:nvPr/>
        </p:nvSpPr>
        <p:spPr>
          <a:xfrm>
            <a:off x="5487734" y="5508569"/>
            <a:ext cx="920622" cy="2871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52BA33-92C0-BAD2-DFC3-B71E2AAA8EB3}"/>
              </a:ext>
            </a:extLst>
          </p:cNvPr>
          <p:cNvSpPr/>
          <p:nvPr/>
        </p:nvSpPr>
        <p:spPr>
          <a:xfrm>
            <a:off x="5487734" y="5795710"/>
            <a:ext cx="920622" cy="287141"/>
          </a:xfrm>
          <a:prstGeom prst="rect">
            <a:avLst/>
          </a:prstGeom>
          <a:solidFill>
            <a:srgbClr val="FF2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90290CC-9A06-5E2A-DE1E-4D9CA6CE542B}"/>
              </a:ext>
            </a:extLst>
          </p:cNvPr>
          <p:cNvSpPr/>
          <p:nvPr/>
        </p:nvSpPr>
        <p:spPr>
          <a:xfrm>
            <a:off x="5487734" y="6082851"/>
            <a:ext cx="920622" cy="287141"/>
          </a:xfrm>
          <a:prstGeom prst="rect">
            <a:avLst/>
          </a:prstGeom>
          <a:solidFill>
            <a:srgbClr val="FF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50EDA3-62D9-2B93-4211-01497E7AE07E}"/>
              </a:ext>
            </a:extLst>
          </p:cNvPr>
          <p:cNvSpPr/>
          <p:nvPr/>
        </p:nvSpPr>
        <p:spPr>
          <a:xfrm>
            <a:off x="6396983" y="5222297"/>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45389C-7060-AA5D-43A2-0A061B42ADF7}"/>
              </a:ext>
            </a:extLst>
          </p:cNvPr>
          <p:cNvSpPr/>
          <p:nvPr/>
        </p:nvSpPr>
        <p:spPr>
          <a:xfrm>
            <a:off x="6396983" y="5509438"/>
            <a:ext cx="920622" cy="287141"/>
          </a:xfrm>
          <a:prstGeom prst="rect">
            <a:avLst/>
          </a:prstGeom>
          <a:solidFill>
            <a:srgbClr val="FF2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D6884EC-EBDF-DEDF-8D88-E1341E727FDA}"/>
              </a:ext>
            </a:extLst>
          </p:cNvPr>
          <p:cNvSpPr/>
          <p:nvPr/>
        </p:nvSpPr>
        <p:spPr>
          <a:xfrm>
            <a:off x="6396983" y="5796579"/>
            <a:ext cx="920622" cy="2871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3F26AB7-8E42-1863-9402-9E457F4754E5}"/>
              </a:ext>
            </a:extLst>
          </p:cNvPr>
          <p:cNvSpPr/>
          <p:nvPr/>
        </p:nvSpPr>
        <p:spPr>
          <a:xfrm>
            <a:off x="6396983" y="6083720"/>
            <a:ext cx="920622" cy="287141"/>
          </a:xfrm>
          <a:prstGeom prst="rect">
            <a:avLst/>
          </a:prstGeom>
          <a:solidFill>
            <a:srgbClr val="FF5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D1DE3F6-CA20-1822-D9DA-E8EA89709CF6}"/>
              </a:ext>
            </a:extLst>
          </p:cNvPr>
          <p:cNvSpPr/>
          <p:nvPr/>
        </p:nvSpPr>
        <p:spPr>
          <a:xfrm>
            <a:off x="7311501" y="5222297"/>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3E68723-17A5-1B5D-FC72-A1E46F874E61}"/>
              </a:ext>
            </a:extLst>
          </p:cNvPr>
          <p:cNvSpPr/>
          <p:nvPr/>
        </p:nvSpPr>
        <p:spPr>
          <a:xfrm>
            <a:off x="7311500" y="5509856"/>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3A88EDB-30CF-7BD7-8CCD-376DB60EBE4D}"/>
              </a:ext>
            </a:extLst>
          </p:cNvPr>
          <p:cNvSpPr/>
          <p:nvPr/>
        </p:nvSpPr>
        <p:spPr>
          <a:xfrm>
            <a:off x="7311501" y="5796579"/>
            <a:ext cx="920622" cy="287141"/>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0969C56-508A-9690-9380-5A35EA78A78C}"/>
              </a:ext>
            </a:extLst>
          </p:cNvPr>
          <p:cNvSpPr/>
          <p:nvPr/>
        </p:nvSpPr>
        <p:spPr>
          <a:xfrm>
            <a:off x="7311501" y="6083720"/>
            <a:ext cx="920622" cy="287141"/>
          </a:xfrm>
          <a:prstGeom prst="rect">
            <a:avLst/>
          </a:prstGeom>
          <a:solidFill>
            <a:srgbClr val="E7F7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Table 1090">
            <a:extLst>
              <a:ext uri="{FF2B5EF4-FFF2-40B4-BE49-F238E27FC236}">
                <a16:creationId xmlns:a16="http://schemas.microsoft.com/office/drawing/2014/main" id="{AD8DC366-03CD-0ED7-3CF6-5AD39C7F0040}"/>
              </a:ext>
            </a:extLst>
          </p:cNvPr>
          <p:cNvGraphicFramePr>
            <a:graphicFrameLocks noGrp="1"/>
          </p:cNvGraphicFramePr>
          <p:nvPr>
            <p:extLst>
              <p:ext uri="{D42A27DB-BD31-4B8C-83A1-F6EECF244321}">
                <p14:modId xmlns:p14="http://schemas.microsoft.com/office/powerpoint/2010/main" val="2630120086"/>
              </p:ext>
            </p:extLst>
          </p:nvPr>
        </p:nvGraphicFramePr>
        <p:xfrm>
          <a:off x="4559626" y="5220242"/>
          <a:ext cx="3664176" cy="1160028"/>
        </p:xfrm>
        <a:graphic>
          <a:graphicData uri="http://schemas.openxmlformats.org/drawingml/2006/table">
            <a:tbl>
              <a:tblPr firstRow="1" bandRow="1">
                <a:tableStyleId>{5940675A-B579-460E-94D1-54222C63F5DA}</a:tableStyleId>
              </a:tblPr>
              <a:tblGrid>
                <a:gridCol w="916044">
                  <a:extLst>
                    <a:ext uri="{9D8B030D-6E8A-4147-A177-3AD203B41FA5}">
                      <a16:colId xmlns:a16="http://schemas.microsoft.com/office/drawing/2014/main" val="1865576232"/>
                    </a:ext>
                  </a:extLst>
                </a:gridCol>
                <a:gridCol w="916044">
                  <a:extLst>
                    <a:ext uri="{9D8B030D-6E8A-4147-A177-3AD203B41FA5}">
                      <a16:colId xmlns:a16="http://schemas.microsoft.com/office/drawing/2014/main" val="2816382274"/>
                    </a:ext>
                  </a:extLst>
                </a:gridCol>
                <a:gridCol w="916044">
                  <a:extLst>
                    <a:ext uri="{9D8B030D-6E8A-4147-A177-3AD203B41FA5}">
                      <a16:colId xmlns:a16="http://schemas.microsoft.com/office/drawing/2014/main" val="3977852217"/>
                    </a:ext>
                  </a:extLst>
                </a:gridCol>
                <a:gridCol w="916044">
                  <a:extLst>
                    <a:ext uri="{9D8B030D-6E8A-4147-A177-3AD203B41FA5}">
                      <a16:colId xmlns:a16="http://schemas.microsoft.com/office/drawing/2014/main" val="3576532377"/>
                    </a:ext>
                  </a:extLst>
                </a:gridCol>
              </a:tblGrid>
              <a:tr h="290007">
                <a:tc>
                  <a:txBody>
                    <a:bodyPr/>
                    <a:lstStyle/>
                    <a:p>
                      <a:pPr algn="ctr"/>
                      <a:r>
                        <a:rPr lang="en-US" sz="1200" dirty="0">
                          <a:latin typeface="Times New Roman" panose="02020603050405020304" pitchFamily="18" charset="0"/>
                          <a:cs typeface="Times New Roman" panose="02020603050405020304" pitchFamily="18" charset="0"/>
                        </a:rPr>
                        <a:t>1</a:t>
                      </a:r>
                    </a:p>
                  </a:txBody>
                  <a:tcPr/>
                </a:tc>
                <a:tc>
                  <a:txBody>
                    <a:bodyPr/>
                    <a:lstStyle/>
                    <a:p>
                      <a:pPr algn="ctr"/>
                      <a:r>
                        <a:rPr lang="en-US" sz="1200" dirty="0">
                          <a:latin typeface="Times New Roman" panose="02020603050405020304" pitchFamily="18" charset="0"/>
                          <a:cs typeface="Times New Roman" panose="02020603050405020304" pitchFamily="18" charset="0"/>
                        </a:rPr>
                        <a:t>0</a:t>
                      </a:r>
                    </a:p>
                  </a:txBody>
                  <a:tcPr/>
                </a:tc>
                <a:tc>
                  <a:txBody>
                    <a:bodyPr/>
                    <a:lstStyle/>
                    <a:p>
                      <a:pPr algn="ctr"/>
                      <a:r>
                        <a:rPr lang="en-US" sz="1200" dirty="0">
                          <a:latin typeface="Times New Roman" panose="02020603050405020304" pitchFamily="18" charset="0"/>
                          <a:cs typeface="Times New Roman" panose="02020603050405020304" pitchFamily="18" charset="0"/>
                        </a:rPr>
                        <a:t>0</a:t>
                      </a:r>
                    </a:p>
                  </a:txBody>
                  <a:tcPr/>
                </a:tc>
                <a:tc>
                  <a:txBody>
                    <a:bodyPr/>
                    <a:lstStyle/>
                    <a:p>
                      <a:pPr algn="ctr"/>
                      <a:r>
                        <a:rPr lang="en-US" sz="1200" dirty="0">
                          <a:latin typeface="Times New Roman" panose="02020603050405020304" pitchFamily="18" charset="0"/>
                          <a:cs typeface="Times New Roman" panose="02020603050405020304" pitchFamily="18" charset="0"/>
                        </a:rPr>
                        <a:t>0</a:t>
                      </a:r>
                    </a:p>
                  </a:txBody>
                  <a:tcPr/>
                </a:tc>
                <a:extLst>
                  <a:ext uri="{0D108BD9-81ED-4DB2-BD59-A6C34878D82A}">
                    <a16:rowId xmlns:a16="http://schemas.microsoft.com/office/drawing/2014/main" val="248529372"/>
                  </a:ext>
                </a:extLst>
              </a:tr>
              <a:tr h="290007">
                <a:tc>
                  <a:txBody>
                    <a:bodyPr/>
                    <a:lstStyle/>
                    <a:p>
                      <a:pPr algn="ctr"/>
                      <a:r>
                        <a:rPr lang="en-US" sz="1200" dirty="0">
                          <a:latin typeface="Times New Roman" panose="02020603050405020304" pitchFamily="18" charset="0"/>
                          <a:cs typeface="Times New Roman" panose="02020603050405020304" pitchFamily="18" charset="0"/>
                        </a:rPr>
                        <a:t>0</a:t>
                      </a:r>
                    </a:p>
                  </a:txBody>
                  <a:tcPr/>
                </a:tc>
                <a:tc>
                  <a:txBody>
                    <a:bodyPr/>
                    <a:lstStyle/>
                    <a:p>
                      <a:pPr algn="ctr"/>
                      <a:r>
                        <a:rPr lang="en-US" sz="1200" dirty="0">
                          <a:latin typeface="Times New Roman" panose="02020603050405020304" pitchFamily="18" charset="0"/>
                          <a:cs typeface="Times New Roman" panose="02020603050405020304" pitchFamily="18" charset="0"/>
                        </a:rPr>
                        <a:t>1</a:t>
                      </a:r>
                    </a:p>
                  </a:txBody>
                  <a:tcPr/>
                </a:tc>
                <a:tc>
                  <a:txBody>
                    <a:bodyPr/>
                    <a:lstStyle/>
                    <a:p>
                      <a:pPr algn="ctr"/>
                      <a:r>
                        <a:rPr lang="en-US" sz="1200" dirty="0">
                          <a:latin typeface="Times New Roman" panose="02020603050405020304" pitchFamily="18" charset="0"/>
                          <a:cs typeface="Times New Roman" panose="02020603050405020304" pitchFamily="18" charset="0"/>
                        </a:rPr>
                        <a:t>0</a:t>
                      </a:r>
                    </a:p>
                  </a:txBody>
                  <a:tcPr/>
                </a:tc>
                <a:tc>
                  <a:txBody>
                    <a:bodyPr/>
                    <a:lstStyle/>
                    <a:p>
                      <a:pPr algn="ctr"/>
                      <a:r>
                        <a:rPr lang="en-US" sz="1200" dirty="0">
                          <a:latin typeface="Times New Roman" panose="02020603050405020304" pitchFamily="18" charset="0"/>
                          <a:cs typeface="Times New Roman" panose="02020603050405020304" pitchFamily="18" charset="0"/>
                        </a:rPr>
                        <a:t>0</a:t>
                      </a:r>
                    </a:p>
                  </a:txBody>
                  <a:tcPr/>
                </a:tc>
                <a:extLst>
                  <a:ext uri="{0D108BD9-81ED-4DB2-BD59-A6C34878D82A}">
                    <a16:rowId xmlns:a16="http://schemas.microsoft.com/office/drawing/2014/main" val="3094980181"/>
                  </a:ext>
                </a:extLst>
              </a:tr>
              <a:tr h="290007">
                <a:tc>
                  <a:txBody>
                    <a:bodyPr/>
                    <a:lstStyle/>
                    <a:p>
                      <a:pPr algn="ctr"/>
                      <a:r>
                        <a:rPr lang="en-US" sz="1200" dirty="0">
                          <a:latin typeface="Times New Roman" panose="02020603050405020304" pitchFamily="18" charset="0"/>
                          <a:cs typeface="Times New Roman" panose="02020603050405020304" pitchFamily="18" charset="0"/>
                        </a:rPr>
                        <a:t>0</a:t>
                      </a:r>
                    </a:p>
                  </a:txBody>
                  <a:tcPr/>
                </a:tc>
                <a:tc>
                  <a:txBody>
                    <a:bodyPr/>
                    <a:lstStyle/>
                    <a:p>
                      <a:pPr algn="ctr"/>
                      <a:r>
                        <a:rPr lang="en-US" sz="1200" dirty="0">
                          <a:latin typeface="Times New Roman" panose="02020603050405020304" pitchFamily="18" charset="0"/>
                          <a:cs typeface="Times New Roman" panose="02020603050405020304" pitchFamily="18" charset="0"/>
                        </a:rPr>
                        <a:t>0.07</a:t>
                      </a:r>
                    </a:p>
                  </a:txBody>
                  <a:tcPr/>
                </a:tc>
                <a:tc>
                  <a:txBody>
                    <a:bodyPr/>
                    <a:lstStyle/>
                    <a:p>
                      <a:pPr algn="ctr"/>
                      <a:r>
                        <a:rPr lang="en-US" sz="1200" dirty="0">
                          <a:latin typeface="Times New Roman" panose="02020603050405020304" pitchFamily="18" charset="0"/>
                          <a:cs typeface="Times New Roman" panose="02020603050405020304" pitchFamily="18" charset="0"/>
                        </a:rPr>
                        <a:t>0.93</a:t>
                      </a:r>
                    </a:p>
                  </a:txBody>
                  <a:tcPr/>
                </a:tc>
                <a:tc>
                  <a:txBody>
                    <a:bodyPr/>
                    <a:lstStyle/>
                    <a:p>
                      <a:pPr algn="ctr"/>
                      <a:r>
                        <a:rPr lang="en-US" sz="1200" dirty="0">
                          <a:latin typeface="Times New Roman" panose="02020603050405020304" pitchFamily="18" charset="0"/>
                          <a:cs typeface="Times New Roman" panose="02020603050405020304" pitchFamily="18" charset="0"/>
                        </a:rPr>
                        <a:t>0</a:t>
                      </a:r>
                    </a:p>
                  </a:txBody>
                  <a:tcPr/>
                </a:tc>
                <a:extLst>
                  <a:ext uri="{0D108BD9-81ED-4DB2-BD59-A6C34878D82A}">
                    <a16:rowId xmlns:a16="http://schemas.microsoft.com/office/drawing/2014/main" val="3932580136"/>
                  </a:ext>
                </a:extLst>
              </a:tr>
              <a:tr h="290007">
                <a:tc>
                  <a:txBody>
                    <a:bodyPr/>
                    <a:lstStyle/>
                    <a:p>
                      <a:pPr algn="ctr"/>
                      <a:r>
                        <a:rPr lang="en-US" sz="1200" dirty="0">
                          <a:latin typeface="Times New Roman" panose="02020603050405020304" pitchFamily="18" charset="0"/>
                          <a:cs typeface="Times New Roman" panose="02020603050405020304" pitchFamily="18" charset="0"/>
                        </a:rPr>
                        <a:t>0.05</a:t>
                      </a:r>
                    </a:p>
                  </a:txBody>
                  <a:tcPr/>
                </a:tc>
                <a:tc>
                  <a:txBody>
                    <a:bodyPr/>
                    <a:lstStyle/>
                    <a:p>
                      <a:pPr algn="ctr"/>
                      <a:r>
                        <a:rPr lang="en-US" sz="1200" dirty="0">
                          <a:latin typeface="Times New Roman" panose="02020603050405020304" pitchFamily="18" charset="0"/>
                          <a:cs typeface="Times New Roman" panose="02020603050405020304" pitchFamily="18" charset="0"/>
                        </a:rPr>
                        <a:t>0.23</a:t>
                      </a:r>
                    </a:p>
                  </a:txBody>
                  <a:tcPr/>
                </a:tc>
                <a:tc>
                  <a:txBody>
                    <a:bodyPr/>
                    <a:lstStyle/>
                    <a:p>
                      <a:pPr algn="ctr"/>
                      <a:r>
                        <a:rPr lang="en-US" sz="1200" dirty="0">
                          <a:latin typeface="Times New Roman" panose="02020603050405020304" pitchFamily="18" charset="0"/>
                          <a:cs typeface="Times New Roman" panose="02020603050405020304" pitchFamily="18" charset="0"/>
                        </a:rPr>
                        <a:t>0.14</a:t>
                      </a:r>
                    </a:p>
                  </a:txBody>
                  <a:tcPr/>
                </a:tc>
                <a:tc>
                  <a:txBody>
                    <a:bodyPr/>
                    <a:lstStyle/>
                    <a:p>
                      <a:pPr algn="ctr"/>
                      <a:r>
                        <a:rPr lang="en-US" sz="1200" dirty="0">
                          <a:latin typeface="Times New Roman" panose="02020603050405020304" pitchFamily="18" charset="0"/>
                          <a:cs typeface="Times New Roman" panose="02020603050405020304" pitchFamily="18" charset="0"/>
                        </a:rPr>
                        <a:t>0.59</a:t>
                      </a:r>
                    </a:p>
                  </a:txBody>
                  <a:tcPr/>
                </a:tc>
                <a:extLst>
                  <a:ext uri="{0D108BD9-81ED-4DB2-BD59-A6C34878D82A}">
                    <a16:rowId xmlns:a16="http://schemas.microsoft.com/office/drawing/2014/main" val="3067435828"/>
                  </a:ext>
                </a:extLst>
              </a:tr>
            </a:tbl>
          </a:graphicData>
        </a:graphic>
      </p:graphicFrame>
      <p:sp>
        <p:nvSpPr>
          <p:cNvPr id="42" name="TextBox 41">
            <a:extLst>
              <a:ext uri="{FF2B5EF4-FFF2-40B4-BE49-F238E27FC236}">
                <a16:creationId xmlns:a16="http://schemas.microsoft.com/office/drawing/2014/main" id="{B27654CB-D0D1-F873-8D05-D12A97121BA2}"/>
              </a:ext>
            </a:extLst>
          </p:cNvPr>
          <p:cNvSpPr txBox="1"/>
          <p:nvPr/>
        </p:nvSpPr>
        <p:spPr>
          <a:xfrm>
            <a:off x="4778954" y="4577114"/>
            <a:ext cx="3221029" cy="369332"/>
          </a:xfrm>
          <a:prstGeom prst="rect">
            <a:avLst/>
          </a:prstGeom>
          <a:noFill/>
        </p:spPr>
        <p:txBody>
          <a:bodyPr wrap="square">
            <a:spAutoFit/>
          </a:bodyPr>
          <a:lstStyle/>
          <a:p>
            <a:pPr algn="ctr"/>
            <a:r>
              <a:rPr lang="en-US" sz="1800" b="0" dirty="0">
                <a:latin typeface="Cambria" panose="02040503050406030204" pitchFamily="18" charset="0"/>
                <a:ea typeface="Cambria" panose="02040503050406030204" pitchFamily="18" charset="0"/>
              </a:rPr>
              <a:t>Detected Symbol</a:t>
            </a:r>
            <a:endParaRPr lang="en-US" dirty="0">
              <a:solidFill>
                <a:schemeClr val="accent6">
                  <a:lumMod val="50000"/>
                </a:schemeClr>
              </a:solidFill>
            </a:endParaRPr>
          </a:p>
        </p:txBody>
      </p:sp>
      <p:sp>
        <p:nvSpPr>
          <p:cNvPr id="44" name="TextBox 43">
            <a:extLst>
              <a:ext uri="{FF2B5EF4-FFF2-40B4-BE49-F238E27FC236}">
                <a16:creationId xmlns:a16="http://schemas.microsoft.com/office/drawing/2014/main" id="{84FA0A8E-24B0-97F9-B4E0-A259908861CF}"/>
              </a:ext>
            </a:extLst>
          </p:cNvPr>
          <p:cNvSpPr txBox="1"/>
          <p:nvPr/>
        </p:nvSpPr>
        <p:spPr>
          <a:xfrm rot="16200000">
            <a:off x="2664505" y="5631957"/>
            <a:ext cx="1509168" cy="369332"/>
          </a:xfrm>
          <a:prstGeom prst="rect">
            <a:avLst/>
          </a:prstGeom>
          <a:noFill/>
        </p:spPr>
        <p:txBody>
          <a:bodyPr wrap="square">
            <a:spAutoFit/>
          </a:bodyPr>
          <a:lstStyle/>
          <a:p>
            <a:pPr algn="ctr"/>
            <a:r>
              <a:rPr lang="en-US" sz="1800" b="0" dirty="0">
                <a:latin typeface="Cambria" panose="02040503050406030204" pitchFamily="18" charset="0"/>
                <a:ea typeface="Cambria" panose="02040503050406030204" pitchFamily="18" charset="0"/>
              </a:rPr>
              <a:t>True Symbol</a:t>
            </a:r>
            <a:endParaRPr lang="en-US" dirty="0"/>
          </a:p>
        </p:txBody>
      </p:sp>
    </p:spTree>
    <p:extLst>
      <p:ext uri="{BB962C8B-B14F-4D97-AF65-F5344CB8AC3E}">
        <p14:creationId xmlns:p14="http://schemas.microsoft.com/office/powerpoint/2010/main" val="646058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10" name="Picture 9" descr="Chart, diagram&#10;&#10;Description automatically generated">
            <a:extLst>
              <a:ext uri="{FF2B5EF4-FFF2-40B4-BE49-F238E27FC236}">
                <a16:creationId xmlns:a16="http://schemas.microsoft.com/office/drawing/2014/main" id="{F32A28C3-DF19-7301-EBA1-DF8D9B3F5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7369" y="2511324"/>
            <a:ext cx="6019780" cy="4047227"/>
          </a:xfrm>
          <a:prstGeom prst="rect">
            <a:avLst/>
          </a:prstGeom>
        </p:spPr>
      </p:pic>
      <p:pic>
        <p:nvPicPr>
          <p:cNvPr id="12" name="Picture 11" descr="Chart&#10;&#10;Description automatically generated">
            <a:extLst>
              <a:ext uri="{FF2B5EF4-FFF2-40B4-BE49-F238E27FC236}">
                <a16:creationId xmlns:a16="http://schemas.microsoft.com/office/drawing/2014/main" id="{559739BA-2446-1675-F097-033A24B703D7}"/>
              </a:ext>
            </a:extLst>
          </p:cNvPr>
          <p:cNvPicPr>
            <a:picLocks noChangeAspect="1"/>
          </p:cNvPicPr>
          <p:nvPr/>
        </p:nvPicPr>
        <p:blipFill rotWithShape="1">
          <a:blip r:embed="rId5">
            <a:extLst>
              <a:ext uri="{28A0092B-C50C-407E-A947-70E740481C1C}">
                <a14:useLocalDpi xmlns:a14="http://schemas.microsoft.com/office/drawing/2010/main" val="0"/>
              </a:ext>
            </a:extLst>
          </a:blip>
          <a:srcRect r="6346"/>
          <a:stretch/>
        </p:blipFill>
        <p:spPr>
          <a:xfrm>
            <a:off x="170599" y="2511324"/>
            <a:ext cx="5424985" cy="4064948"/>
          </a:xfrm>
          <a:prstGeom prst="rect">
            <a:avLst/>
          </a:prstGeom>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How Resonant means Sequence Detection is Worthwhile?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1" y="1367794"/>
                <a:ext cx="11251417" cy="1970148"/>
              </a:xfrm>
            </p:spPr>
            <p:txBody>
              <a:bodyPr>
                <a:normAutofit/>
              </a:bodyPr>
              <a:lstStyle/>
              <a:p>
                <a:pPr>
                  <a:spcBef>
                    <a:spcPts val="0"/>
                  </a:spcBef>
                  <a:buFont typeface="Arial" panose="020B0604020202020204" pitchFamily="34" charset="0"/>
                  <a:buChar char="•"/>
                </a:pPr>
                <a:r>
                  <a:rPr lang="en-US" sz="2400" dirty="0">
                    <a:solidFill>
                      <a:schemeClr val="tx1"/>
                    </a:solidFill>
                    <a:latin typeface="Cambria" panose="02040503050406030204" pitchFamily="18" charset="0"/>
                    <a:ea typeface="Cambria" panose="02040503050406030204" pitchFamily="18" charset="0"/>
                  </a:rPr>
                  <a:t>Consider two transponders with impulse responses that only vary in decay factor.</a:t>
                </a:r>
              </a:p>
              <a:p>
                <a:pPr lvl="1">
                  <a:spcBef>
                    <a:spcPts val="0"/>
                  </a:spcBef>
                </a:pPr>
                <a14:m>
                  <m:oMath xmlns:m="http://schemas.openxmlformats.org/officeDocument/2006/math">
                    <m:r>
                      <a:rPr lang="en-US" sz="2000" b="0" i="1" smtClean="0">
                        <a:solidFill>
                          <a:schemeClr val="tx1"/>
                        </a:solidFill>
                        <a:latin typeface="Cambria Math" panose="02040503050406030204" pitchFamily="18" charset="0"/>
                        <a:ea typeface="Cambria" panose="02040503050406030204" pitchFamily="18" charset="0"/>
                      </a:rPr>
                      <m:t>𝑀</m:t>
                    </m:r>
                    <m:r>
                      <a:rPr lang="en-US" sz="2000" b="0" i="1" smtClean="0">
                        <a:solidFill>
                          <a:schemeClr val="tx1"/>
                        </a:solidFill>
                        <a:latin typeface="Cambria Math" panose="02040503050406030204" pitchFamily="18" charset="0"/>
                        <a:ea typeface="Cambria" panose="02040503050406030204" pitchFamily="18" charset="0"/>
                      </a:rPr>
                      <m:t>=3</m:t>
                    </m:r>
                  </m:oMath>
                </a14:m>
                <a:r>
                  <a:rPr lang="en-US" sz="2000" dirty="0">
                    <a:solidFill>
                      <a:schemeClr val="tx1"/>
                    </a:solidFill>
                    <a:latin typeface="Cambria" panose="02040503050406030204" pitchFamily="18" charset="0"/>
                    <a:ea typeface="Cambria" panose="02040503050406030204" pitchFamily="18" charset="0"/>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𝑇</m:t>
                        </m:r>
                      </m:e>
                      <m:sub>
                        <m:r>
                          <a:rPr lang="en-US" sz="2000" b="0" i="1" smtClean="0">
                            <a:solidFill>
                              <a:schemeClr val="tx1"/>
                            </a:solidFill>
                            <a:latin typeface="Cambria Math" panose="02040503050406030204" pitchFamily="18" charset="0"/>
                            <a:ea typeface="Cambria" panose="02040503050406030204" pitchFamily="18" charset="0"/>
                          </a:rPr>
                          <m:t>𝑠𝑦𝑚</m:t>
                        </m:r>
                      </m:sub>
                    </m:sSub>
                    <m:r>
                      <a:rPr lang="en-US" sz="2000" b="0" i="1" smtClean="0">
                        <a:solidFill>
                          <a:schemeClr val="tx1"/>
                        </a:solidFill>
                        <a:latin typeface="Cambria Math" panose="02040503050406030204" pitchFamily="18" charset="0"/>
                        <a:ea typeface="Cambria" panose="02040503050406030204" pitchFamily="18" charset="0"/>
                      </a:rPr>
                      <m:t>=5</m:t>
                    </m:r>
                  </m:oMath>
                </a14:m>
                <a:r>
                  <a:rPr lang="en-US" sz="2000" dirty="0">
                    <a:solidFill>
                      <a:schemeClr val="tx1"/>
                    </a:solidFill>
                    <a:latin typeface="Cambria" panose="02040503050406030204" pitchFamily="18" charset="0"/>
                    <a:ea typeface="Cambria" panose="02040503050406030204" pitchFamily="18" charset="0"/>
                  </a:rPr>
                  <a:t> msec, number of symbol intervals required to decay before negligible per symbol </a:t>
                </a:r>
                <a14:m>
                  <m:oMath xmlns:m="http://schemas.openxmlformats.org/officeDocument/2006/math">
                    <m:r>
                      <a:rPr lang="en-US" sz="2000" b="0" i="1" smtClean="0">
                        <a:solidFill>
                          <a:schemeClr val="tx1"/>
                        </a:solidFill>
                        <a:latin typeface="Cambria Math" panose="02040503050406030204" pitchFamily="18" charset="0"/>
                        <a:ea typeface="Cambria" panose="02040503050406030204" pitchFamily="18" charset="0"/>
                      </a:rPr>
                      <m:t>=</m:t>
                    </m:r>
                    <m:d>
                      <m:dPr>
                        <m:begChr m:val="{"/>
                        <m:endChr m:val="}"/>
                        <m:ctrlPr>
                          <a:rPr lang="en-US" sz="2000" b="0" i="1" smtClean="0">
                            <a:solidFill>
                              <a:schemeClr val="tx1"/>
                            </a:solidFill>
                            <a:latin typeface="Cambria Math" panose="02040503050406030204" pitchFamily="18" charset="0"/>
                            <a:ea typeface="Cambria" panose="02040503050406030204" pitchFamily="18" charset="0"/>
                          </a:rPr>
                        </m:ctrlPr>
                      </m:dPr>
                      <m:e>
                        <m:r>
                          <a:rPr lang="en-US" sz="2000" b="0" i="1" smtClean="0">
                            <a:solidFill>
                              <a:schemeClr val="tx1"/>
                            </a:solidFill>
                            <a:latin typeface="Cambria Math" panose="02040503050406030204" pitchFamily="18" charset="0"/>
                            <a:ea typeface="Cambria" panose="02040503050406030204" pitchFamily="18" charset="0"/>
                          </a:rPr>
                          <m:t>2,1,1</m:t>
                        </m:r>
                      </m:e>
                    </m:d>
                  </m:oMath>
                </a14:m>
                <a:r>
                  <a:rPr lang="en-US" sz="2000" dirty="0">
                    <a:solidFill>
                      <a:schemeClr val="tx1"/>
                    </a:solidFill>
                    <a:latin typeface="Cambria" panose="02040503050406030204" pitchFamily="18" charset="0"/>
                    <a:ea typeface="Cambria" panose="02040503050406030204" pitchFamily="18" charset="0"/>
                  </a:rPr>
                  <a:t>, no-consecutive symbols coding constraint</a:t>
                </a:r>
              </a:p>
              <a:p>
                <a:pPr>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581191" y="1367794"/>
                <a:ext cx="11251417" cy="1970148"/>
              </a:xfrm>
              <a:blipFill>
                <a:blip r:embed="rId6"/>
                <a:stretch>
                  <a:fillRect l="-704" t="-43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25</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029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0819"/>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An Upper Bound on VRBC Rate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1" y="1367793"/>
                <a:ext cx="11251417" cy="4867855"/>
              </a:xfrm>
            </p:spPr>
            <p:txBody>
              <a:bodyPr>
                <a:normAutofit/>
              </a:bodyPr>
              <a:lstStyle/>
              <a:p>
                <a:pPr>
                  <a:lnSpc>
                    <a:spcPct val="120000"/>
                  </a:lnSpc>
                </a:pPr>
                <a:r>
                  <a:rPr lang="en-US" sz="2000" dirty="0">
                    <a:latin typeface="Cambria" panose="02040503050406030204" pitchFamily="18" charset="0"/>
                    <a:ea typeface="Cambria" panose="02040503050406030204" pitchFamily="18" charset="0"/>
                  </a:rPr>
                  <a:t>Mutual Information Rate:</a:t>
                </a:r>
              </a:p>
              <a:p>
                <a:pPr>
                  <a:lnSpc>
                    <a:spcPct val="120000"/>
                  </a:lnSpc>
                  <a:spcBef>
                    <a:spcPts val="1500"/>
                  </a:spcBef>
                  <a:buFont typeface="Arial" panose="020B0604020202020204" pitchFamily="34" charset="0"/>
                  <a:buChar char="•"/>
                </a:pPr>
                <a:r>
                  <a:rPr lang="en-US" sz="2000" dirty="0">
                    <a:solidFill>
                      <a:schemeClr val="tx1"/>
                    </a:solidFill>
                    <a:latin typeface="Cambria" panose="02040503050406030204" pitchFamily="18" charset="0"/>
                    <a:ea typeface="Cambria" panose="02040503050406030204" pitchFamily="18" charset="0"/>
                  </a:rPr>
                  <a:t>Data Proces</a:t>
                </a:r>
                <a:r>
                  <a:rPr lang="en-US" sz="2000" dirty="0">
                    <a:latin typeface="Cambria" panose="02040503050406030204" pitchFamily="18" charset="0"/>
                    <a:ea typeface="Cambria" panose="02040503050406030204" pitchFamily="18" charset="0"/>
                  </a:rPr>
                  <a:t>sing Inequality:</a:t>
                </a:r>
              </a:p>
              <a:p>
                <a:pPr>
                  <a:lnSpc>
                    <a:spcPct val="120000"/>
                  </a:lnSpc>
                  <a:spcBef>
                    <a:spcPts val="1500"/>
                  </a:spcBef>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a:lnSpc>
                    <a:spcPct val="120000"/>
                  </a:lnSpc>
                  <a:spcBef>
                    <a:spcPts val="1500"/>
                  </a:spcBef>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a:lnSpc>
                    <a:spcPct val="120000"/>
                  </a:lnSpc>
                  <a:spcBef>
                    <a:spcPts val="1500"/>
                  </a:spcBef>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0" indent="0">
                  <a:lnSpc>
                    <a:spcPct val="120000"/>
                  </a:lnSpc>
                  <a:spcBef>
                    <a:spcPts val="1500"/>
                  </a:spcBef>
                  <a:buNone/>
                </a:pPr>
                <a:endParaRPr lang="en-US" sz="3600" dirty="0">
                  <a:latin typeface="Cambria" panose="02040503050406030204" pitchFamily="18" charset="0"/>
                  <a:ea typeface="Cambria" panose="02040503050406030204" pitchFamily="18" charset="0"/>
                </a:endParaRPr>
              </a:p>
              <a:p>
                <a:pPr>
                  <a:lnSpc>
                    <a:spcPct val="120000"/>
                  </a:lnSpc>
                  <a:spcBef>
                    <a:spcPts val="1500"/>
                  </a:spcBef>
                  <a:buFont typeface="Arial" panose="020B0604020202020204" pitchFamily="34" charset="0"/>
                  <a:buChar char="•"/>
                </a:pPr>
                <a:r>
                  <a:rPr lang="en-US" sz="2000" dirty="0">
                    <a:latin typeface="Cambria" panose="02040503050406030204" pitchFamily="18" charset="0"/>
                    <a:ea typeface="Cambria" panose="02040503050406030204" pitchFamily="18" charset="0"/>
                  </a:rPr>
                  <a:t>Because</a:t>
                </a:r>
              </a:p>
              <a:p>
                <a:pPr>
                  <a:lnSpc>
                    <a:spcPct val="120000"/>
                  </a:lnSpc>
                  <a:spcBef>
                    <a:spcPts val="1500"/>
                  </a:spcBef>
                </a:pPr>
                <a14:m>
                  <m:oMath xmlns:m="http://schemas.openxmlformats.org/officeDocument/2006/math">
                    <m:r>
                      <a:rPr lang="en-US" sz="2000" b="0" i="1" u="none" strike="noStrike" baseline="0" smtClean="0">
                        <a:latin typeface="Cambria Math" panose="02040503050406030204" pitchFamily="18" charset="0"/>
                        <a:ea typeface="Cambria" panose="02040503050406030204" pitchFamily="18" charset="0"/>
                      </a:rPr>
                      <m:t>𝑀</m:t>
                    </m:r>
                  </m:oMath>
                </a14:m>
                <a:r>
                  <a:rPr lang="en-US" sz="2000" b="0" i="0" u="none" strike="noStrike" baseline="0" dirty="0">
                    <a:latin typeface="Cambria" panose="02040503050406030204" pitchFamily="18" charset="0"/>
                    <a:ea typeface="Cambria" panose="02040503050406030204" pitchFamily="18" charset="0"/>
                  </a:rPr>
                  <a:t>-</a:t>
                </a:r>
                <a:r>
                  <a:rPr lang="en-US" sz="2000" b="0" i="0" u="none" strike="noStrike" baseline="0" dirty="0" err="1">
                    <a:latin typeface="Cambria" panose="02040503050406030204" pitchFamily="18" charset="0"/>
                    <a:ea typeface="Cambria" panose="02040503050406030204" pitchFamily="18" charset="0"/>
                  </a:rPr>
                  <a:t>ary</a:t>
                </a:r>
                <a:r>
                  <a:rPr lang="en-US" sz="2000" b="0" i="0" u="none" strike="noStrike" baseline="0" dirty="0">
                    <a:latin typeface="Cambria" panose="02040503050406030204" pitchFamily="18" charset="0"/>
                    <a:ea typeface="Cambria" panose="02040503050406030204" pitchFamily="18" charset="0"/>
                  </a:rPr>
                  <a:t> upper bound on rate:</a:t>
                </a:r>
                <a:endParaRPr lang="en-US" sz="1400" dirty="0"/>
              </a:p>
              <a:p>
                <a:pPr>
                  <a:lnSpc>
                    <a:spcPct val="120000"/>
                  </a:lnSpc>
                  <a:spcBef>
                    <a:spcPts val="1500"/>
                  </a:spcBef>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a:lnSpc>
                    <a:spcPct val="120000"/>
                  </a:lnSpc>
                  <a:buFont typeface="Arial" panose="020B0604020202020204" pitchFamily="34" charset="0"/>
                  <a:buChar char="•"/>
                </a:pPr>
                <a:endParaRPr lang="en-US" sz="2400" dirty="0">
                  <a:solidFill>
                    <a:schemeClr val="tx1"/>
                  </a:solidFill>
                  <a:latin typeface="Cambria" panose="02040503050406030204" pitchFamily="18" charset="0"/>
                  <a:ea typeface="Cambria" panose="02040503050406030204" pitchFamily="18" charset="0"/>
                </a:endParaRPr>
              </a:p>
              <a:p>
                <a:pPr>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581191" y="1367793"/>
                <a:ext cx="11251417" cy="4867855"/>
              </a:xfrm>
              <a:blipFill>
                <a:blip r:embed="rId4"/>
                <a:stretch>
                  <a:fillRect l="-488" t="-1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26</a:t>
            </a:fld>
            <a:endParaRPr lang="en-US" dirty="0"/>
          </a:p>
        </p:txBody>
      </p:sp>
      <p:sp>
        <p:nvSpPr>
          <p:cNvPr id="40" name="Rectangle 39">
            <a:extLst>
              <a:ext uri="{FF2B5EF4-FFF2-40B4-BE49-F238E27FC236}">
                <a16:creationId xmlns:a16="http://schemas.microsoft.com/office/drawing/2014/main" id="{10C18C48-6364-529C-CF13-8AA910D8FD34}"/>
              </a:ext>
            </a:extLst>
          </p:cNvPr>
          <p:cNvSpPr/>
          <p:nvPr/>
        </p:nvSpPr>
        <p:spPr>
          <a:xfrm>
            <a:off x="0" y="2514822"/>
            <a:ext cx="12192000" cy="2282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80F8A1-B78B-3FF0-E5E1-4F961172C75B}"/>
                  </a:ext>
                </a:extLst>
              </p:cNvPr>
              <p:cNvSpPr txBox="1"/>
              <p:nvPr/>
            </p:nvSpPr>
            <p:spPr>
              <a:xfrm>
                <a:off x="3999965" y="1245595"/>
                <a:ext cx="5179776" cy="6744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panose="02040503050406030204" pitchFamily="18" charset="0"/>
                        </a:rPr>
                        <m:t>𝑅</m:t>
                      </m:r>
                      <m:r>
                        <a:rPr lang="en-US" sz="1600" b="0" i="1" smtClean="0">
                          <a:solidFill>
                            <a:schemeClr val="tx1"/>
                          </a:solidFill>
                          <a:latin typeface="Cambria Math" panose="02040503050406030204" pitchFamily="18" charset="0"/>
                          <a:ea typeface="Cambria" panose="02040503050406030204" pitchFamily="18" charset="0"/>
                        </a:rPr>
                        <m:t>=</m:t>
                      </m:r>
                      <m:f>
                        <m:fPr>
                          <m:ctrlPr>
                            <a:rPr lang="en-US" sz="1600" i="1">
                              <a:latin typeface="Cambria Math" panose="02040503050406030204" pitchFamily="18" charset="0"/>
                              <a:ea typeface="Cambria" panose="02040503050406030204" pitchFamily="18" charset="0"/>
                            </a:rPr>
                          </m:ctrlPr>
                        </m:fPr>
                        <m:num>
                          <m:r>
                            <a:rPr lang="en-US" sz="1600" b="0" i="1" smtClean="0">
                              <a:latin typeface="Cambria Math" panose="02040503050406030204" pitchFamily="18" charset="0"/>
                              <a:ea typeface="Cambria" panose="02040503050406030204" pitchFamily="18" charset="0"/>
                            </a:rPr>
                            <m:t>𝐼</m:t>
                          </m:r>
                          <m:d>
                            <m:dPr>
                              <m:ctrlPr>
                                <a:rPr lang="en-US" sz="1600" b="0" i="1" smtClean="0">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acc>
                                    <m:accPr>
                                      <m:chr m:val="̂"/>
                                      <m:ctrlPr>
                                        <a:rPr lang="en-US" sz="1600" i="1">
                                          <a:latin typeface="Cambria Math" panose="02040503050406030204" pitchFamily="18" charset="0"/>
                                          <a:ea typeface="Cambria" panose="02040503050406030204" pitchFamily="18" charset="0"/>
                                        </a:rPr>
                                      </m:ctrlPr>
                                    </m:accPr>
                                    <m:e>
                                      <m:r>
                                        <a:rPr lang="en-US" sz="1600" i="1">
                                          <a:latin typeface="Cambria Math" panose="02040503050406030204" pitchFamily="18" charset="0"/>
                                          <a:ea typeface="Cambria" panose="02040503050406030204" pitchFamily="18" charset="0"/>
                                        </a:rPr>
                                        <m:t>𝑚</m:t>
                                      </m:r>
                                    </m:e>
                                  </m:acc>
                                </m:e>
                                <m:sub>
                                  <m:r>
                                    <a:rPr lang="en-US" sz="1600" i="1">
                                      <a:latin typeface="Cambria Math" panose="02040503050406030204" pitchFamily="18" charset="0"/>
                                      <a:ea typeface="Cambria" panose="02040503050406030204" pitchFamily="18" charset="0"/>
                                    </a:rPr>
                                    <m:t>𝑞</m:t>
                                  </m:r>
                                </m:sub>
                              </m:sSub>
                              <m:r>
                                <a:rPr lang="en-US" sz="1600" b="0" i="1" smtClean="0">
                                  <a:latin typeface="Cambria Math" panose="02040503050406030204" pitchFamily="18" charset="0"/>
                                  <a:ea typeface="Cambria" panose="02040503050406030204" pitchFamily="18" charset="0"/>
                                </a:rPr>
                                <m:t>;</m:t>
                              </m:r>
                              <m:sSub>
                                <m:sSubPr>
                                  <m:ctrlPr>
                                    <a:rPr lang="en-US" sz="1600" b="0" i="1" smtClean="0">
                                      <a:latin typeface="Cambria Math" panose="02040503050406030204" pitchFamily="18" charset="0"/>
                                      <a:ea typeface="Cambria" panose="02040503050406030204" pitchFamily="18" charset="0"/>
                                    </a:rPr>
                                  </m:ctrlPr>
                                </m:sSubPr>
                                <m:e>
                                  <m:r>
                                    <a:rPr lang="en-US" sz="1600" b="0" i="1" smtClean="0">
                                      <a:latin typeface="Cambria Math" panose="02040503050406030204" pitchFamily="18" charset="0"/>
                                      <a:ea typeface="Cambria" panose="02040503050406030204" pitchFamily="18" charset="0"/>
                                    </a:rPr>
                                    <m:t>𝑚</m:t>
                                  </m:r>
                                </m:e>
                                <m:sub>
                                  <m:r>
                                    <a:rPr lang="en-US" sz="1600" b="0" i="1" smtClean="0">
                                      <a:latin typeface="Cambria Math" panose="02040503050406030204" pitchFamily="18" charset="0"/>
                                      <a:ea typeface="Cambria" panose="02040503050406030204" pitchFamily="18" charset="0"/>
                                    </a:rPr>
                                    <m:t>𝑞</m:t>
                                  </m:r>
                                </m:sub>
                              </m:sSub>
                            </m:e>
                          </m:d>
                          <m:r>
                            <a:rPr lang="en-US" sz="1600" i="1" smtClean="0">
                              <a:latin typeface="Cambria Math" panose="02040503050406030204" pitchFamily="18" charset="0"/>
                              <a:ea typeface="Cambria" panose="02040503050406030204" pitchFamily="18" charset="0"/>
                            </a:rPr>
                            <m:t> </m:t>
                          </m:r>
                        </m:num>
                        <m:den>
                          <m:sSub>
                            <m:sSubPr>
                              <m:ctrlPr>
                                <a:rPr lang="en-US" sz="1600" i="1">
                                  <a:latin typeface="Cambria Math" panose="02040503050406030204" pitchFamily="18" charset="0"/>
                                  <a:ea typeface="Cambria" panose="02040503050406030204" pitchFamily="18" charset="0"/>
                                </a:rPr>
                              </m:ctrlPr>
                            </m:sSubPr>
                            <m:e>
                              <m:r>
                                <a:rPr lang="en-US" sz="1600" i="1">
                                  <a:latin typeface="Cambria Math" panose="02040503050406030204" pitchFamily="18" charset="0"/>
                                  <a:ea typeface="Cambria" panose="02040503050406030204" pitchFamily="18" charset="0"/>
                                </a:rPr>
                                <m:t>𝑇</m:t>
                              </m:r>
                            </m:e>
                            <m:sub>
                              <m:r>
                                <a:rPr lang="en-US" sz="1600" i="1">
                                  <a:latin typeface="Cambria Math" panose="02040503050406030204" pitchFamily="18" charset="0"/>
                                  <a:ea typeface="Cambria" panose="02040503050406030204" pitchFamily="18" charset="0"/>
                                </a:rPr>
                                <m:t>𝑠𝑦𝑚</m:t>
                              </m:r>
                            </m:sub>
                          </m:sSub>
                        </m:den>
                      </m:f>
                      <m:r>
                        <a:rPr lang="en-US" sz="1600" b="0" i="1" smtClean="0">
                          <a:solidFill>
                            <a:schemeClr val="tx1"/>
                          </a:solidFill>
                          <a:latin typeface="Cambria Math" panose="02040503050406030204" pitchFamily="18" charset="0"/>
                          <a:ea typeface="Cambria" panose="02040503050406030204" pitchFamily="18" charset="0"/>
                        </a:rPr>
                        <m:t>=</m:t>
                      </m:r>
                      <m:f>
                        <m:fPr>
                          <m:ctrlPr>
                            <a:rPr lang="en-US" sz="1600" b="0" i="1" smtClean="0">
                              <a:solidFill>
                                <a:schemeClr val="tx1"/>
                              </a:solidFill>
                              <a:latin typeface="Cambria Math" panose="02040503050406030204" pitchFamily="18" charset="0"/>
                              <a:ea typeface="Cambria" panose="02040503050406030204" pitchFamily="18" charset="0"/>
                            </a:rPr>
                          </m:ctrlPr>
                        </m:fPr>
                        <m:num>
                          <m:r>
                            <a:rPr lang="en-US" sz="1600" b="0" i="1" smtClean="0">
                              <a:solidFill>
                                <a:schemeClr val="tx1"/>
                              </a:solidFill>
                              <a:latin typeface="Cambria Math" panose="02040503050406030204" pitchFamily="18" charset="0"/>
                              <a:ea typeface="Cambria" panose="02040503050406030204" pitchFamily="18" charset="0"/>
                            </a:rPr>
                            <m:t>𝐻</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acc>
                                    <m:accPr>
                                      <m:chr m:val="̂"/>
                                      <m:ctrlPr>
                                        <a:rPr lang="en-US" sz="1600" i="1">
                                          <a:latin typeface="Cambria Math" panose="02040503050406030204" pitchFamily="18" charset="0"/>
                                          <a:ea typeface="Cambria" panose="02040503050406030204" pitchFamily="18" charset="0"/>
                                        </a:rPr>
                                      </m:ctrlPr>
                                    </m:accPr>
                                    <m:e>
                                      <m:r>
                                        <a:rPr lang="en-US" sz="1600" i="1">
                                          <a:latin typeface="Cambria Math" panose="02040503050406030204" pitchFamily="18" charset="0"/>
                                          <a:ea typeface="Cambria" panose="02040503050406030204" pitchFamily="18" charset="0"/>
                                        </a:rPr>
                                        <m:t>𝑚</m:t>
                                      </m:r>
                                    </m:e>
                                  </m:acc>
                                </m:e>
                                <m:sub>
                                  <m:r>
                                    <a:rPr lang="en-US" sz="1600" i="1">
                                      <a:latin typeface="Cambria Math" panose="02040503050406030204" pitchFamily="18" charset="0"/>
                                      <a:ea typeface="Cambria" panose="02040503050406030204" pitchFamily="18" charset="0"/>
                                    </a:rPr>
                                    <m:t>𝑞</m:t>
                                  </m:r>
                                </m:sub>
                              </m:sSub>
                            </m:e>
                          </m:d>
                          <m:r>
                            <a:rPr lang="en-US" sz="1600" i="1">
                              <a:latin typeface="Cambria Math" panose="02040503050406030204" pitchFamily="18" charset="0"/>
                              <a:ea typeface="Cambria" panose="02040503050406030204" pitchFamily="18" charset="0"/>
                            </a:rPr>
                            <m:t>−</m:t>
                          </m:r>
                          <m:r>
                            <a:rPr lang="en-US" sz="1600" i="1">
                              <a:latin typeface="Cambria Math" panose="02040503050406030204" pitchFamily="18" charset="0"/>
                              <a:ea typeface="Cambria" panose="02040503050406030204" pitchFamily="18" charset="0"/>
                            </a:rPr>
                            <m:t>𝐻</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acc>
                                    <m:accPr>
                                      <m:chr m:val="̂"/>
                                      <m:ctrlPr>
                                        <a:rPr lang="en-US" sz="1600" i="1">
                                          <a:latin typeface="Cambria Math" panose="02040503050406030204" pitchFamily="18" charset="0"/>
                                          <a:ea typeface="Cambria" panose="02040503050406030204" pitchFamily="18" charset="0"/>
                                        </a:rPr>
                                      </m:ctrlPr>
                                    </m:accPr>
                                    <m:e>
                                      <m:r>
                                        <a:rPr lang="en-US" sz="1600" i="1">
                                          <a:latin typeface="Cambria Math" panose="02040503050406030204" pitchFamily="18" charset="0"/>
                                          <a:ea typeface="Cambria" panose="02040503050406030204" pitchFamily="18" charset="0"/>
                                        </a:rPr>
                                        <m:t>𝑚</m:t>
                                      </m:r>
                                    </m:e>
                                  </m:acc>
                                </m:e>
                                <m:sub>
                                  <m:r>
                                    <a:rPr lang="en-US" sz="1600" i="1">
                                      <a:latin typeface="Cambria Math" panose="02040503050406030204" pitchFamily="18" charset="0"/>
                                      <a:ea typeface="Cambria" panose="02040503050406030204" pitchFamily="18" charset="0"/>
                                    </a:rPr>
                                    <m:t>𝑞</m:t>
                                  </m:r>
                                </m:sub>
                              </m:sSub>
                            </m:e>
                            <m:e>
                              <m:sSub>
                                <m:sSubPr>
                                  <m:ctrlPr>
                                    <a:rPr lang="en-US" sz="1600" b="0" i="1" smtClean="0">
                                      <a:latin typeface="Cambria Math" panose="02040503050406030204" pitchFamily="18" charset="0"/>
                                      <a:ea typeface="Cambria" panose="02040503050406030204" pitchFamily="18" charset="0"/>
                                    </a:rPr>
                                  </m:ctrlPr>
                                </m:sSubPr>
                                <m:e>
                                  <m:r>
                                    <a:rPr lang="en-US" sz="1600" b="0" i="1" smtClean="0">
                                      <a:latin typeface="Cambria Math" panose="02040503050406030204" pitchFamily="18" charset="0"/>
                                      <a:ea typeface="Cambria" panose="02040503050406030204" pitchFamily="18" charset="0"/>
                                    </a:rPr>
                                    <m:t>𝑚</m:t>
                                  </m:r>
                                </m:e>
                                <m:sub>
                                  <m:r>
                                    <a:rPr lang="en-US" sz="1600" b="0" i="1" smtClean="0">
                                      <a:latin typeface="Cambria Math" panose="02040503050406030204" pitchFamily="18" charset="0"/>
                                      <a:ea typeface="Cambria" panose="02040503050406030204" pitchFamily="18" charset="0"/>
                                    </a:rPr>
                                    <m:t>𝑞</m:t>
                                  </m:r>
                                </m:sub>
                              </m:sSub>
                            </m:e>
                          </m:d>
                        </m:num>
                        <m:den>
                          <m:sSub>
                            <m:sSubPr>
                              <m:ctrlPr>
                                <a:rPr lang="en-US" sz="1600" b="0" i="1" smtClean="0">
                                  <a:solidFill>
                                    <a:schemeClr val="tx1"/>
                                  </a:solidFill>
                                  <a:latin typeface="Cambria Math" panose="02040503050406030204" pitchFamily="18" charset="0"/>
                                  <a:ea typeface="Cambria" panose="02040503050406030204" pitchFamily="18" charset="0"/>
                                </a:rPr>
                              </m:ctrlPr>
                            </m:sSubPr>
                            <m:e>
                              <m:r>
                                <a:rPr lang="en-US" sz="1600" b="0" i="1" smtClean="0">
                                  <a:solidFill>
                                    <a:schemeClr val="tx1"/>
                                  </a:solidFill>
                                  <a:latin typeface="Cambria Math" panose="02040503050406030204" pitchFamily="18" charset="0"/>
                                  <a:ea typeface="Cambria" panose="02040503050406030204" pitchFamily="18" charset="0"/>
                                </a:rPr>
                                <m:t>𝑇</m:t>
                              </m:r>
                            </m:e>
                            <m:sub>
                              <m:r>
                                <a:rPr lang="en-US" sz="1600" b="0" i="1" smtClean="0">
                                  <a:solidFill>
                                    <a:schemeClr val="tx1"/>
                                  </a:solidFill>
                                  <a:latin typeface="Cambria Math" panose="02040503050406030204" pitchFamily="18" charset="0"/>
                                  <a:ea typeface="Cambria" panose="02040503050406030204" pitchFamily="18" charset="0"/>
                                </a:rPr>
                                <m:t>𝑠𝑦𝑚</m:t>
                              </m:r>
                            </m:sub>
                          </m:sSub>
                        </m:den>
                      </m:f>
                    </m:oMath>
                  </m:oMathPara>
                </a14:m>
                <a:endParaRPr lang="en-US" sz="1600" b="0" dirty="0">
                  <a:solidFill>
                    <a:schemeClr val="tx1"/>
                  </a:solidFill>
                  <a:ea typeface="Cambria" panose="02040503050406030204" pitchFamily="18" charset="0"/>
                </a:endParaRPr>
              </a:p>
            </p:txBody>
          </p:sp>
        </mc:Choice>
        <mc:Fallback xmlns="">
          <p:sp>
            <p:nvSpPr>
              <p:cNvPr id="13" name="TextBox 12">
                <a:extLst>
                  <a:ext uri="{FF2B5EF4-FFF2-40B4-BE49-F238E27FC236}">
                    <a16:creationId xmlns:a16="http://schemas.microsoft.com/office/drawing/2014/main" id="{6C80F8A1-B78B-3FF0-E5E1-4F961172C75B}"/>
                  </a:ext>
                </a:extLst>
              </p:cNvPr>
              <p:cNvSpPr txBox="1">
                <a:spLocks noRot="1" noChangeAspect="1" noMove="1" noResize="1" noEditPoints="1" noAdjustHandles="1" noChangeArrowheads="1" noChangeShapeType="1" noTextEdit="1"/>
              </p:cNvSpPr>
              <p:nvPr/>
            </p:nvSpPr>
            <p:spPr>
              <a:xfrm>
                <a:off x="3999965" y="1245595"/>
                <a:ext cx="5179776" cy="6744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875D45C-80ED-9E24-0977-595002E817E0}"/>
                  </a:ext>
                </a:extLst>
              </p:cNvPr>
              <p:cNvSpPr txBox="1"/>
              <p:nvPr/>
            </p:nvSpPr>
            <p:spPr>
              <a:xfrm>
                <a:off x="3999965" y="1855232"/>
                <a:ext cx="5179776" cy="6744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panose="02040503050406030204" pitchFamily="18" charset="0"/>
                        </a:rPr>
                        <m:t>𝑅</m:t>
                      </m:r>
                      <m:r>
                        <a:rPr lang="en-US" sz="1600" b="0" i="1" smtClean="0">
                          <a:solidFill>
                            <a:schemeClr val="tx1"/>
                          </a:solidFill>
                          <a:latin typeface="Cambria Math" panose="02040503050406030204" pitchFamily="18" charset="0"/>
                          <a:ea typeface="Cambria" panose="02040503050406030204" pitchFamily="18" charset="0"/>
                        </a:rPr>
                        <m:t>≤ </m:t>
                      </m:r>
                      <m:f>
                        <m:fPr>
                          <m:ctrlPr>
                            <a:rPr lang="en-US" sz="1600" b="0" i="1" smtClean="0">
                              <a:solidFill>
                                <a:schemeClr val="tx1"/>
                              </a:solidFill>
                              <a:latin typeface="Cambria Math" panose="02040503050406030204" pitchFamily="18" charset="0"/>
                              <a:ea typeface="Cambria" panose="02040503050406030204" pitchFamily="18" charset="0"/>
                            </a:rPr>
                          </m:ctrlPr>
                        </m:fPr>
                        <m:num>
                          <m:r>
                            <a:rPr lang="en-US" sz="1600" b="0" i="1" smtClean="0">
                              <a:solidFill>
                                <a:schemeClr val="tx1"/>
                              </a:solidFill>
                              <a:latin typeface="Cambria Math" panose="02040503050406030204" pitchFamily="18" charset="0"/>
                              <a:ea typeface="Cambria" panose="02040503050406030204" pitchFamily="18" charset="0"/>
                            </a:rPr>
                            <m:t>h</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smtClean="0">
                                      <a:latin typeface="Cambria Math" panose="02040503050406030204" pitchFamily="18" charset="0"/>
                                      <a:ea typeface="Cambria" panose="02040503050406030204" pitchFamily="18" charset="0"/>
                                    </a:rPr>
                                    <m:t>𝒚</m:t>
                                  </m:r>
                                </m:e>
                                <m:sub>
                                  <m:r>
                                    <a:rPr lang="en-US" sz="1600" i="1">
                                      <a:latin typeface="Cambria Math" panose="02040503050406030204" pitchFamily="18" charset="0"/>
                                      <a:ea typeface="Cambria" panose="02040503050406030204" pitchFamily="18" charset="0"/>
                                    </a:rPr>
                                    <m:t>𝑞</m:t>
                                  </m:r>
                                </m:sub>
                              </m:sSub>
                            </m:e>
                          </m:d>
                          <m:r>
                            <a:rPr lang="en-US" sz="1600" i="1">
                              <a:latin typeface="Cambria Math" panose="02040503050406030204" pitchFamily="18" charset="0"/>
                              <a:ea typeface="Cambria" panose="02040503050406030204" pitchFamily="18" charset="0"/>
                            </a:rPr>
                            <m:t>−</m:t>
                          </m:r>
                          <m:r>
                            <a:rPr lang="en-US" sz="1600" b="0" i="1" smtClean="0">
                              <a:latin typeface="Cambria Math" panose="02040503050406030204" pitchFamily="18" charset="0"/>
                              <a:ea typeface="Cambria" panose="02040503050406030204" pitchFamily="18" charset="0"/>
                            </a:rPr>
                            <m:t>h</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smtClean="0">
                                      <a:latin typeface="Cambria Math" panose="02040503050406030204" pitchFamily="18" charset="0"/>
                                      <a:ea typeface="Cambria" panose="02040503050406030204" pitchFamily="18" charset="0"/>
                                    </a:rPr>
                                    <m:t>𝒚</m:t>
                                  </m:r>
                                </m:e>
                                <m:sub>
                                  <m:r>
                                    <a:rPr lang="en-US" sz="1600" i="1">
                                      <a:latin typeface="Cambria Math" panose="02040503050406030204" pitchFamily="18" charset="0"/>
                                      <a:ea typeface="Cambria" panose="02040503050406030204" pitchFamily="18" charset="0"/>
                                    </a:rPr>
                                    <m:t>𝑞</m:t>
                                  </m:r>
                                </m:sub>
                              </m:sSub>
                            </m:e>
                            <m:e>
                              <m:sSub>
                                <m:sSubPr>
                                  <m:ctrlPr>
                                    <a:rPr lang="en-US" sz="1600" b="0" i="1" smtClean="0">
                                      <a:latin typeface="Cambria Math" panose="02040503050406030204" pitchFamily="18" charset="0"/>
                                      <a:ea typeface="Cambria" panose="02040503050406030204" pitchFamily="18" charset="0"/>
                                    </a:rPr>
                                  </m:ctrlPr>
                                </m:sSubPr>
                                <m:e>
                                  <m:r>
                                    <a:rPr lang="en-US" sz="1600" b="0" i="1" smtClean="0">
                                      <a:latin typeface="Cambria Math" panose="02040503050406030204" pitchFamily="18" charset="0"/>
                                      <a:ea typeface="Cambria" panose="02040503050406030204" pitchFamily="18" charset="0"/>
                                    </a:rPr>
                                    <m:t>𝑚</m:t>
                                  </m:r>
                                </m:e>
                                <m:sub>
                                  <m:r>
                                    <a:rPr lang="en-US" sz="1600" b="0" i="1" smtClean="0">
                                      <a:latin typeface="Cambria Math" panose="02040503050406030204" pitchFamily="18" charset="0"/>
                                      <a:ea typeface="Cambria" panose="02040503050406030204" pitchFamily="18" charset="0"/>
                                    </a:rPr>
                                    <m:t>𝑞</m:t>
                                  </m:r>
                                </m:sub>
                              </m:sSub>
                            </m:e>
                          </m:d>
                        </m:num>
                        <m:den>
                          <m:sSub>
                            <m:sSubPr>
                              <m:ctrlPr>
                                <a:rPr lang="en-US" sz="1600" b="0" i="1" smtClean="0">
                                  <a:solidFill>
                                    <a:schemeClr val="tx1"/>
                                  </a:solidFill>
                                  <a:latin typeface="Cambria Math" panose="02040503050406030204" pitchFamily="18" charset="0"/>
                                  <a:ea typeface="Cambria" panose="02040503050406030204" pitchFamily="18" charset="0"/>
                                </a:rPr>
                              </m:ctrlPr>
                            </m:sSubPr>
                            <m:e>
                              <m:r>
                                <a:rPr lang="en-US" sz="1600" b="0" i="1" smtClean="0">
                                  <a:solidFill>
                                    <a:schemeClr val="tx1"/>
                                  </a:solidFill>
                                  <a:latin typeface="Cambria Math" panose="02040503050406030204" pitchFamily="18" charset="0"/>
                                  <a:ea typeface="Cambria" panose="02040503050406030204" pitchFamily="18" charset="0"/>
                                </a:rPr>
                                <m:t>𝑇</m:t>
                              </m:r>
                            </m:e>
                            <m:sub>
                              <m:r>
                                <a:rPr lang="en-US" sz="1600" b="0" i="1" smtClean="0">
                                  <a:solidFill>
                                    <a:schemeClr val="tx1"/>
                                  </a:solidFill>
                                  <a:latin typeface="Cambria Math" panose="02040503050406030204" pitchFamily="18" charset="0"/>
                                  <a:ea typeface="Cambria" panose="02040503050406030204" pitchFamily="18" charset="0"/>
                                </a:rPr>
                                <m:t>𝑠𝑦𝑚</m:t>
                              </m:r>
                            </m:sub>
                          </m:sSub>
                        </m:den>
                      </m:f>
                    </m:oMath>
                  </m:oMathPara>
                </a14:m>
                <a:endParaRPr lang="en-US" sz="1600" b="0" dirty="0">
                  <a:solidFill>
                    <a:schemeClr val="tx1"/>
                  </a:solidFill>
                  <a:ea typeface="Cambria" panose="02040503050406030204" pitchFamily="18" charset="0"/>
                </a:endParaRPr>
              </a:p>
            </p:txBody>
          </p:sp>
        </mc:Choice>
        <mc:Fallback xmlns="">
          <p:sp>
            <p:nvSpPr>
              <p:cNvPr id="14" name="TextBox 13">
                <a:extLst>
                  <a:ext uri="{FF2B5EF4-FFF2-40B4-BE49-F238E27FC236}">
                    <a16:creationId xmlns:a16="http://schemas.microsoft.com/office/drawing/2014/main" id="{0875D45C-80ED-9E24-0977-595002E817E0}"/>
                  </a:ext>
                </a:extLst>
              </p:cNvPr>
              <p:cNvSpPr txBox="1">
                <a:spLocks noRot="1" noChangeAspect="1" noMove="1" noResize="1" noEditPoints="1" noAdjustHandles="1" noChangeArrowheads="1" noChangeShapeType="1" noTextEdit="1"/>
              </p:cNvSpPr>
              <p:nvPr/>
            </p:nvSpPr>
            <p:spPr>
              <a:xfrm>
                <a:off x="3999965" y="1855232"/>
                <a:ext cx="5179776" cy="6744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F40021-E959-E984-7CCC-F603B6E171A9}"/>
                  </a:ext>
                </a:extLst>
              </p:cNvPr>
              <p:cNvSpPr txBox="1"/>
              <p:nvPr/>
            </p:nvSpPr>
            <p:spPr>
              <a:xfrm>
                <a:off x="263986" y="2475552"/>
                <a:ext cx="3585119" cy="7382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panose="02040503050406030204" pitchFamily="18" charset="0"/>
                        </a:rPr>
                        <m:t>h</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smtClean="0">
                                  <a:latin typeface="Cambria Math" panose="02040503050406030204" pitchFamily="18" charset="0"/>
                                  <a:ea typeface="Cambria" panose="02040503050406030204" pitchFamily="18" charset="0"/>
                                </a:rPr>
                                <m:t>𝒚</m:t>
                              </m:r>
                            </m:e>
                            <m:sub>
                              <m:r>
                                <a:rPr lang="en-US" sz="1600" i="1">
                                  <a:latin typeface="Cambria Math" panose="02040503050406030204" pitchFamily="18" charset="0"/>
                                  <a:ea typeface="Cambria" panose="02040503050406030204" pitchFamily="18" charset="0"/>
                                </a:rPr>
                                <m:t>𝑞</m:t>
                              </m:r>
                            </m:sub>
                          </m:sSub>
                        </m:e>
                      </m:d>
                      <m:r>
                        <a:rPr lang="en-US" sz="1600" b="0" i="1" smtClean="0">
                          <a:latin typeface="Cambria Math" panose="02040503050406030204" pitchFamily="18" charset="0"/>
                          <a:ea typeface="Cambria" panose="02040503050406030204" pitchFamily="18" charset="0"/>
                        </a:rPr>
                        <m:t>=−</m:t>
                      </m:r>
                      <m:nary>
                        <m:naryPr>
                          <m:limLoc m:val="undOvr"/>
                          <m:subHide m:val="on"/>
                          <m:supHide m:val="on"/>
                          <m:ctrlPr>
                            <a:rPr lang="en-US" sz="1600" b="0" i="1" smtClean="0">
                              <a:latin typeface="Cambria Math" panose="02040503050406030204" pitchFamily="18" charset="0"/>
                              <a:ea typeface="Cambria" panose="02040503050406030204" pitchFamily="18" charset="0"/>
                            </a:rPr>
                          </m:ctrlPr>
                        </m:naryPr>
                        <m:sub/>
                        <m:sup/>
                        <m:e>
                          <m:r>
                            <a:rPr lang="en-US" sz="1600" i="1">
                              <a:latin typeface="Cambria Math" panose="02040503050406030204" pitchFamily="18" charset="0"/>
                              <a:ea typeface="Cambria" panose="02040503050406030204" pitchFamily="18" charset="0"/>
                            </a:rPr>
                            <m:t>𝑓</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𝒚</m:t>
                                  </m:r>
                                </m:e>
                                <m:sub>
                                  <m:r>
                                    <a:rPr lang="en-US" sz="1600" i="1">
                                      <a:latin typeface="Cambria Math" panose="02040503050406030204" pitchFamily="18" charset="0"/>
                                      <a:ea typeface="Cambria" panose="02040503050406030204" pitchFamily="18" charset="0"/>
                                    </a:rPr>
                                    <m:t>𝑞</m:t>
                                  </m:r>
                                </m:sub>
                              </m:sSub>
                            </m:e>
                          </m:d>
                        </m:e>
                      </m:nary>
                      <m:func>
                        <m:funcPr>
                          <m:ctrlPr>
                            <a:rPr lang="en-US" sz="1600" b="0" i="1" smtClean="0">
                              <a:latin typeface="Cambria Math" panose="02040503050406030204" pitchFamily="18" charset="0"/>
                              <a:ea typeface="Cambria" panose="02040503050406030204" pitchFamily="18" charset="0"/>
                            </a:rPr>
                          </m:ctrlPr>
                        </m:funcPr>
                        <m:fName>
                          <m:sSub>
                            <m:sSubPr>
                              <m:ctrlPr>
                                <a:rPr lang="en-US" sz="1600" b="0" i="1" smtClean="0">
                                  <a:latin typeface="Cambria Math" panose="02040503050406030204" pitchFamily="18" charset="0"/>
                                  <a:ea typeface="Cambria" panose="02040503050406030204" pitchFamily="18" charset="0"/>
                                </a:rPr>
                              </m:ctrlPr>
                            </m:sSubPr>
                            <m:e>
                              <m:r>
                                <m:rPr>
                                  <m:sty m:val="p"/>
                                </m:rPr>
                                <a:rPr lang="en-US" sz="1600" b="0" i="0" smtClean="0">
                                  <a:latin typeface="Cambria Math" panose="02040503050406030204" pitchFamily="18" charset="0"/>
                                  <a:ea typeface="Cambria" panose="02040503050406030204" pitchFamily="18" charset="0"/>
                                </a:rPr>
                                <m:t>log</m:t>
                              </m:r>
                            </m:e>
                            <m:sub>
                              <m:r>
                                <a:rPr lang="en-US" sz="1600" b="0" i="1" smtClean="0">
                                  <a:latin typeface="Cambria Math" panose="02040503050406030204" pitchFamily="18" charset="0"/>
                                  <a:ea typeface="Cambria" panose="02040503050406030204" pitchFamily="18" charset="0"/>
                                </a:rPr>
                                <m:t>2</m:t>
                              </m:r>
                            </m:sub>
                          </m:sSub>
                        </m:fName>
                        <m:e>
                          <m:r>
                            <a:rPr lang="en-US" sz="1600" i="1">
                              <a:latin typeface="Cambria Math" panose="02040503050406030204" pitchFamily="18" charset="0"/>
                              <a:ea typeface="Cambria" panose="02040503050406030204" pitchFamily="18" charset="0"/>
                            </a:rPr>
                            <m:t>𝑓</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𝒚</m:t>
                                  </m:r>
                                </m:e>
                                <m:sub>
                                  <m:r>
                                    <a:rPr lang="en-US" sz="1600" i="1">
                                      <a:latin typeface="Cambria Math" panose="02040503050406030204" pitchFamily="18" charset="0"/>
                                      <a:ea typeface="Cambria" panose="02040503050406030204" pitchFamily="18" charset="0"/>
                                    </a:rPr>
                                    <m:t>𝑞</m:t>
                                  </m:r>
                                </m:sub>
                              </m:sSub>
                            </m:e>
                          </m:d>
                        </m:e>
                      </m:func>
                      <m:r>
                        <a:rPr lang="en-US" sz="1600" b="0" i="1" smtClean="0">
                          <a:latin typeface="Cambria Math" panose="02040503050406030204" pitchFamily="18" charset="0"/>
                          <a:ea typeface="Cambria" panose="02040503050406030204" pitchFamily="18" charset="0"/>
                        </a:rPr>
                        <m:t>𝑑</m:t>
                      </m:r>
                      <m:sSub>
                        <m:sSubPr>
                          <m:ctrlPr>
                            <a:rPr lang="en-US" sz="1600" b="0" i="1" smtClean="0">
                              <a:latin typeface="Cambria Math" panose="02040503050406030204" pitchFamily="18" charset="0"/>
                              <a:ea typeface="Cambria" panose="02040503050406030204" pitchFamily="18" charset="0"/>
                            </a:rPr>
                          </m:ctrlPr>
                        </m:sSubPr>
                        <m:e>
                          <m:r>
                            <a:rPr lang="en-US" sz="1600" b="1" i="1" smtClean="0">
                              <a:latin typeface="Cambria Math" panose="02040503050406030204" pitchFamily="18" charset="0"/>
                              <a:ea typeface="Cambria" panose="02040503050406030204" pitchFamily="18" charset="0"/>
                            </a:rPr>
                            <m:t>𝒚</m:t>
                          </m:r>
                        </m:e>
                        <m:sub>
                          <m:r>
                            <a:rPr lang="en-US" sz="1600" b="0" i="1" smtClean="0">
                              <a:latin typeface="Cambria Math" panose="02040503050406030204" pitchFamily="18" charset="0"/>
                              <a:ea typeface="Cambria" panose="02040503050406030204" pitchFamily="18" charset="0"/>
                            </a:rPr>
                            <m:t>𝑞</m:t>
                          </m:r>
                        </m:sub>
                      </m:sSub>
                    </m:oMath>
                  </m:oMathPara>
                </a14:m>
                <a:endParaRPr lang="en-US" sz="1600" dirty="0"/>
              </a:p>
            </p:txBody>
          </p:sp>
        </mc:Choice>
        <mc:Fallback xmlns="">
          <p:sp>
            <p:nvSpPr>
              <p:cNvPr id="18" name="TextBox 17">
                <a:extLst>
                  <a:ext uri="{FF2B5EF4-FFF2-40B4-BE49-F238E27FC236}">
                    <a16:creationId xmlns:a16="http://schemas.microsoft.com/office/drawing/2014/main" id="{B4F40021-E959-E984-7CCC-F603B6E171A9}"/>
                  </a:ext>
                </a:extLst>
              </p:cNvPr>
              <p:cNvSpPr txBox="1">
                <a:spLocks noRot="1" noChangeAspect="1" noMove="1" noResize="1" noEditPoints="1" noAdjustHandles="1" noChangeArrowheads="1" noChangeShapeType="1" noTextEdit="1"/>
              </p:cNvSpPr>
              <p:nvPr/>
            </p:nvSpPr>
            <p:spPr>
              <a:xfrm>
                <a:off x="263986" y="2475552"/>
                <a:ext cx="3585119" cy="73821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5E64D8-3917-014D-A297-1F80B313A8DB}"/>
                  </a:ext>
                </a:extLst>
              </p:cNvPr>
              <p:cNvSpPr txBox="1"/>
              <p:nvPr/>
            </p:nvSpPr>
            <p:spPr>
              <a:xfrm>
                <a:off x="428198" y="3123241"/>
                <a:ext cx="5330827" cy="375167"/>
              </a:xfrm>
              <a:prstGeom prst="rect">
                <a:avLst/>
              </a:prstGeom>
              <a:noFill/>
            </p:spPr>
            <p:txBody>
              <a:bodyPr wrap="square">
                <a:spAutoFit/>
              </a:bodyPr>
              <a:lstStyle/>
              <a:p>
                <a14:m>
                  <m:oMath xmlns:m="http://schemas.openxmlformats.org/officeDocument/2006/math">
                    <m:r>
                      <a:rPr lang="en-US" sz="1600" i="1" smtClean="0">
                        <a:latin typeface="Cambria Math" panose="02040503050406030204" pitchFamily="18" charset="0"/>
                        <a:ea typeface="Cambria" panose="02040503050406030204" pitchFamily="18" charset="0"/>
                      </a:rPr>
                      <m:t>𝑓</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𝒚</m:t>
                            </m:r>
                          </m:e>
                          <m:sub>
                            <m:r>
                              <a:rPr lang="en-US" sz="1600" i="1">
                                <a:latin typeface="Cambria Math" panose="02040503050406030204" pitchFamily="18" charset="0"/>
                                <a:ea typeface="Cambria" panose="02040503050406030204" pitchFamily="18" charset="0"/>
                              </a:rPr>
                              <m:t>𝑞</m:t>
                            </m:r>
                          </m:sub>
                        </m:sSub>
                      </m:e>
                    </m:d>
                    <m:r>
                      <a:rPr lang="en-US" sz="1600" b="0" i="1" smtClean="0">
                        <a:latin typeface="Cambria Math" panose="02040503050406030204" pitchFamily="18" charset="0"/>
                        <a:ea typeface="Cambria" panose="02040503050406030204" pitchFamily="18" charset="0"/>
                      </a:rPr>
                      <m:t>=</m:t>
                    </m:r>
                    <m:nary>
                      <m:naryPr>
                        <m:chr m:val="∑"/>
                        <m:supHide m:val="on"/>
                        <m:ctrlPr>
                          <a:rPr lang="en-US" sz="1600" b="0" i="1" smtClean="0">
                            <a:latin typeface="Cambria Math" panose="02040503050406030204" pitchFamily="18" charset="0"/>
                            <a:ea typeface="Cambria" panose="02040503050406030204" pitchFamily="18" charset="0"/>
                          </a:rPr>
                        </m:ctrlPr>
                      </m:naryPr>
                      <m:sub>
                        <m:r>
                          <m:rPr>
                            <m:brk m:alnAt="7"/>
                          </m:rPr>
                          <a:rPr lang="en-US" sz="1600" b="0" i="1" smtClean="0">
                            <a:latin typeface="Cambria Math" panose="02040503050406030204" pitchFamily="18" charset="0"/>
                            <a:ea typeface="Cambria"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𝐷</m:t>
                        </m:r>
                      </m:sub>
                      <m:sup/>
                      <m:e>
                        <m:r>
                          <m:rPr>
                            <m:sty m:val="p"/>
                          </m:rPr>
                          <a:rPr lang="en-US" sz="1600" b="0" i="0" smtClean="0">
                            <a:latin typeface="Cambria Math" panose="02040503050406030204" pitchFamily="18" charset="0"/>
                            <a:ea typeface="Cambria" panose="02040503050406030204" pitchFamily="18" charset="0"/>
                          </a:rPr>
                          <m:t>Pr</m:t>
                        </m:r>
                        <m:d>
                          <m:dPr>
                            <m:ctrlPr>
                              <a:rPr lang="en-US" sz="1600" b="0" i="1" smtClean="0">
                                <a:latin typeface="Cambria Math" panose="02040503050406030204" pitchFamily="18" charset="0"/>
                                <a:ea typeface="Cambria" panose="02040503050406030204" pitchFamily="18" charset="0"/>
                              </a:rPr>
                            </m:ctrlPr>
                          </m:dPr>
                          <m:e>
                            <m:sSub>
                              <m:sSubPr>
                                <m:ctrlPr>
                                  <a:rPr lang="en-US" sz="1600" i="1" smtClean="0">
                                    <a:latin typeface="Cambria Math" panose="02040503050406030204" pitchFamily="18" charset="0"/>
                                    <a:ea typeface="Cambria" panose="02040503050406030204" pitchFamily="18" charset="0"/>
                                  </a:rPr>
                                </m:ctrlPr>
                              </m:sSubPr>
                              <m:e>
                                <m:r>
                                  <a:rPr lang="en-US" sz="1600" b="1" i="1" smtClean="0">
                                    <a:latin typeface="Cambria Math" panose="02040503050406030204" pitchFamily="18" charset="0"/>
                                    <a:ea typeface="Cambria" panose="02040503050406030204" pitchFamily="18" charset="0"/>
                                  </a:rPr>
                                  <m:t>𝒂</m:t>
                                </m:r>
                              </m:e>
                              <m:sub>
                                <m:r>
                                  <a:rPr lang="en-US" sz="1600" b="0" i="1" smtClean="0">
                                    <a:latin typeface="Cambria Math" panose="02040503050406030204" pitchFamily="18" charset="0"/>
                                    <a:ea typeface="Cambria" panose="02040503050406030204" pitchFamily="18" charset="0"/>
                                  </a:rPr>
                                  <m:t>𝑞</m:t>
                                </m:r>
                              </m:sub>
                            </m:sSub>
                            <m:r>
                              <a:rPr lang="en-US" sz="1600" b="0" i="1" smtClean="0">
                                <a:latin typeface="Cambria Math" panose="02040503050406030204" pitchFamily="18" charset="0"/>
                                <a:ea typeface="Cambria" panose="02040503050406030204" pitchFamily="18" charset="0"/>
                              </a:rPr>
                              <m:t>=</m:t>
                            </m:r>
                            <m:sSup>
                              <m:sSupPr>
                                <m:ctrlPr>
                                  <a:rPr lang="en-US" sz="1600" b="1" i="1" smtClean="0">
                                    <a:latin typeface="Cambria Math" panose="02040503050406030204" pitchFamily="18" charset="0"/>
                                    <a:ea typeface="Cambria" panose="02040503050406030204" pitchFamily="18" charset="0"/>
                                  </a:rPr>
                                </m:ctrlPr>
                              </m:sSupPr>
                              <m:e>
                                <m:r>
                                  <a:rPr lang="en-US" sz="1600" b="1" i="1" smtClean="0">
                                    <a:latin typeface="Cambria Math" panose="02040503050406030204" pitchFamily="18" charset="0"/>
                                    <a:ea typeface="Cambria" panose="02040503050406030204" pitchFamily="18" charset="0"/>
                                  </a:rPr>
                                  <m:t>𝒂</m:t>
                                </m:r>
                              </m:e>
                              <m:sup>
                                <m:r>
                                  <a:rPr lang="en-US" sz="1600" b="0" i="1" smtClean="0">
                                    <a:latin typeface="Cambria Math" panose="02040503050406030204" pitchFamily="18" charset="0"/>
                                    <a:ea typeface="Cambria" panose="02040503050406030204" pitchFamily="18" charset="0"/>
                                  </a:rPr>
                                  <m:t>(</m:t>
                                </m:r>
                                <m:r>
                                  <a:rPr lang="en-US" sz="1600" b="0" i="1" smtClean="0">
                                    <a:latin typeface="Cambria Math" panose="02040503050406030204" pitchFamily="18" charset="0"/>
                                    <a:ea typeface="Cambria" panose="02040503050406030204" pitchFamily="18" charset="0"/>
                                  </a:rPr>
                                  <m:t>𝑖</m:t>
                                </m:r>
                                <m:r>
                                  <a:rPr lang="en-US" sz="1600" b="0" i="1" smtClean="0">
                                    <a:latin typeface="Cambria Math" panose="02040503050406030204" pitchFamily="18" charset="0"/>
                                    <a:ea typeface="Cambria" panose="02040503050406030204" pitchFamily="18" charset="0"/>
                                  </a:rPr>
                                  <m:t>)</m:t>
                                </m:r>
                              </m:sup>
                            </m:sSup>
                          </m:e>
                        </m:d>
                      </m:e>
                    </m:nary>
                  </m:oMath>
                </a14:m>
                <a:r>
                  <a:rPr lang="en-US" sz="1600" dirty="0">
                    <a:ea typeface="Cambria" panose="02040503050406030204" pitchFamily="18" charset="0"/>
                  </a:rPr>
                  <a:t> </a:t>
                </a:r>
                <a14:m>
                  <m:oMath xmlns:m="http://schemas.openxmlformats.org/officeDocument/2006/math">
                    <m:r>
                      <a:rPr lang="en-US" sz="1600" i="1">
                        <a:latin typeface="Cambria Math" panose="02040503050406030204" pitchFamily="18" charset="0"/>
                        <a:ea typeface="Cambria" panose="02040503050406030204" pitchFamily="18" charset="0"/>
                      </a:rPr>
                      <m:t>𝑓</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𝒚</m:t>
                            </m:r>
                          </m:e>
                          <m:sub>
                            <m:r>
                              <a:rPr lang="en-US" sz="1600" i="1">
                                <a:latin typeface="Cambria Math" panose="02040503050406030204" pitchFamily="18" charset="0"/>
                                <a:ea typeface="Cambria" panose="02040503050406030204" pitchFamily="18" charset="0"/>
                              </a:rPr>
                              <m:t>𝑞</m:t>
                            </m:r>
                          </m:sub>
                        </m:sSub>
                        <m:r>
                          <a:rPr lang="en-US" sz="1600" b="0" i="1" smtClean="0">
                            <a:latin typeface="Cambria Math" panose="02040503050406030204" pitchFamily="18" charset="0"/>
                            <a:ea typeface="Cambria" panose="02040503050406030204" pitchFamily="18" charset="0"/>
                          </a:rPr>
                          <m:t>|</m:t>
                        </m:r>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𝒂</m:t>
                            </m:r>
                          </m:e>
                          <m:sub>
                            <m:r>
                              <a:rPr lang="en-US" sz="1600" i="1">
                                <a:latin typeface="Cambria Math" panose="02040503050406030204" pitchFamily="18" charset="0"/>
                                <a:ea typeface="Cambria" panose="02040503050406030204" pitchFamily="18" charset="0"/>
                              </a:rPr>
                              <m:t>𝑞</m:t>
                            </m:r>
                          </m:sub>
                        </m:sSub>
                        <m:r>
                          <a:rPr lang="en-US" sz="1600" i="1">
                            <a:latin typeface="Cambria Math" panose="02040503050406030204" pitchFamily="18" charset="0"/>
                            <a:ea typeface="Cambria" panose="02040503050406030204" pitchFamily="18" charset="0"/>
                          </a:rPr>
                          <m:t>=</m:t>
                        </m:r>
                        <m:sSup>
                          <m:sSupPr>
                            <m:ctrlPr>
                              <a:rPr lang="en-US" sz="1600" b="1" i="1">
                                <a:latin typeface="Cambria Math" panose="02040503050406030204" pitchFamily="18" charset="0"/>
                                <a:ea typeface="Cambria" panose="02040503050406030204" pitchFamily="18" charset="0"/>
                              </a:rPr>
                            </m:ctrlPr>
                          </m:sSupPr>
                          <m:e>
                            <m:r>
                              <a:rPr lang="en-US" sz="1600" b="1" i="1">
                                <a:latin typeface="Cambria Math" panose="02040503050406030204" pitchFamily="18" charset="0"/>
                                <a:ea typeface="Cambria" panose="02040503050406030204" pitchFamily="18" charset="0"/>
                              </a:rPr>
                              <m:t>𝒂</m:t>
                            </m:r>
                          </m:e>
                          <m:sup>
                            <m:r>
                              <a:rPr lang="en-US" sz="1600" i="1">
                                <a:latin typeface="Cambria Math" panose="02040503050406030204" pitchFamily="18" charset="0"/>
                                <a:ea typeface="Cambria" panose="02040503050406030204" pitchFamily="18" charset="0"/>
                              </a:rPr>
                              <m:t>(</m:t>
                            </m:r>
                            <m:r>
                              <a:rPr lang="en-US" sz="1600" i="1">
                                <a:latin typeface="Cambria Math" panose="02040503050406030204" pitchFamily="18" charset="0"/>
                                <a:ea typeface="Cambria" panose="02040503050406030204" pitchFamily="18" charset="0"/>
                              </a:rPr>
                              <m:t>𝑖</m:t>
                            </m:r>
                            <m:r>
                              <a:rPr lang="en-US" sz="1600" i="1">
                                <a:latin typeface="Cambria Math" panose="02040503050406030204" pitchFamily="18" charset="0"/>
                                <a:ea typeface="Cambria" panose="02040503050406030204" pitchFamily="18" charset="0"/>
                              </a:rPr>
                              <m:t>)</m:t>
                            </m:r>
                          </m:sup>
                        </m:sSup>
                      </m:e>
                    </m:d>
                  </m:oMath>
                </a14:m>
                <a:endParaRPr lang="en-US" sz="1600" dirty="0"/>
              </a:p>
            </p:txBody>
          </p:sp>
        </mc:Choice>
        <mc:Fallback xmlns="">
          <p:sp>
            <p:nvSpPr>
              <p:cNvPr id="20" name="TextBox 19">
                <a:extLst>
                  <a:ext uri="{FF2B5EF4-FFF2-40B4-BE49-F238E27FC236}">
                    <a16:creationId xmlns:a16="http://schemas.microsoft.com/office/drawing/2014/main" id="{FF5E64D8-3917-014D-A297-1F80B313A8DB}"/>
                  </a:ext>
                </a:extLst>
              </p:cNvPr>
              <p:cNvSpPr txBox="1">
                <a:spLocks noRot="1" noChangeAspect="1" noMove="1" noResize="1" noEditPoints="1" noAdjustHandles="1" noChangeArrowheads="1" noChangeShapeType="1" noTextEdit="1"/>
              </p:cNvSpPr>
              <p:nvPr/>
            </p:nvSpPr>
            <p:spPr>
              <a:xfrm>
                <a:off x="428198" y="3123241"/>
                <a:ext cx="5330827" cy="375167"/>
              </a:xfrm>
              <a:prstGeom prst="rect">
                <a:avLst/>
              </a:prstGeom>
              <a:blipFill>
                <a:blip r:embed="rId9"/>
                <a:stretch>
                  <a:fillRect t="-91935" b="-14838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AA8A8B77-9FEA-D419-1E4D-2A6E37DCE4DA}"/>
              </a:ext>
            </a:extLst>
          </p:cNvPr>
          <p:cNvSpPr txBox="1"/>
          <p:nvPr/>
        </p:nvSpPr>
        <p:spPr>
          <a:xfrm>
            <a:off x="428198" y="3612282"/>
            <a:ext cx="8258604" cy="400110"/>
          </a:xfrm>
          <a:prstGeom prst="rect">
            <a:avLst/>
          </a:prstGeom>
          <a:noFill/>
        </p:spPr>
        <p:txBody>
          <a:bodyPr wrap="square">
            <a:spAutoFit/>
          </a:bodyPr>
          <a:lstStyle/>
          <a:p>
            <a:r>
              <a:rPr lang="en-US" sz="2000" b="0" i="0" u="none" strike="noStrike" baseline="0" dirty="0">
                <a:latin typeface="Cambria" panose="02040503050406030204" pitchFamily="18" charset="0"/>
                <a:ea typeface="Cambria" panose="02040503050406030204" pitchFamily="18" charset="0"/>
              </a:rPr>
              <a:t>Using a lower bound for the expected value of a log-sum</a:t>
            </a:r>
            <a:r>
              <a:rPr lang="en-US" sz="2000" baseline="30000" dirty="0">
                <a:latin typeface="Cambria" panose="02040503050406030204" pitchFamily="18" charset="0"/>
                <a:ea typeface="Cambria" panose="02040503050406030204" pitchFamily="18" charset="0"/>
              </a:rPr>
              <a:t>[72, 73]</a:t>
            </a:r>
            <a:r>
              <a:rPr lang="en-US" sz="2000" b="0" i="0" u="none" strike="noStrike" baseline="0" dirty="0">
                <a:latin typeface="Cambria" panose="02040503050406030204" pitchFamily="18" charset="0"/>
                <a:ea typeface="Cambria" panose="02040503050406030204" pitchFamily="18" charset="0"/>
              </a:rPr>
              <a:t>:</a:t>
            </a:r>
            <a:endParaRPr lang="en-US" sz="20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9BB70A-A19A-E67B-6681-2CD63CC39568}"/>
                  </a:ext>
                </a:extLst>
              </p:cNvPr>
              <p:cNvSpPr txBox="1"/>
              <p:nvPr/>
            </p:nvSpPr>
            <p:spPr>
              <a:xfrm>
                <a:off x="448232" y="4056968"/>
                <a:ext cx="5103102" cy="70865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panose="02040503050406030204" pitchFamily="18" charset="0"/>
                        </a:rPr>
                        <m:t>h</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smtClean="0">
                                  <a:latin typeface="Cambria Math" panose="02040503050406030204" pitchFamily="18" charset="0"/>
                                  <a:ea typeface="Cambria" panose="02040503050406030204" pitchFamily="18" charset="0"/>
                                </a:rPr>
                                <m:t>𝒚</m:t>
                              </m:r>
                            </m:e>
                            <m:sub>
                              <m:r>
                                <a:rPr lang="en-US" sz="1600" i="1">
                                  <a:latin typeface="Cambria Math" panose="02040503050406030204" pitchFamily="18" charset="0"/>
                                  <a:ea typeface="Cambria" panose="02040503050406030204" pitchFamily="18" charset="0"/>
                                </a:rPr>
                                <m:t>𝑞</m:t>
                              </m:r>
                            </m:sub>
                          </m:sSub>
                        </m:e>
                      </m:d>
                      <m:r>
                        <a:rPr lang="en-US" sz="1600" i="1">
                          <a:latin typeface="Cambria Math" panose="02040503050406030204" pitchFamily="18" charset="0"/>
                          <a:ea typeface="Cambria" panose="02040503050406030204" pitchFamily="18" charset="0"/>
                        </a:rPr>
                        <m:t>≤</m:t>
                      </m:r>
                      <m:r>
                        <a:rPr lang="en-US" sz="1600" i="1">
                          <a:latin typeface="Cambria Math" panose="02040503050406030204" pitchFamily="18" charset="0"/>
                          <a:ea typeface="Cambria" panose="02040503050406030204" pitchFamily="18" charset="0"/>
                        </a:rPr>
                        <m:t>h</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𝒚</m:t>
                              </m:r>
                            </m:e>
                            <m:sub>
                              <m:r>
                                <a:rPr lang="en-US" sz="1600" i="1">
                                  <a:latin typeface="Cambria Math" panose="02040503050406030204" pitchFamily="18" charset="0"/>
                                  <a:ea typeface="Cambria" panose="02040503050406030204" pitchFamily="18" charset="0"/>
                                </a:rPr>
                                <m:t>𝑞</m:t>
                              </m:r>
                            </m:sub>
                          </m:sSub>
                        </m:e>
                        <m:e>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𝒂</m:t>
                              </m:r>
                            </m:e>
                            <m:sub>
                              <m:r>
                                <a:rPr lang="en-US" sz="1600" i="1">
                                  <a:latin typeface="Cambria Math" panose="02040503050406030204" pitchFamily="18" charset="0"/>
                                  <a:ea typeface="Cambria" panose="02040503050406030204" pitchFamily="18" charset="0"/>
                                </a:rPr>
                                <m:t>𝑞</m:t>
                              </m:r>
                            </m:sub>
                          </m:sSub>
                        </m:e>
                      </m:d>
                      <m:r>
                        <a:rPr lang="en-US" sz="1600" b="0" i="1" smtClean="0">
                          <a:latin typeface="Cambria Math" panose="02040503050406030204" pitchFamily="18" charset="0"/>
                          <a:ea typeface="Cambria" panose="02040503050406030204" pitchFamily="18" charset="0"/>
                        </a:rPr>
                        <m:t>−</m:t>
                      </m:r>
                      <m:nary>
                        <m:naryPr>
                          <m:chr m:val="∑"/>
                          <m:supHide m:val="on"/>
                          <m:ctrlPr>
                            <a:rPr lang="en-US" sz="1600" i="1">
                              <a:latin typeface="Cambria Math" panose="02040503050406030204" pitchFamily="18" charset="0"/>
                              <a:ea typeface="Cambria" panose="02040503050406030204" pitchFamily="18" charset="0"/>
                            </a:rPr>
                          </m:ctrlPr>
                        </m:naryPr>
                        <m:sub>
                          <m:r>
                            <m:rPr>
                              <m:brk m:alnAt="7"/>
                            </m:rPr>
                            <a:rPr lang="en-US" sz="1600" i="1">
                              <a:latin typeface="Cambria Math" panose="02040503050406030204" pitchFamily="18" charset="0"/>
                              <a:ea typeface="Cambria" panose="02040503050406030204" pitchFamily="18" charset="0"/>
                            </a:rPr>
                            <m:t>𝑖</m:t>
                          </m:r>
                          <m:r>
                            <a:rPr lang="en-US" sz="1600" i="1">
                              <a:latin typeface="Cambria Math" panose="02040503050406030204" pitchFamily="18" charset="0"/>
                              <a:ea typeface="Cambria Math" panose="02040503050406030204" pitchFamily="18" charset="0"/>
                            </a:rPr>
                            <m:t>𝜖</m:t>
                          </m:r>
                          <m:r>
                            <a:rPr lang="en-US" sz="1600" b="0" i="1" smtClean="0">
                              <a:latin typeface="Cambria Math" panose="02040503050406030204" pitchFamily="18" charset="0"/>
                              <a:ea typeface="Cambria Math" panose="02040503050406030204" pitchFamily="18" charset="0"/>
                            </a:rPr>
                            <m:t>𝐷</m:t>
                          </m:r>
                        </m:sub>
                        <m:sup/>
                        <m:e>
                          <m:r>
                            <m:rPr>
                              <m:sty m:val="p"/>
                            </m:rPr>
                            <a:rPr lang="en-US" sz="1600">
                              <a:latin typeface="Cambria Math" panose="02040503050406030204" pitchFamily="18" charset="0"/>
                              <a:ea typeface="Cambria" panose="02040503050406030204" pitchFamily="18" charset="0"/>
                            </a:rPr>
                            <m:t>Pr</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𝒂</m:t>
                                  </m:r>
                                </m:e>
                                <m:sub>
                                  <m:r>
                                    <a:rPr lang="en-US" sz="1600" i="1">
                                      <a:latin typeface="Cambria Math" panose="02040503050406030204" pitchFamily="18" charset="0"/>
                                      <a:ea typeface="Cambria" panose="02040503050406030204" pitchFamily="18" charset="0"/>
                                    </a:rPr>
                                    <m:t>𝑞</m:t>
                                  </m:r>
                                </m:sub>
                              </m:sSub>
                              <m:r>
                                <a:rPr lang="en-US" sz="1600" i="1">
                                  <a:latin typeface="Cambria Math" panose="02040503050406030204" pitchFamily="18" charset="0"/>
                                  <a:ea typeface="Cambria" panose="02040503050406030204" pitchFamily="18" charset="0"/>
                                </a:rPr>
                                <m:t>=</m:t>
                              </m:r>
                              <m:sSup>
                                <m:sSupPr>
                                  <m:ctrlPr>
                                    <a:rPr lang="en-US" sz="1600" b="1" i="1">
                                      <a:latin typeface="Cambria Math" panose="02040503050406030204" pitchFamily="18" charset="0"/>
                                      <a:ea typeface="Cambria" panose="02040503050406030204" pitchFamily="18" charset="0"/>
                                    </a:rPr>
                                  </m:ctrlPr>
                                </m:sSupPr>
                                <m:e>
                                  <m:r>
                                    <a:rPr lang="en-US" sz="1600" b="1" i="1">
                                      <a:latin typeface="Cambria Math" panose="02040503050406030204" pitchFamily="18" charset="0"/>
                                      <a:ea typeface="Cambria" panose="02040503050406030204" pitchFamily="18" charset="0"/>
                                    </a:rPr>
                                    <m:t>𝒂</m:t>
                                  </m:r>
                                </m:e>
                                <m:sup>
                                  <m:r>
                                    <a:rPr lang="en-US" sz="1600" i="1">
                                      <a:latin typeface="Cambria Math" panose="02040503050406030204" pitchFamily="18" charset="0"/>
                                      <a:ea typeface="Cambria" panose="02040503050406030204" pitchFamily="18" charset="0"/>
                                    </a:rPr>
                                    <m:t>(</m:t>
                                  </m:r>
                                  <m:r>
                                    <a:rPr lang="en-US" sz="1600" i="1">
                                      <a:latin typeface="Cambria Math" panose="02040503050406030204" pitchFamily="18" charset="0"/>
                                      <a:ea typeface="Cambria" panose="02040503050406030204" pitchFamily="18" charset="0"/>
                                    </a:rPr>
                                    <m:t>𝑖</m:t>
                                  </m:r>
                                  <m:r>
                                    <a:rPr lang="en-US" sz="1600" i="1">
                                      <a:latin typeface="Cambria Math" panose="02040503050406030204" pitchFamily="18" charset="0"/>
                                      <a:ea typeface="Cambria" panose="02040503050406030204" pitchFamily="18" charset="0"/>
                                    </a:rPr>
                                    <m:t>)</m:t>
                                  </m:r>
                                </m:sup>
                              </m:sSup>
                            </m:e>
                          </m:d>
                        </m:e>
                      </m:nary>
                      <m:sSub>
                        <m:sSubPr>
                          <m:ctrlPr>
                            <a:rPr lang="en-US" sz="1600" b="0" i="1" smtClean="0">
                              <a:latin typeface="Cambria Math" panose="02040503050406030204" pitchFamily="18" charset="0"/>
                              <a:ea typeface="Cambria" panose="02040503050406030204" pitchFamily="18" charset="0"/>
                            </a:rPr>
                          </m:ctrlPr>
                        </m:sSubPr>
                        <m:e>
                          <m:r>
                            <m:rPr>
                              <m:sty m:val="p"/>
                            </m:rPr>
                            <a:rPr lang="en-US" sz="1600" b="0" i="0" smtClean="0">
                              <a:latin typeface="Cambria Math" panose="02040503050406030204" pitchFamily="18" charset="0"/>
                              <a:ea typeface="Cambria" panose="02040503050406030204" pitchFamily="18" charset="0"/>
                            </a:rPr>
                            <m:t>log</m:t>
                          </m:r>
                        </m:e>
                        <m:sub>
                          <m:r>
                            <a:rPr lang="en-US" sz="1600" b="0" i="0" smtClean="0">
                              <a:latin typeface="Cambria Math" panose="02040503050406030204" pitchFamily="18" charset="0"/>
                              <a:ea typeface="Cambria" panose="02040503050406030204" pitchFamily="18" charset="0"/>
                            </a:rPr>
                            <m:t>2</m:t>
                          </m:r>
                        </m:sub>
                      </m:sSub>
                      <m:d>
                        <m:dPr>
                          <m:ctrlPr>
                            <a:rPr lang="en-US" sz="1600" b="0" i="1" smtClean="0">
                              <a:latin typeface="Cambria Math" panose="02040503050406030204" pitchFamily="18" charset="0"/>
                              <a:ea typeface="Cambria" panose="02040503050406030204" pitchFamily="18" charset="0"/>
                            </a:rPr>
                          </m:ctrlPr>
                        </m:dPr>
                        <m:e>
                          <m:sSub>
                            <m:sSubPr>
                              <m:ctrlPr>
                                <a:rPr lang="en-US" sz="1600" b="0" i="1" smtClean="0">
                                  <a:latin typeface="Cambria Math" panose="02040503050406030204" pitchFamily="18" charset="0"/>
                                  <a:ea typeface="Cambria" panose="02040503050406030204" pitchFamily="18" charset="0"/>
                                </a:rPr>
                              </m:ctrlPr>
                            </m:sSubPr>
                            <m:e>
                              <m:r>
                                <a:rPr lang="el-GR" sz="1600" b="0" i="1" smtClean="0">
                                  <a:latin typeface="Cambria Math" panose="02040503050406030204" pitchFamily="18" charset="0"/>
                                  <a:ea typeface="Cambria" panose="02040503050406030204" pitchFamily="18" charset="0"/>
                                </a:rPr>
                                <m:t>𝜁</m:t>
                              </m:r>
                            </m:e>
                            <m:sub>
                              <m:r>
                                <a:rPr lang="en-US" sz="1600" b="0" i="1" smtClean="0">
                                  <a:latin typeface="Cambria Math" panose="02040503050406030204" pitchFamily="18" charset="0"/>
                                  <a:ea typeface="Cambria" panose="02040503050406030204" pitchFamily="18" charset="0"/>
                                </a:rPr>
                                <m:t>𝑖</m:t>
                              </m:r>
                            </m:sub>
                          </m:sSub>
                        </m:e>
                      </m:d>
                    </m:oMath>
                  </m:oMathPara>
                </a14:m>
                <a:endParaRPr lang="en-US" sz="1600" dirty="0"/>
              </a:p>
            </p:txBody>
          </p:sp>
        </mc:Choice>
        <mc:Fallback xmlns="">
          <p:sp>
            <p:nvSpPr>
              <p:cNvPr id="23" name="TextBox 22">
                <a:extLst>
                  <a:ext uri="{FF2B5EF4-FFF2-40B4-BE49-F238E27FC236}">
                    <a16:creationId xmlns:a16="http://schemas.microsoft.com/office/drawing/2014/main" id="{AF9BB70A-A19A-E67B-6681-2CD63CC39568}"/>
                  </a:ext>
                </a:extLst>
              </p:cNvPr>
              <p:cNvSpPr txBox="1">
                <a:spLocks noRot="1" noChangeAspect="1" noMove="1" noResize="1" noEditPoints="1" noAdjustHandles="1" noChangeArrowheads="1" noChangeShapeType="1" noTextEdit="1"/>
              </p:cNvSpPr>
              <p:nvPr/>
            </p:nvSpPr>
            <p:spPr>
              <a:xfrm>
                <a:off x="448232" y="4056968"/>
                <a:ext cx="5103102" cy="70865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A59AF43-004E-05D5-E4E9-C8313A14D0E8}"/>
                  </a:ext>
                </a:extLst>
              </p:cNvPr>
              <p:cNvSpPr txBox="1"/>
              <p:nvPr/>
            </p:nvSpPr>
            <p:spPr>
              <a:xfrm>
                <a:off x="4096550" y="3151364"/>
                <a:ext cx="7770179" cy="369332"/>
              </a:xfrm>
              <a:prstGeom prst="rect">
                <a:avLst/>
              </a:prstGeom>
              <a:noFill/>
            </p:spPr>
            <p:txBody>
              <a:bodyPr wrap="square">
                <a:spAutoFit/>
              </a:bodyPr>
              <a:lstStyle/>
              <a:p>
                <a:pPr algn="r"/>
                <a:r>
                  <a:rPr lang="en-US" sz="1800" b="0" i="0" u="none" strike="noStrike" baseline="0" dirty="0">
                    <a:latin typeface="CMR12"/>
                  </a:rPr>
                  <a:t>where</a:t>
                </a:r>
                <a:r>
                  <a:rPr lang="en-US" dirty="0"/>
                  <a:t> </a:t>
                </a:r>
                <a14:m>
                  <m:oMath xmlns:m="http://schemas.openxmlformats.org/officeDocument/2006/math">
                    <m:r>
                      <a:rPr lang="en-US" i="1">
                        <a:latin typeface="Cambria Math" panose="02040503050406030204" pitchFamily="18" charset="0"/>
                      </a:rPr>
                      <m:t>𝐷</m:t>
                    </m:r>
                  </m:oMath>
                </a14:m>
                <a:r>
                  <a:rPr lang="en-US" sz="1800" b="0" i="0" u="none" strike="noStrike" baseline="0" dirty="0">
                    <a:latin typeface="CMR12"/>
                  </a:rPr>
                  <a:t> is the</a:t>
                </a:r>
                <a:r>
                  <a:rPr lang="en-US" sz="1800" b="0" i="0" u="none" strike="noStrike" dirty="0">
                    <a:latin typeface="CMR12"/>
                  </a:rPr>
                  <a:t> set of displacements dependent on </a:t>
                </a:r>
                <a14:m>
                  <m:oMath xmlns:m="http://schemas.openxmlformats.org/officeDocument/2006/math">
                    <m:r>
                      <a:rPr lang="en-US" sz="1800" b="0" i="1" u="none" strike="noStrike" smtClean="0">
                        <a:latin typeface="Cambria Math" panose="02040503050406030204" pitchFamily="18" charset="0"/>
                      </a:rPr>
                      <m:t>𝑚</m:t>
                    </m:r>
                    <m:r>
                      <a:rPr lang="en-US" sz="1800" b="0" i="1" u="none" strike="noStrike" smtClean="0">
                        <a:latin typeface="Cambria Math" panose="02040503050406030204" pitchFamily="18" charset="0"/>
                      </a:rPr>
                      <m:t> </m:t>
                    </m:r>
                  </m:oMath>
                </a14:m>
                <a:r>
                  <a:rPr lang="en-US" sz="1800" b="0" i="0" u="none" strike="noStrike" dirty="0">
                    <a:latin typeface="CMR12"/>
                  </a:rPr>
                  <a:t>(symbol) and </a:t>
                </a:r>
                <a14:m>
                  <m:oMath xmlns:m="http://schemas.openxmlformats.org/officeDocument/2006/math">
                    <m:r>
                      <a:rPr lang="en-US" sz="1800" b="0" i="1" u="none" strike="noStrike" smtClean="0">
                        <a:latin typeface="Cambria Math" panose="02040503050406030204" pitchFamily="18" charset="0"/>
                      </a:rPr>
                      <m:t>𝑠</m:t>
                    </m:r>
                  </m:oMath>
                </a14:m>
                <a:r>
                  <a:rPr lang="en-US" sz="1800" b="0" i="0" u="none" strike="noStrike" dirty="0">
                    <a:latin typeface="CMR12"/>
                  </a:rPr>
                  <a:t> (state/ISI)</a:t>
                </a:r>
                <a:endParaRPr lang="en-US" dirty="0"/>
              </a:p>
            </p:txBody>
          </p:sp>
        </mc:Choice>
        <mc:Fallback xmlns="">
          <p:sp>
            <p:nvSpPr>
              <p:cNvPr id="24" name="TextBox 23">
                <a:extLst>
                  <a:ext uri="{FF2B5EF4-FFF2-40B4-BE49-F238E27FC236}">
                    <a16:creationId xmlns:a16="http://schemas.microsoft.com/office/drawing/2014/main" id="{FA59AF43-004E-05D5-E4E9-C8313A14D0E8}"/>
                  </a:ext>
                </a:extLst>
              </p:cNvPr>
              <p:cNvSpPr txBox="1">
                <a:spLocks noRot="1" noChangeAspect="1" noMove="1" noResize="1" noEditPoints="1" noAdjustHandles="1" noChangeArrowheads="1" noChangeShapeType="1" noTextEdit="1"/>
              </p:cNvSpPr>
              <p:nvPr/>
            </p:nvSpPr>
            <p:spPr>
              <a:xfrm>
                <a:off x="4096550" y="3151364"/>
                <a:ext cx="7770179" cy="369332"/>
              </a:xfrm>
              <a:prstGeom prst="rect">
                <a:avLst/>
              </a:prstGeom>
              <a:blipFill>
                <a:blip r:embed="rId11"/>
                <a:stretch>
                  <a:fillRect t="-9836" r="-70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5DCAF9B-4DD2-B109-B846-0C3F2C44DA77}"/>
                  </a:ext>
                </a:extLst>
              </p:cNvPr>
              <p:cNvSpPr txBox="1"/>
              <p:nvPr/>
            </p:nvSpPr>
            <p:spPr>
              <a:xfrm>
                <a:off x="5103408" y="4037295"/>
                <a:ext cx="3101640" cy="707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panose="02040503050406030204" pitchFamily="18" charset="0"/>
                            </a:rPr>
                          </m:ctrlPr>
                        </m:sSubPr>
                        <m:e>
                          <m:r>
                            <a:rPr lang="el-GR" sz="1600" b="0" i="1" smtClean="0">
                              <a:latin typeface="Cambria Math" panose="02040503050406030204" pitchFamily="18" charset="0"/>
                              <a:ea typeface="Cambria" panose="02040503050406030204" pitchFamily="18" charset="0"/>
                            </a:rPr>
                            <m:t>𝜁</m:t>
                          </m:r>
                        </m:e>
                        <m:sub>
                          <m:r>
                            <a:rPr lang="en-US" sz="1600" b="0" i="1" smtClean="0">
                              <a:latin typeface="Cambria Math" panose="02040503050406030204" pitchFamily="18" charset="0"/>
                              <a:ea typeface="Cambria" panose="02040503050406030204" pitchFamily="18" charset="0"/>
                            </a:rPr>
                            <m:t>𝑖</m:t>
                          </m:r>
                        </m:sub>
                      </m:sSub>
                      <m:r>
                        <a:rPr lang="en-US" sz="1600" b="0" i="1" smtClean="0">
                          <a:latin typeface="Cambria Math" panose="02040503050406030204" pitchFamily="18" charset="0"/>
                          <a:ea typeface="Cambria" panose="02040503050406030204" pitchFamily="18" charset="0"/>
                        </a:rPr>
                        <m:t>=</m:t>
                      </m:r>
                      <m:nary>
                        <m:naryPr>
                          <m:chr m:val="∑"/>
                          <m:supHide m:val="on"/>
                          <m:ctrlPr>
                            <a:rPr lang="en-US" sz="1600" b="0" i="1" smtClean="0">
                              <a:latin typeface="Cambria Math" panose="02040503050406030204" pitchFamily="18" charset="0"/>
                              <a:ea typeface="Cambria" panose="02040503050406030204" pitchFamily="18" charset="0"/>
                            </a:rPr>
                          </m:ctrlPr>
                        </m:naryPr>
                        <m:sub>
                          <m:sSup>
                            <m:sSupPr>
                              <m:ctrlPr>
                                <a:rPr lang="en-US" sz="1600" b="0" i="1" smtClean="0">
                                  <a:latin typeface="Cambria Math" panose="02040503050406030204" pitchFamily="18" charset="0"/>
                                  <a:ea typeface="Cambria" panose="02040503050406030204" pitchFamily="18" charset="0"/>
                                </a:rPr>
                              </m:ctrlPr>
                            </m:sSupPr>
                            <m:e>
                              <m:r>
                                <m:rPr>
                                  <m:brk m:alnAt="7"/>
                                </m:rPr>
                                <a:rPr lang="en-US" sz="1600" i="1">
                                  <a:latin typeface="Cambria Math" panose="02040503050406030204" pitchFamily="18" charset="0"/>
                                  <a:ea typeface="Cambria" panose="02040503050406030204" pitchFamily="18" charset="0"/>
                                </a:rPr>
                                <m:t>𝑖</m:t>
                              </m:r>
                            </m:e>
                            <m:sup>
                              <m:r>
                                <a:rPr lang="en-US" sz="1600" b="0" i="1" smtClean="0">
                                  <a:latin typeface="Cambria Math" panose="02040503050406030204" pitchFamily="18" charset="0"/>
                                  <a:ea typeface="Cambria" panose="02040503050406030204" pitchFamily="18" charset="0"/>
                                </a:rPr>
                                <m:t>′</m:t>
                              </m:r>
                            </m:sup>
                          </m:s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𝐷</m:t>
                          </m:r>
                        </m:sub>
                        <m:sup/>
                        <m:e>
                          <m:r>
                            <m:rPr>
                              <m:sty m:val="p"/>
                            </m:rPr>
                            <a:rPr lang="en-US" sz="1600">
                              <a:latin typeface="Cambria Math" panose="02040503050406030204" pitchFamily="18" charset="0"/>
                              <a:ea typeface="Cambria" panose="02040503050406030204" pitchFamily="18" charset="0"/>
                            </a:rPr>
                            <m:t>Pr</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𝒂</m:t>
                                  </m:r>
                                </m:e>
                                <m:sub>
                                  <m:r>
                                    <a:rPr lang="en-US" sz="1600" i="1">
                                      <a:latin typeface="Cambria Math" panose="02040503050406030204" pitchFamily="18" charset="0"/>
                                      <a:ea typeface="Cambria" panose="02040503050406030204" pitchFamily="18" charset="0"/>
                                    </a:rPr>
                                    <m:t>𝑞</m:t>
                                  </m:r>
                                </m:sub>
                              </m:sSub>
                              <m:r>
                                <a:rPr lang="en-US" sz="1600" i="1">
                                  <a:latin typeface="Cambria Math" panose="02040503050406030204" pitchFamily="18" charset="0"/>
                                  <a:ea typeface="Cambria" panose="02040503050406030204" pitchFamily="18" charset="0"/>
                                </a:rPr>
                                <m:t>=</m:t>
                              </m:r>
                              <m:sSup>
                                <m:sSupPr>
                                  <m:ctrlPr>
                                    <a:rPr lang="en-US" sz="1600" b="1" i="1">
                                      <a:latin typeface="Cambria Math" panose="02040503050406030204" pitchFamily="18" charset="0"/>
                                      <a:ea typeface="Cambria" panose="02040503050406030204" pitchFamily="18" charset="0"/>
                                    </a:rPr>
                                  </m:ctrlPr>
                                </m:sSupPr>
                                <m:e>
                                  <m:r>
                                    <a:rPr lang="en-US" sz="1600" b="1" i="1">
                                      <a:latin typeface="Cambria Math" panose="02040503050406030204" pitchFamily="18" charset="0"/>
                                      <a:ea typeface="Cambria" panose="02040503050406030204" pitchFamily="18" charset="0"/>
                                    </a:rPr>
                                    <m:t>𝒂</m:t>
                                  </m:r>
                                </m:e>
                                <m:sup>
                                  <m:r>
                                    <a:rPr lang="en-US" sz="1600" i="1">
                                      <a:latin typeface="Cambria Math" panose="02040503050406030204" pitchFamily="18" charset="0"/>
                                      <a:ea typeface="Cambria" panose="02040503050406030204" pitchFamily="18" charset="0"/>
                                    </a:rPr>
                                    <m:t>(</m:t>
                                  </m:r>
                                  <m:sSup>
                                    <m:sSupPr>
                                      <m:ctrlPr>
                                        <a:rPr lang="en-US" sz="1600" b="0" i="1" smtClean="0">
                                          <a:latin typeface="Cambria Math" panose="02040503050406030204" pitchFamily="18" charset="0"/>
                                          <a:ea typeface="Cambria" panose="02040503050406030204" pitchFamily="18" charset="0"/>
                                        </a:rPr>
                                      </m:ctrlPr>
                                    </m:sSupPr>
                                    <m:e>
                                      <m:r>
                                        <a:rPr lang="en-US" sz="1600" i="1">
                                          <a:latin typeface="Cambria Math" panose="02040503050406030204" pitchFamily="18" charset="0"/>
                                          <a:ea typeface="Cambria" panose="02040503050406030204" pitchFamily="18" charset="0"/>
                                        </a:rPr>
                                        <m:t>𝑖</m:t>
                                      </m:r>
                                    </m:e>
                                    <m:sup>
                                      <m:r>
                                        <a:rPr lang="en-US" sz="1600" b="0" i="1" smtClean="0">
                                          <a:latin typeface="Cambria Math" panose="02040503050406030204" pitchFamily="18" charset="0"/>
                                          <a:ea typeface="Cambria" panose="02040503050406030204" pitchFamily="18" charset="0"/>
                                        </a:rPr>
                                        <m:t>′</m:t>
                                      </m:r>
                                    </m:sup>
                                  </m:sSup>
                                  <m:r>
                                    <a:rPr lang="en-US" sz="1600" i="1">
                                      <a:latin typeface="Cambria Math" panose="02040503050406030204" pitchFamily="18" charset="0"/>
                                      <a:ea typeface="Cambria" panose="02040503050406030204" pitchFamily="18" charset="0"/>
                                    </a:rPr>
                                    <m:t>)</m:t>
                                  </m:r>
                                </m:sup>
                              </m:sSup>
                            </m:e>
                          </m:d>
                          <m:sSup>
                            <m:sSupPr>
                              <m:ctrlPr>
                                <a:rPr lang="en-US" sz="1600" b="0" i="1" smtClean="0">
                                  <a:latin typeface="Cambria Math" panose="02040503050406030204" pitchFamily="18" charset="0"/>
                                  <a:ea typeface="Cambria" panose="02040503050406030204" pitchFamily="18" charset="0"/>
                                </a:rPr>
                              </m:ctrlPr>
                            </m:sSupPr>
                            <m:e>
                              <m:r>
                                <a:rPr lang="en-US" sz="1600" b="0" i="1" smtClean="0">
                                  <a:latin typeface="Cambria Math" panose="02040503050406030204" pitchFamily="18" charset="0"/>
                                  <a:ea typeface="Cambria" panose="02040503050406030204" pitchFamily="18" charset="0"/>
                                </a:rPr>
                                <m:t>2</m:t>
                              </m:r>
                            </m:e>
                            <m:sup>
                              <m:r>
                                <a:rPr lang="en-US" sz="1600" b="0" i="1" smtClean="0">
                                  <a:latin typeface="Cambria Math" panose="02040503050406030204" pitchFamily="18" charset="0"/>
                                  <a:ea typeface="Cambria"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𝑖</m:t>
                                      </m:r>
                                    </m:e>
                                    <m:sup>
                                      <m:r>
                                        <a:rPr lang="en-US" sz="1600" b="0" i="1" smtClean="0">
                                          <a:latin typeface="Cambria Math" panose="02040503050406030204" pitchFamily="18" charset="0"/>
                                          <a:ea typeface="Cambria Math" panose="02040503050406030204" pitchFamily="18" charset="0"/>
                                        </a:rPr>
                                        <m:t>′</m:t>
                                      </m:r>
                                    </m:sup>
                                  </m:sSup>
                                </m:sub>
                              </m:sSub>
                            </m:sup>
                          </m:sSup>
                        </m:e>
                      </m:nary>
                    </m:oMath>
                  </m:oMathPara>
                </a14:m>
                <a:endParaRPr lang="en-US" sz="1600" dirty="0"/>
              </a:p>
            </p:txBody>
          </p:sp>
        </mc:Choice>
        <mc:Fallback xmlns="">
          <p:sp>
            <p:nvSpPr>
              <p:cNvPr id="26" name="TextBox 25">
                <a:extLst>
                  <a:ext uri="{FF2B5EF4-FFF2-40B4-BE49-F238E27FC236}">
                    <a16:creationId xmlns:a16="http://schemas.microsoft.com/office/drawing/2014/main" id="{F5DCAF9B-4DD2-B109-B846-0C3F2C44DA77}"/>
                  </a:ext>
                </a:extLst>
              </p:cNvPr>
              <p:cNvSpPr txBox="1">
                <a:spLocks noRot="1" noChangeAspect="1" noMove="1" noResize="1" noEditPoints="1" noAdjustHandles="1" noChangeArrowheads="1" noChangeShapeType="1" noTextEdit="1"/>
              </p:cNvSpPr>
              <p:nvPr/>
            </p:nvSpPr>
            <p:spPr>
              <a:xfrm>
                <a:off x="5103408" y="4037295"/>
                <a:ext cx="3101640" cy="7075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973D21D-04A1-C72A-B5D8-40B1DBE395B9}"/>
                  </a:ext>
                </a:extLst>
              </p:cNvPr>
              <p:cNvSpPr txBox="1"/>
              <p:nvPr/>
            </p:nvSpPr>
            <p:spPr>
              <a:xfrm>
                <a:off x="7102651" y="4112545"/>
                <a:ext cx="6144904" cy="509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𝑖</m:t>
                              </m:r>
                            </m:e>
                            <m:sup>
                              <m:r>
                                <a:rPr lang="en-US" sz="1600" b="0" i="1" smtClean="0">
                                  <a:latin typeface="Cambria Math" panose="02040503050406030204" pitchFamily="18" charset="0"/>
                                  <a:ea typeface="Cambria Math" panose="02040503050406030204" pitchFamily="18" charset="0"/>
                                </a:rPr>
                                <m:t>′</m:t>
                              </m:r>
                            </m:sup>
                          </m:sSup>
                        </m:sub>
                      </m:sSub>
                      <m:r>
                        <a:rPr lang="en-US" sz="1600" b="0" i="1" smtClean="0">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panose="02040503050406030204" pitchFamily="18" charset="0"/>
                            </a:rPr>
                          </m:ctrlPr>
                        </m:sSupPr>
                        <m:e>
                          <m:d>
                            <m:dPr>
                              <m:ctrlPr>
                                <a:rPr lang="en-US" sz="1600" b="0" i="1" smtClean="0">
                                  <a:latin typeface="Cambria Math" panose="02040503050406030204" pitchFamily="18" charset="0"/>
                                  <a:ea typeface="Cambria Math" panose="02040503050406030204" pitchFamily="18" charset="0"/>
                                </a:rPr>
                              </m:ctrlPr>
                            </m:dPr>
                            <m:e>
                              <m:sSup>
                                <m:sSupPr>
                                  <m:ctrlPr>
                                    <a:rPr lang="en-US" sz="1600" b="1" i="1">
                                      <a:latin typeface="Cambria Math" panose="02040503050406030204" pitchFamily="18" charset="0"/>
                                      <a:ea typeface="Cambria" panose="02040503050406030204" pitchFamily="18" charset="0"/>
                                    </a:rPr>
                                  </m:ctrlPr>
                                </m:sSupPr>
                                <m:e>
                                  <m:r>
                                    <a:rPr lang="en-US" sz="1600" b="1" i="1">
                                      <a:latin typeface="Cambria Math" panose="02040503050406030204" pitchFamily="18" charset="0"/>
                                      <a:ea typeface="Cambria" panose="02040503050406030204" pitchFamily="18" charset="0"/>
                                    </a:rPr>
                                    <m:t>𝒂</m:t>
                                  </m:r>
                                </m:e>
                                <m:sup>
                                  <m:d>
                                    <m:dPr>
                                      <m:ctrlPr>
                                        <a:rPr lang="en-US" sz="1600" i="1">
                                          <a:latin typeface="Cambria Math" panose="02040503050406030204" pitchFamily="18" charset="0"/>
                                          <a:ea typeface="Cambria" panose="02040503050406030204" pitchFamily="18" charset="0"/>
                                        </a:rPr>
                                      </m:ctrlPr>
                                    </m:dPr>
                                    <m:e>
                                      <m:r>
                                        <a:rPr lang="en-US" sz="1600" i="1">
                                          <a:latin typeface="Cambria Math" panose="02040503050406030204" pitchFamily="18" charset="0"/>
                                          <a:ea typeface="Cambria" panose="02040503050406030204" pitchFamily="18" charset="0"/>
                                        </a:rPr>
                                        <m:t>𝑖</m:t>
                                      </m:r>
                                    </m:e>
                                  </m:d>
                                </m:sup>
                              </m:sSup>
                              <m:r>
                                <a:rPr lang="en-US" sz="1600" b="1" i="1" smtClean="0">
                                  <a:latin typeface="Cambria Math" panose="02040503050406030204" pitchFamily="18" charset="0"/>
                                  <a:ea typeface="Cambria" panose="02040503050406030204" pitchFamily="18" charset="0"/>
                                </a:rPr>
                                <m:t>−</m:t>
                              </m:r>
                              <m:sSup>
                                <m:sSupPr>
                                  <m:ctrlPr>
                                    <a:rPr lang="en-US" sz="1600" b="1" i="1">
                                      <a:latin typeface="Cambria Math" panose="02040503050406030204" pitchFamily="18" charset="0"/>
                                      <a:ea typeface="Cambria" panose="02040503050406030204" pitchFamily="18" charset="0"/>
                                    </a:rPr>
                                  </m:ctrlPr>
                                </m:sSupPr>
                                <m:e>
                                  <m:r>
                                    <a:rPr lang="en-US" sz="1600" b="1" i="1">
                                      <a:latin typeface="Cambria Math" panose="02040503050406030204" pitchFamily="18" charset="0"/>
                                      <a:ea typeface="Cambria" panose="02040503050406030204" pitchFamily="18" charset="0"/>
                                    </a:rPr>
                                    <m:t>𝒂</m:t>
                                  </m:r>
                                </m:e>
                                <m:sup>
                                  <m:d>
                                    <m:dPr>
                                      <m:ctrlPr>
                                        <a:rPr lang="en-US" sz="1600" i="1">
                                          <a:latin typeface="Cambria Math" panose="02040503050406030204" pitchFamily="18" charset="0"/>
                                          <a:ea typeface="Cambria" panose="02040503050406030204" pitchFamily="18" charset="0"/>
                                        </a:rPr>
                                      </m:ctrlPr>
                                    </m:dPr>
                                    <m:e>
                                      <m:sSup>
                                        <m:sSupPr>
                                          <m:ctrlPr>
                                            <a:rPr lang="en-US" sz="1600" i="1">
                                              <a:latin typeface="Cambria Math" panose="02040503050406030204" pitchFamily="18" charset="0"/>
                                              <a:ea typeface="Cambria" panose="02040503050406030204" pitchFamily="18" charset="0"/>
                                            </a:rPr>
                                          </m:ctrlPr>
                                        </m:sSupPr>
                                        <m:e>
                                          <m:r>
                                            <a:rPr lang="en-US" sz="1600" i="1">
                                              <a:latin typeface="Cambria Math" panose="02040503050406030204" pitchFamily="18" charset="0"/>
                                              <a:ea typeface="Cambria" panose="02040503050406030204" pitchFamily="18" charset="0"/>
                                            </a:rPr>
                                            <m:t>𝑖</m:t>
                                          </m:r>
                                        </m:e>
                                        <m:sup>
                                          <m:r>
                                            <a:rPr lang="en-US" sz="1600" i="1">
                                              <a:latin typeface="Cambria Math" panose="02040503050406030204" pitchFamily="18" charset="0"/>
                                              <a:ea typeface="Cambria" panose="02040503050406030204" pitchFamily="18" charset="0"/>
                                            </a:rPr>
                                            <m:t>′</m:t>
                                          </m:r>
                                        </m:sup>
                                      </m:sSup>
                                    </m:e>
                                  </m:d>
                                </m:sup>
                              </m:sSup>
                            </m:e>
                          </m:d>
                        </m:e>
                        <m:sup>
                          <m:r>
                            <a:rPr lang="en-US" sz="1600" b="0" i="1" smtClean="0">
                              <a:latin typeface="Cambria Math" panose="02040503050406030204" pitchFamily="18" charset="0"/>
                              <a:ea typeface="Cambria" panose="02040503050406030204" pitchFamily="18" charset="0"/>
                            </a:rPr>
                            <m:t>𝐻</m:t>
                          </m:r>
                        </m:sup>
                      </m:sSup>
                      <m:sSup>
                        <m:sSupPr>
                          <m:ctrlPr>
                            <a:rPr lang="en-US" sz="1600" i="1">
                              <a:latin typeface="Cambria Math" panose="02040503050406030204" pitchFamily="18" charset="0"/>
                              <a:ea typeface="Cambria" panose="02040503050406030204" pitchFamily="18" charset="0"/>
                            </a:rPr>
                          </m:ctrlPr>
                        </m:sSupPr>
                        <m:e>
                          <m:r>
                            <m:rPr>
                              <m:sty m:val="p"/>
                            </m:rPr>
                            <a:rPr lang="el-GR" sz="1600" i="1">
                              <a:latin typeface="Cambria Math" panose="02040503050406030204" pitchFamily="18" charset="0"/>
                              <a:ea typeface="Cambria" panose="02040503050406030204" pitchFamily="18" charset="0"/>
                            </a:rPr>
                            <m:t>Γ</m:t>
                          </m:r>
                        </m:e>
                        <m:sup>
                          <m:r>
                            <a:rPr lang="en-US" sz="1600" i="1">
                              <a:latin typeface="Cambria Math" panose="02040503050406030204" pitchFamily="18" charset="0"/>
                              <a:ea typeface="Cambria" panose="02040503050406030204" pitchFamily="18" charset="0"/>
                            </a:rPr>
                            <m:t>−1</m:t>
                          </m:r>
                        </m:sup>
                      </m:sSup>
                      <m:d>
                        <m:dPr>
                          <m:ctrlPr>
                            <a:rPr lang="en-US" sz="1600" i="1">
                              <a:latin typeface="Cambria Math" panose="02040503050406030204" pitchFamily="18" charset="0"/>
                              <a:ea typeface="Cambria Math" panose="02040503050406030204" pitchFamily="18" charset="0"/>
                            </a:rPr>
                          </m:ctrlPr>
                        </m:dPr>
                        <m:e>
                          <m:sSup>
                            <m:sSupPr>
                              <m:ctrlPr>
                                <a:rPr lang="en-US" sz="1600" b="1" i="1">
                                  <a:latin typeface="Cambria Math" panose="02040503050406030204" pitchFamily="18" charset="0"/>
                                  <a:ea typeface="Cambria" panose="02040503050406030204" pitchFamily="18" charset="0"/>
                                </a:rPr>
                              </m:ctrlPr>
                            </m:sSupPr>
                            <m:e>
                              <m:r>
                                <a:rPr lang="en-US" sz="1600" b="1" i="1">
                                  <a:latin typeface="Cambria Math" panose="02040503050406030204" pitchFamily="18" charset="0"/>
                                  <a:ea typeface="Cambria" panose="02040503050406030204" pitchFamily="18" charset="0"/>
                                </a:rPr>
                                <m:t>𝒂</m:t>
                              </m:r>
                            </m:e>
                            <m:sup>
                              <m:d>
                                <m:dPr>
                                  <m:ctrlPr>
                                    <a:rPr lang="en-US" sz="1600" i="1">
                                      <a:latin typeface="Cambria Math" panose="02040503050406030204" pitchFamily="18" charset="0"/>
                                      <a:ea typeface="Cambria" panose="02040503050406030204" pitchFamily="18" charset="0"/>
                                    </a:rPr>
                                  </m:ctrlPr>
                                </m:dPr>
                                <m:e>
                                  <m:r>
                                    <a:rPr lang="en-US" sz="1600" i="1">
                                      <a:latin typeface="Cambria Math" panose="02040503050406030204" pitchFamily="18" charset="0"/>
                                      <a:ea typeface="Cambria" panose="02040503050406030204" pitchFamily="18" charset="0"/>
                                    </a:rPr>
                                    <m:t>𝑖</m:t>
                                  </m:r>
                                </m:e>
                              </m:d>
                            </m:sup>
                          </m:sSup>
                          <m:r>
                            <a:rPr lang="en-US" sz="1600" b="1" i="1">
                              <a:latin typeface="Cambria Math" panose="02040503050406030204" pitchFamily="18" charset="0"/>
                              <a:ea typeface="Cambria" panose="02040503050406030204" pitchFamily="18" charset="0"/>
                            </a:rPr>
                            <m:t>−</m:t>
                          </m:r>
                          <m:sSup>
                            <m:sSupPr>
                              <m:ctrlPr>
                                <a:rPr lang="en-US" sz="1600" b="1" i="1">
                                  <a:latin typeface="Cambria Math" panose="02040503050406030204" pitchFamily="18" charset="0"/>
                                  <a:ea typeface="Cambria" panose="02040503050406030204" pitchFamily="18" charset="0"/>
                                </a:rPr>
                              </m:ctrlPr>
                            </m:sSupPr>
                            <m:e>
                              <m:r>
                                <a:rPr lang="en-US" sz="1600" b="1" i="1">
                                  <a:latin typeface="Cambria Math" panose="02040503050406030204" pitchFamily="18" charset="0"/>
                                  <a:ea typeface="Cambria" panose="02040503050406030204" pitchFamily="18" charset="0"/>
                                </a:rPr>
                                <m:t>𝒂</m:t>
                              </m:r>
                            </m:e>
                            <m:sup>
                              <m:d>
                                <m:dPr>
                                  <m:ctrlPr>
                                    <a:rPr lang="en-US" sz="1600" i="1">
                                      <a:latin typeface="Cambria Math" panose="02040503050406030204" pitchFamily="18" charset="0"/>
                                      <a:ea typeface="Cambria" panose="02040503050406030204" pitchFamily="18" charset="0"/>
                                    </a:rPr>
                                  </m:ctrlPr>
                                </m:dPr>
                                <m:e>
                                  <m:sSup>
                                    <m:sSupPr>
                                      <m:ctrlPr>
                                        <a:rPr lang="en-US" sz="1600" i="1">
                                          <a:latin typeface="Cambria Math" panose="02040503050406030204" pitchFamily="18" charset="0"/>
                                          <a:ea typeface="Cambria" panose="02040503050406030204" pitchFamily="18" charset="0"/>
                                        </a:rPr>
                                      </m:ctrlPr>
                                    </m:sSupPr>
                                    <m:e>
                                      <m:r>
                                        <a:rPr lang="en-US" sz="1600" i="1">
                                          <a:latin typeface="Cambria Math" panose="02040503050406030204" pitchFamily="18" charset="0"/>
                                          <a:ea typeface="Cambria" panose="02040503050406030204" pitchFamily="18" charset="0"/>
                                        </a:rPr>
                                        <m:t>𝑖</m:t>
                                      </m:r>
                                    </m:e>
                                    <m:sup>
                                      <m:r>
                                        <a:rPr lang="en-US" sz="1600" i="1">
                                          <a:latin typeface="Cambria Math" panose="02040503050406030204" pitchFamily="18" charset="0"/>
                                          <a:ea typeface="Cambria" panose="02040503050406030204" pitchFamily="18" charset="0"/>
                                        </a:rPr>
                                        <m:t>′</m:t>
                                      </m:r>
                                    </m:sup>
                                  </m:sSup>
                                </m:e>
                              </m:d>
                            </m:sup>
                          </m:sSup>
                        </m:e>
                      </m:d>
                    </m:oMath>
                  </m:oMathPara>
                </a14:m>
                <a:endParaRPr lang="en-US" sz="1600" dirty="0"/>
              </a:p>
            </p:txBody>
          </p:sp>
        </mc:Choice>
        <mc:Fallback xmlns="">
          <p:sp>
            <p:nvSpPr>
              <p:cNvPr id="28" name="TextBox 27">
                <a:extLst>
                  <a:ext uri="{FF2B5EF4-FFF2-40B4-BE49-F238E27FC236}">
                    <a16:creationId xmlns:a16="http://schemas.microsoft.com/office/drawing/2014/main" id="{8973D21D-04A1-C72A-B5D8-40B1DBE395B9}"/>
                  </a:ext>
                </a:extLst>
              </p:cNvPr>
              <p:cNvSpPr txBox="1">
                <a:spLocks noRot="1" noChangeAspect="1" noMove="1" noResize="1" noEditPoints="1" noAdjustHandles="1" noChangeArrowheads="1" noChangeShapeType="1" noTextEdit="1"/>
              </p:cNvSpPr>
              <p:nvPr/>
            </p:nvSpPr>
            <p:spPr>
              <a:xfrm>
                <a:off x="7102651" y="4112545"/>
                <a:ext cx="6144904" cy="509563"/>
              </a:xfrm>
              <a:prstGeom prst="rect">
                <a:avLst/>
              </a:prstGeom>
              <a:blipFill>
                <a:blip r:embed="rId13"/>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C0E101A9-50FD-63DC-253F-D6FB7D35DC6F}"/>
              </a:ext>
            </a:extLst>
          </p:cNvPr>
          <p:cNvSpPr txBox="1"/>
          <p:nvPr/>
        </p:nvSpPr>
        <p:spPr>
          <a:xfrm>
            <a:off x="4583942" y="4194367"/>
            <a:ext cx="1175413" cy="369332"/>
          </a:xfrm>
          <a:prstGeom prst="rect">
            <a:avLst/>
          </a:prstGeom>
          <a:noFill/>
        </p:spPr>
        <p:txBody>
          <a:bodyPr wrap="square">
            <a:spAutoFit/>
          </a:bodyPr>
          <a:lstStyle/>
          <a:p>
            <a:r>
              <a:rPr lang="en-US" sz="1800" b="0" i="0" u="none" strike="noStrike" baseline="0" dirty="0">
                <a:latin typeface="CMR12"/>
              </a:rPr>
              <a:t>where</a:t>
            </a:r>
            <a:endParaRPr lang="en-US" dirty="0"/>
          </a:p>
        </p:txBody>
      </p:sp>
      <p:sp>
        <p:nvSpPr>
          <p:cNvPr id="31" name="TextBox 30">
            <a:extLst>
              <a:ext uri="{FF2B5EF4-FFF2-40B4-BE49-F238E27FC236}">
                <a16:creationId xmlns:a16="http://schemas.microsoft.com/office/drawing/2014/main" id="{081E9EB9-8B93-A583-49B9-C8881C240274}"/>
              </a:ext>
            </a:extLst>
          </p:cNvPr>
          <p:cNvSpPr txBox="1"/>
          <p:nvPr/>
        </p:nvSpPr>
        <p:spPr>
          <a:xfrm>
            <a:off x="7950387" y="4194367"/>
            <a:ext cx="1175413" cy="369332"/>
          </a:xfrm>
          <a:prstGeom prst="rect">
            <a:avLst/>
          </a:prstGeom>
          <a:noFill/>
        </p:spPr>
        <p:txBody>
          <a:bodyPr wrap="square">
            <a:spAutoFit/>
          </a:bodyPr>
          <a:lstStyle/>
          <a:p>
            <a:r>
              <a:rPr lang="en-US" sz="1800" b="0" i="0" u="none" strike="noStrike" baseline="0" dirty="0">
                <a:latin typeface="CMR12"/>
              </a:rPr>
              <a:t>and</a:t>
            </a:r>
            <a:endParaRPr lang="en-US"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0B23B9-862C-BFC0-7557-5E16355C0DE3}"/>
                  </a:ext>
                </a:extLst>
              </p:cNvPr>
              <p:cNvSpPr txBox="1"/>
              <p:nvPr/>
            </p:nvSpPr>
            <p:spPr>
              <a:xfrm>
                <a:off x="1804917" y="5003291"/>
                <a:ext cx="3126005" cy="400110"/>
              </a:xfrm>
              <a:prstGeom prst="rect">
                <a:avLst/>
              </a:prstGeom>
              <a:noFill/>
            </p:spPr>
            <p:txBody>
              <a:bodyPr wrap="square">
                <a:spAutoFit/>
              </a:bodyPr>
              <a:lstStyle/>
              <a:p>
                <a14:m>
                  <m:oMath xmlns:m="http://schemas.openxmlformats.org/officeDocument/2006/math">
                    <m:r>
                      <a:rPr lang="en-US" sz="1600" b="0" i="1" smtClean="0">
                        <a:latin typeface="Cambria Math" panose="02040503050406030204" pitchFamily="18" charset="0"/>
                        <a:ea typeface="Cambria" panose="02040503050406030204" pitchFamily="18" charset="0"/>
                      </a:rPr>
                      <m:t>h</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smtClean="0">
                                <a:latin typeface="Cambria Math" panose="02040503050406030204" pitchFamily="18" charset="0"/>
                                <a:ea typeface="Cambria" panose="02040503050406030204" pitchFamily="18" charset="0"/>
                              </a:rPr>
                              <m:t>𝒚</m:t>
                            </m:r>
                          </m:e>
                          <m:sub>
                            <m:r>
                              <a:rPr lang="en-US" sz="1600" i="1">
                                <a:latin typeface="Cambria Math" panose="02040503050406030204" pitchFamily="18" charset="0"/>
                                <a:ea typeface="Cambria" panose="02040503050406030204" pitchFamily="18" charset="0"/>
                              </a:rPr>
                              <m:t>𝑞</m:t>
                            </m:r>
                          </m:sub>
                        </m:sSub>
                      </m:e>
                      <m:e>
                        <m:sSub>
                          <m:sSubPr>
                            <m:ctrlPr>
                              <a:rPr lang="en-US" sz="1600" b="0" i="1" smtClean="0">
                                <a:latin typeface="Cambria Math" panose="02040503050406030204" pitchFamily="18" charset="0"/>
                                <a:ea typeface="Cambria" panose="02040503050406030204" pitchFamily="18" charset="0"/>
                              </a:rPr>
                            </m:ctrlPr>
                          </m:sSubPr>
                          <m:e>
                            <m:r>
                              <a:rPr lang="en-US" sz="1600" b="0" i="1" smtClean="0">
                                <a:latin typeface="Cambria Math" panose="02040503050406030204" pitchFamily="18" charset="0"/>
                                <a:ea typeface="Cambria" panose="02040503050406030204" pitchFamily="18" charset="0"/>
                              </a:rPr>
                              <m:t>𝑚</m:t>
                            </m:r>
                          </m:e>
                          <m:sub>
                            <m:r>
                              <a:rPr lang="en-US" sz="1600" b="0" i="1" smtClean="0">
                                <a:latin typeface="Cambria Math" panose="02040503050406030204" pitchFamily="18" charset="0"/>
                                <a:ea typeface="Cambria" panose="02040503050406030204" pitchFamily="18" charset="0"/>
                              </a:rPr>
                              <m:t>𝑞</m:t>
                            </m:r>
                          </m:sub>
                        </m:sSub>
                      </m:e>
                    </m:d>
                    <m:r>
                      <a:rPr lang="en-US" sz="1600" b="0" i="1" smtClean="0">
                        <a:latin typeface="Cambria Math" panose="02040503050406030204" pitchFamily="18" charset="0"/>
                        <a:ea typeface="Cambria" panose="02040503050406030204" pitchFamily="18" charset="0"/>
                      </a:rPr>
                      <m:t>≥</m:t>
                    </m:r>
                    <m:r>
                      <a:rPr lang="en-US" sz="1600" i="1">
                        <a:latin typeface="Cambria Math" panose="02040503050406030204" pitchFamily="18" charset="0"/>
                        <a:ea typeface="Cambria" panose="02040503050406030204" pitchFamily="18" charset="0"/>
                      </a:rPr>
                      <m:t>h</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𝒚</m:t>
                            </m:r>
                          </m:e>
                          <m:sub>
                            <m:r>
                              <a:rPr lang="en-US" sz="1600" i="1">
                                <a:latin typeface="Cambria Math" panose="02040503050406030204" pitchFamily="18" charset="0"/>
                                <a:ea typeface="Cambria" panose="02040503050406030204" pitchFamily="18" charset="0"/>
                              </a:rPr>
                              <m:t>𝑞</m:t>
                            </m:r>
                          </m:sub>
                        </m:sSub>
                      </m:e>
                      <m:e>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𝒂</m:t>
                            </m:r>
                          </m:e>
                          <m:sub>
                            <m:r>
                              <a:rPr lang="en-US" sz="1600" i="1">
                                <a:latin typeface="Cambria Math" panose="02040503050406030204" pitchFamily="18" charset="0"/>
                                <a:ea typeface="Cambria" panose="02040503050406030204" pitchFamily="18" charset="0"/>
                              </a:rPr>
                              <m:t>𝑞</m:t>
                            </m:r>
                          </m:sub>
                        </m:sSub>
                      </m:e>
                    </m:d>
                  </m:oMath>
                </a14:m>
                <a:r>
                  <a:rPr lang="en-US" sz="2000" dirty="0">
                    <a:latin typeface="Cambria" panose="02040503050406030204" pitchFamily="18" charset="0"/>
                    <a:ea typeface="Cambria" panose="02040503050406030204" pitchFamily="18" charset="0"/>
                  </a:rPr>
                  <a:t>:</a:t>
                </a:r>
                <a:endParaRPr lang="en-US" sz="1600" dirty="0">
                  <a:latin typeface="Cambria" panose="02040503050406030204" pitchFamily="18" charset="0"/>
                  <a:ea typeface="Cambria" panose="02040503050406030204" pitchFamily="18" charset="0"/>
                </a:endParaRPr>
              </a:p>
            </p:txBody>
          </p:sp>
        </mc:Choice>
        <mc:Fallback xmlns="">
          <p:sp>
            <p:nvSpPr>
              <p:cNvPr id="35" name="TextBox 34">
                <a:extLst>
                  <a:ext uri="{FF2B5EF4-FFF2-40B4-BE49-F238E27FC236}">
                    <a16:creationId xmlns:a16="http://schemas.microsoft.com/office/drawing/2014/main" id="{190B23B9-862C-BFC0-7557-5E16355C0DE3}"/>
                  </a:ext>
                </a:extLst>
              </p:cNvPr>
              <p:cNvSpPr txBox="1">
                <a:spLocks noRot="1" noChangeAspect="1" noMove="1" noResize="1" noEditPoints="1" noAdjustHandles="1" noChangeArrowheads="1" noChangeShapeType="1" noTextEdit="1"/>
              </p:cNvSpPr>
              <p:nvPr/>
            </p:nvSpPr>
            <p:spPr>
              <a:xfrm>
                <a:off x="1804917" y="5003291"/>
                <a:ext cx="3126005" cy="400110"/>
              </a:xfrm>
              <a:prstGeom prst="rect">
                <a:avLst/>
              </a:prstGeom>
              <a:blipFill>
                <a:blip r:embed="rId14"/>
                <a:stretch>
                  <a:fillRect t="-12308"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92C271F-741F-8E5D-23A7-C960C1D90204}"/>
                  </a:ext>
                </a:extLst>
              </p:cNvPr>
              <p:cNvSpPr txBox="1"/>
              <p:nvPr/>
            </p:nvSpPr>
            <p:spPr>
              <a:xfrm>
                <a:off x="4089726" y="4806463"/>
                <a:ext cx="5179776" cy="7339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panose="02040503050406030204" pitchFamily="18" charset="0"/>
                        </a:rPr>
                        <m:t>𝑅</m:t>
                      </m:r>
                      <m:r>
                        <a:rPr lang="en-US" sz="1600" b="0" i="1" smtClean="0">
                          <a:solidFill>
                            <a:schemeClr val="tx1"/>
                          </a:solidFill>
                          <a:latin typeface="Cambria Math" panose="02040503050406030204" pitchFamily="18" charset="0"/>
                          <a:ea typeface="Cambria" panose="02040503050406030204" pitchFamily="18" charset="0"/>
                        </a:rPr>
                        <m:t>≤−</m:t>
                      </m:r>
                      <m:nary>
                        <m:naryPr>
                          <m:chr m:val="∑"/>
                          <m:supHide m:val="on"/>
                          <m:ctrlPr>
                            <a:rPr lang="en-US" sz="1600" i="1">
                              <a:latin typeface="Cambria Math" panose="02040503050406030204" pitchFamily="18" charset="0"/>
                              <a:ea typeface="Cambria" panose="02040503050406030204" pitchFamily="18" charset="0"/>
                            </a:rPr>
                          </m:ctrlPr>
                        </m:naryPr>
                        <m:sub>
                          <m:r>
                            <m:rPr>
                              <m:brk m:alnAt="7"/>
                            </m:rPr>
                            <a:rPr lang="en-US" sz="1600" i="1">
                              <a:latin typeface="Cambria Math" panose="02040503050406030204" pitchFamily="18" charset="0"/>
                              <a:ea typeface="Cambria" panose="02040503050406030204" pitchFamily="18" charset="0"/>
                            </a:rPr>
                            <m:t>𝑖</m:t>
                          </m:r>
                          <m:r>
                            <a:rPr lang="en-US" sz="1600" i="1">
                              <a:latin typeface="Cambria Math" panose="02040503050406030204" pitchFamily="18" charset="0"/>
                              <a:ea typeface="Cambria Math" panose="02040503050406030204" pitchFamily="18" charset="0"/>
                            </a:rPr>
                            <m:t>𝜖</m:t>
                          </m:r>
                          <m:r>
                            <a:rPr lang="en-US" sz="1600" i="1">
                              <a:latin typeface="Cambria Math" panose="02040503050406030204" pitchFamily="18" charset="0"/>
                              <a:ea typeface="Cambria Math" panose="02040503050406030204" pitchFamily="18" charset="0"/>
                            </a:rPr>
                            <m:t>𝐷</m:t>
                          </m:r>
                        </m:sub>
                        <m:sup/>
                        <m:e>
                          <m:f>
                            <m:fPr>
                              <m:ctrlPr>
                                <a:rPr lang="en-US" sz="1600" b="1" i="1" smtClean="0">
                                  <a:latin typeface="Cambria Math" panose="02040503050406030204" pitchFamily="18" charset="0"/>
                                  <a:ea typeface="Cambria" panose="02040503050406030204" pitchFamily="18" charset="0"/>
                                </a:rPr>
                              </m:ctrlPr>
                            </m:fPr>
                            <m:num>
                              <m:r>
                                <m:rPr>
                                  <m:sty m:val="p"/>
                                </m:rPr>
                                <a:rPr lang="en-US" sz="1600">
                                  <a:latin typeface="Cambria Math" panose="02040503050406030204" pitchFamily="18" charset="0"/>
                                  <a:ea typeface="Cambria" panose="02040503050406030204" pitchFamily="18" charset="0"/>
                                </a:rPr>
                                <m:t>Pr</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b="1" i="1">
                                          <a:latin typeface="Cambria Math" panose="02040503050406030204" pitchFamily="18" charset="0"/>
                                          <a:ea typeface="Cambria" panose="02040503050406030204" pitchFamily="18" charset="0"/>
                                        </a:rPr>
                                        <m:t>𝒂</m:t>
                                      </m:r>
                                    </m:e>
                                    <m:sub>
                                      <m:r>
                                        <a:rPr lang="en-US" sz="1600" i="1">
                                          <a:latin typeface="Cambria Math" panose="02040503050406030204" pitchFamily="18" charset="0"/>
                                          <a:ea typeface="Cambria" panose="02040503050406030204" pitchFamily="18" charset="0"/>
                                        </a:rPr>
                                        <m:t>𝑞</m:t>
                                      </m:r>
                                    </m:sub>
                                  </m:sSub>
                                  <m:r>
                                    <a:rPr lang="en-US" sz="1600" i="1">
                                      <a:latin typeface="Cambria Math" panose="02040503050406030204" pitchFamily="18" charset="0"/>
                                      <a:ea typeface="Cambria" panose="02040503050406030204" pitchFamily="18" charset="0"/>
                                    </a:rPr>
                                    <m:t>=</m:t>
                                  </m:r>
                                  <m:sSup>
                                    <m:sSupPr>
                                      <m:ctrlPr>
                                        <a:rPr lang="en-US" sz="1600" b="1" i="1">
                                          <a:latin typeface="Cambria Math" panose="02040503050406030204" pitchFamily="18" charset="0"/>
                                          <a:ea typeface="Cambria" panose="02040503050406030204" pitchFamily="18" charset="0"/>
                                        </a:rPr>
                                      </m:ctrlPr>
                                    </m:sSupPr>
                                    <m:e>
                                      <m:r>
                                        <a:rPr lang="en-US" sz="1600" b="1" i="1">
                                          <a:latin typeface="Cambria Math" panose="02040503050406030204" pitchFamily="18" charset="0"/>
                                          <a:ea typeface="Cambria" panose="02040503050406030204" pitchFamily="18" charset="0"/>
                                        </a:rPr>
                                        <m:t>𝒂</m:t>
                                      </m:r>
                                    </m:e>
                                    <m:sup>
                                      <m:d>
                                        <m:dPr>
                                          <m:ctrlPr>
                                            <a:rPr lang="en-US" sz="1600" i="1">
                                              <a:latin typeface="Cambria Math" panose="02040503050406030204" pitchFamily="18" charset="0"/>
                                              <a:ea typeface="Cambria" panose="02040503050406030204" pitchFamily="18" charset="0"/>
                                            </a:rPr>
                                          </m:ctrlPr>
                                        </m:dPr>
                                        <m:e>
                                          <m:r>
                                            <a:rPr lang="en-US" sz="1600" i="1">
                                              <a:latin typeface="Cambria Math" panose="02040503050406030204" pitchFamily="18" charset="0"/>
                                              <a:ea typeface="Cambria" panose="02040503050406030204" pitchFamily="18" charset="0"/>
                                            </a:rPr>
                                            <m:t>𝑖</m:t>
                                          </m:r>
                                        </m:e>
                                      </m:d>
                                    </m:sup>
                                  </m:sSup>
                                </m:e>
                              </m:d>
                            </m:num>
                            <m:den>
                              <m:sSub>
                                <m:sSubPr>
                                  <m:ctrlPr>
                                    <a:rPr lang="en-US" sz="1600" i="1" smtClean="0">
                                      <a:latin typeface="Cambria Math" panose="02040503050406030204" pitchFamily="18" charset="0"/>
                                      <a:ea typeface="Cambria" panose="02040503050406030204" pitchFamily="18" charset="0"/>
                                    </a:rPr>
                                  </m:ctrlPr>
                                </m:sSubPr>
                                <m:e>
                                  <m:r>
                                    <a:rPr lang="en-US" sz="1600" b="0" i="1" smtClean="0">
                                      <a:latin typeface="Cambria Math" panose="02040503050406030204" pitchFamily="18" charset="0"/>
                                      <a:ea typeface="Cambria" panose="02040503050406030204" pitchFamily="18" charset="0"/>
                                    </a:rPr>
                                    <m:t>𝑇</m:t>
                                  </m:r>
                                </m:e>
                                <m:sub>
                                  <m:r>
                                    <a:rPr lang="en-US" sz="1600" b="0" i="1" smtClean="0">
                                      <a:latin typeface="Cambria Math" panose="02040503050406030204" pitchFamily="18" charset="0"/>
                                      <a:ea typeface="Cambria" panose="02040503050406030204" pitchFamily="18" charset="0"/>
                                    </a:rPr>
                                    <m:t>𝑠𝑦𝑚</m:t>
                                  </m:r>
                                </m:sub>
                              </m:sSub>
                            </m:den>
                          </m:f>
                        </m:e>
                      </m:nary>
                      <m:sSub>
                        <m:sSubPr>
                          <m:ctrlPr>
                            <a:rPr lang="en-US" sz="1600" i="1">
                              <a:latin typeface="Cambria Math" panose="02040503050406030204" pitchFamily="18" charset="0"/>
                              <a:ea typeface="Cambria" panose="02040503050406030204" pitchFamily="18" charset="0"/>
                            </a:rPr>
                          </m:ctrlPr>
                        </m:sSubPr>
                        <m:e>
                          <m:r>
                            <m:rPr>
                              <m:sty m:val="p"/>
                            </m:rPr>
                            <a:rPr lang="en-US" sz="1600">
                              <a:latin typeface="Cambria Math" panose="02040503050406030204" pitchFamily="18" charset="0"/>
                              <a:ea typeface="Cambria" panose="02040503050406030204" pitchFamily="18" charset="0"/>
                            </a:rPr>
                            <m:t>log</m:t>
                          </m:r>
                        </m:e>
                        <m:sub>
                          <m:r>
                            <a:rPr lang="en-US" sz="1600">
                              <a:latin typeface="Cambria Math" panose="02040503050406030204" pitchFamily="18" charset="0"/>
                              <a:ea typeface="Cambria" panose="02040503050406030204" pitchFamily="18" charset="0"/>
                            </a:rPr>
                            <m:t>2</m:t>
                          </m:r>
                        </m:sub>
                      </m:sSub>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l-GR" sz="1600" i="1">
                                  <a:latin typeface="Cambria Math" panose="02040503050406030204" pitchFamily="18" charset="0"/>
                                  <a:ea typeface="Cambria" panose="02040503050406030204" pitchFamily="18" charset="0"/>
                                </a:rPr>
                                <m:t>𝜁</m:t>
                              </m:r>
                            </m:e>
                            <m:sub>
                              <m:r>
                                <a:rPr lang="en-US" sz="1600" i="1">
                                  <a:latin typeface="Cambria Math" panose="02040503050406030204" pitchFamily="18" charset="0"/>
                                  <a:ea typeface="Cambria" panose="02040503050406030204" pitchFamily="18" charset="0"/>
                                </a:rPr>
                                <m:t>𝑖</m:t>
                              </m:r>
                            </m:sub>
                          </m:sSub>
                        </m:e>
                      </m:d>
                      <m:r>
                        <a:rPr lang="en-US" sz="1600" b="0" i="1" smtClean="0">
                          <a:latin typeface="Cambria Math" panose="02040503050406030204" pitchFamily="18" charset="0"/>
                          <a:ea typeface="Cambria" panose="02040503050406030204" pitchFamily="18" charset="0"/>
                        </a:rPr>
                        <m:t>=</m:t>
                      </m:r>
                      <m:sSub>
                        <m:sSubPr>
                          <m:ctrlPr>
                            <a:rPr lang="en-US" sz="1600" b="0" i="1" smtClean="0">
                              <a:latin typeface="Cambria Math" panose="02040503050406030204" pitchFamily="18" charset="0"/>
                              <a:ea typeface="Cambria" panose="02040503050406030204" pitchFamily="18" charset="0"/>
                            </a:rPr>
                          </m:ctrlPr>
                        </m:sSubPr>
                        <m:e>
                          <m:r>
                            <a:rPr lang="en-US" sz="1600" b="0" i="1" smtClean="0">
                              <a:latin typeface="Cambria Math" panose="02040503050406030204" pitchFamily="18" charset="0"/>
                              <a:ea typeface="Cambria" panose="02040503050406030204" pitchFamily="18" charset="0"/>
                            </a:rPr>
                            <m:t>𝑅</m:t>
                          </m:r>
                        </m:e>
                        <m:sub>
                          <m:r>
                            <m:rPr>
                              <m:sty m:val="p"/>
                            </m:rPr>
                            <a:rPr lang="en-US" sz="1600" b="0" i="0" smtClean="0">
                              <a:latin typeface="Cambria Math" panose="02040503050406030204" pitchFamily="18" charset="0"/>
                              <a:ea typeface="Cambria" panose="02040503050406030204" pitchFamily="18" charset="0"/>
                            </a:rPr>
                            <m:t>KL</m:t>
                          </m:r>
                          <m:r>
                            <a:rPr lang="en-US" sz="1600" b="0" i="0" smtClean="0">
                              <a:latin typeface="Cambria Math" panose="02040503050406030204" pitchFamily="18" charset="0"/>
                              <a:ea typeface="Cambria" panose="02040503050406030204" pitchFamily="18" charset="0"/>
                            </a:rPr>
                            <m:t> </m:t>
                          </m:r>
                          <m:r>
                            <m:rPr>
                              <m:sty m:val="p"/>
                            </m:rPr>
                            <a:rPr lang="en-US" sz="1600" b="0" i="0" smtClean="0">
                              <a:latin typeface="Cambria Math" panose="02040503050406030204" pitchFamily="18" charset="0"/>
                              <a:ea typeface="Cambria" panose="02040503050406030204" pitchFamily="18" charset="0"/>
                            </a:rPr>
                            <m:t>UB</m:t>
                          </m:r>
                        </m:sub>
                      </m:sSub>
                    </m:oMath>
                  </m:oMathPara>
                </a14:m>
                <a:endParaRPr lang="en-US" sz="1600" b="0" dirty="0">
                  <a:solidFill>
                    <a:schemeClr val="tx1"/>
                  </a:solidFill>
                  <a:ea typeface="Cambria" panose="02040503050406030204" pitchFamily="18" charset="0"/>
                </a:endParaRPr>
              </a:p>
            </p:txBody>
          </p:sp>
        </mc:Choice>
        <mc:Fallback xmlns="">
          <p:sp>
            <p:nvSpPr>
              <p:cNvPr id="36" name="TextBox 35">
                <a:extLst>
                  <a:ext uri="{FF2B5EF4-FFF2-40B4-BE49-F238E27FC236}">
                    <a16:creationId xmlns:a16="http://schemas.microsoft.com/office/drawing/2014/main" id="{692C271F-741F-8E5D-23A7-C960C1D90204}"/>
                  </a:ext>
                </a:extLst>
              </p:cNvPr>
              <p:cNvSpPr txBox="1">
                <a:spLocks noRot="1" noChangeAspect="1" noMove="1" noResize="1" noEditPoints="1" noAdjustHandles="1" noChangeArrowheads="1" noChangeShapeType="1" noTextEdit="1"/>
              </p:cNvSpPr>
              <p:nvPr/>
            </p:nvSpPr>
            <p:spPr>
              <a:xfrm>
                <a:off x="4089726" y="4806463"/>
                <a:ext cx="5179776" cy="73398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CB15923-37F2-22E8-7BA4-0FDBD8991631}"/>
                  </a:ext>
                </a:extLst>
              </p:cNvPr>
              <p:cNvSpPr txBox="1"/>
              <p:nvPr/>
            </p:nvSpPr>
            <p:spPr>
              <a:xfrm>
                <a:off x="4083417" y="5463233"/>
                <a:ext cx="5179776" cy="7293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ea typeface="Cambria" panose="02040503050406030204" pitchFamily="18" charset="0"/>
                        </a:rPr>
                        <m:t>𝑅</m:t>
                      </m:r>
                      <m:r>
                        <a:rPr lang="en-US" sz="1600" b="0" i="1" smtClean="0">
                          <a:solidFill>
                            <a:schemeClr val="tx1"/>
                          </a:solidFill>
                          <a:latin typeface="Cambria Math" panose="02040503050406030204" pitchFamily="18" charset="0"/>
                          <a:ea typeface="Cambria" panose="02040503050406030204" pitchFamily="18" charset="0"/>
                        </a:rPr>
                        <m:t>≤−</m:t>
                      </m:r>
                      <m:nary>
                        <m:naryPr>
                          <m:chr m:val="∑"/>
                          <m:supHide m:val="on"/>
                          <m:ctrlPr>
                            <a:rPr lang="en-US" sz="1600" i="1">
                              <a:latin typeface="Cambria Math" panose="02040503050406030204" pitchFamily="18" charset="0"/>
                              <a:ea typeface="Cambria" panose="02040503050406030204" pitchFamily="18" charset="0"/>
                            </a:rPr>
                          </m:ctrlPr>
                        </m:naryPr>
                        <m:sub>
                          <m:r>
                            <a:rPr lang="en-US" sz="1600" b="0" i="1" smtClean="0">
                              <a:latin typeface="Cambria Math" panose="02040503050406030204" pitchFamily="18" charset="0"/>
                              <a:ea typeface="Cambria" panose="02040503050406030204" pitchFamily="18" charset="0"/>
                            </a:rPr>
                            <m:t>𝑚</m:t>
                          </m:r>
                        </m:sub>
                        <m:sup/>
                        <m:e>
                          <m:f>
                            <m:fPr>
                              <m:ctrlPr>
                                <a:rPr lang="en-US" sz="1600" i="1" smtClean="0">
                                  <a:latin typeface="Cambria Math" panose="02040503050406030204" pitchFamily="18" charset="0"/>
                                  <a:ea typeface="Cambria" panose="02040503050406030204" pitchFamily="18" charset="0"/>
                                </a:rPr>
                              </m:ctrlPr>
                            </m:fPr>
                            <m:num>
                              <m:r>
                                <m:rPr>
                                  <m:sty m:val="p"/>
                                </m:rPr>
                                <a:rPr lang="en-US" sz="1600" b="0">
                                  <a:latin typeface="Cambria Math" panose="02040503050406030204" pitchFamily="18" charset="0"/>
                                  <a:ea typeface="Cambria" panose="02040503050406030204" pitchFamily="18" charset="0"/>
                                </a:rPr>
                                <m:t>Pr</m:t>
                              </m:r>
                              <m:d>
                                <m:dPr>
                                  <m:ctrlPr>
                                    <a:rPr lang="en-US" sz="1600" i="1">
                                      <a:latin typeface="Cambria Math" panose="02040503050406030204" pitchFamily="18" charset="0"/>
                                      <a:ea typeface="Cambria" panose="02040503050406030204" pitchFamily="18" charset="0"/>
                                    </a:rPr>
                                  </m:ctrlPr>
                                </m:dPr>
                                <m:e>
                                  <m:sSub>
                                    <m:sSubPr>
                                      <m:ctrlPr>
                                        <a:rPr lang="en-US" sz="1600" i="1" smtClean="0">
                                          <a:latin typeface="Cambria Math" panose="02040503050406030204" pitchFamily="18" charset="0"/>
                                          <a:ea typeface="Cambria" panose="02040503050406030204" pitchFamily="18" charset="0"/>
                                        </a:rPr>
                                      </m:ctrlPr>
                                    </m:sSubPr>
                                    <m:e>
                                      <m:r>
                                        <a:rPr lang="en-US" sz="1600" b="0" i="1" smtClean="0">
                                          <a:latin typeface="Cambria Math" panose="02040503050406030204" pitchFamily="18" charset="0"/>
                                          <a:ea typeface="Cambria" panose="02040503050406030204" pitchFamily="18" charset="0"/>
                                        </a:rPr>
                                        <m:t>𝑚</m:t>
                                      </m:r>
                                    </m:e>
                                    <m:sub>
                                      <m:r>
                                        <a:rPr lang="en-US" sz="1600" b="0" i="1" smtClean="0">
                                          <a:latin typeface="Cambria Math" panose="02040503050406030204" pitchFamily="18" charset="0"/>
                                          <a:ea typeface="Cambria" panose="02040503050406030204" pitchFamily="18" charset="0"/>
                                        </a:rPr>
                                        <m:t>𝑞</m:t>
                                      </m:r>
                                    </m:sub>
                                  </m:sSub>
                                  <m:r>
                                    <a:rPr lang="en-US" sz="1600" b="0" i="1">
                                      <a:latin typeface="Cambria Math" panose="02040503050406030204" pitchFamily="18" charset="0"/>
                                      <a:ea typeface="Cambria" panose="02040503050406030204" pitchFamily="18" charset="0"/>
                                    </a:rPr>
                                    <m:t>=</m:t>
                                  </m:r>
                                  <m:r>
                                    <a:rPr lang="en-US" sz="1600" b="0" i="1" smtClean="0">
                                      <a:latin typeface="Cambria Math" panose="02040503050406030204" pitchFamily="18" charset="0"/>
                                      <a:ea typeface="Cambria" panose="02040503050406030204" pitchFamily="18" charset="0"/>
                                    </a:rPr>
                                    <m:t>𝑚</m:t>
                                  </m:r>
                                </m:e>
                              </m:d>
                            </m:num>
                            <m:den>
                              <m:sSub>
                                <m:sSubPr>
                                  <m:ctrlPr>
                                    <a:rPr lang="en-US" sz="1600" i="1" smtClean="0">
                                      <a:latin typeface="Cambria Math" panose="02040503050406030204" pitchFamily="18" charset="0"/>
                                      <a:ea typeface="Cambria" panose="02040503050406030204" pitchFamily="18" charset="0"/>
                                    </a:rPr>
                                  </m:ctrlPr>
                                </m:sSubPr>
                                <m:e>
                                  <m:r>
                                    <a:rPr lang="en-US" sz="1600" b="0" i="1" smtClean="0">
                                      <a:latin typeface="Cambria Math" panose="02040503050406030204" pitchFamily="18" charset="0"/>
                                      <a:ea typeface="Cambria" panose="02040503050406030204" pitchFamily="18" charset="0"/>
                                    </a:rPr>
                                    <m:t>𝑇</m:t>
                                  </m:r>
                                </m:e>
                                <m:sub>
                                  <m:r>
                                    <a:rPr lang="en-US" sz="1600" b="0" i="1" smtClean="0">
                                      <a:latin typeface="Cambria Math" panose="02040503050406030204" pitchFamily="18" charset="0"/>
                                      <a:ea typeface="Cambria" panose="02040503050406030204" pitchFamily="18" charset="0"/>
                                    </a:rPr>
                                    <m:t>𝑠𝑦𝑚</m:t>
                                  </m:r>
                                </m:sub>
                              </m:sSub>
                            </m:den>
                          </m:f>
                        </m:e>
                      </m:nary>
                      <m:sSub>
                        <m:sSubPr>
                          <m:ctrlPr>
                            <a:rPr lang="en-US" sz="1600" i="1">
                              <a:latin typeface="Cambria Math" panose="02040503050406030204" pitchFamily="18" charset="0"/>
                              <a:ea typeface="Cambria" panose="02040503050406030204" pitchFamily="18" charset="0"/>
                            </a:rPr>
                          </m:ctrlPr>
                        </m:sSubPr>
                        <m:e>
                          <m:r>
                            <m:rPr>
                              <m:sty m:val="p"/>
                            </m:rPr>
                            <a:rPr lang="en-US" sz="1600">
                              <a:latin typeface="Cambria Math" panose="02040503050406030204" pitchFamily="18" charset="0"/>
                              <a:ea typeface="Cambria" panose="02040503050406030204" pitchFamily="18" charset="0"/>
                            </a:rPr>
                            <m:t>log</m:t>
                          </m:r>
                        </m:e>
                        <m:sub>
                          <m:r>
                            <a:rPr lang="en-US" sz="1600">
                              <a:latin typeface="Cambria Math" panose="02040503050406030204" pitchFamily="18" charset="0"/>
                              <a:ea typeface="Cambria" panose="02040503050406030204" pitchFamily="18" charset="0"/>
                            </a:rPr>
                            <m:t>2</m:t>
                          </m:r>
                        </m:sub>
                      </m:sSub>
                      <m:d>
                        <m:dPr>
                          <m:ctrlPr>
                            <a:rPr lang="en-US" sz="1600" i="1">
                              <a:latin typeface="Cambria Math" panose="02040503050406030204" pitchFamily="18" charset="0"/>
                              <a:ea typeface="Cambria" panose="02040503050406030204" pitchFamily="18" charset="0"/>
                            </a:rPr>
                          </m:ctrlPr>
                        </m:dPr>
                        <m:e>
                          <m:r>
                            <m:rPr>
                              <m:sty m:val="p"/>
                            </m:rPr>
                            <a:rPr lang="en-US" sz="1600">
                              <a:latin typeface="Cambria Math" panose="02040503050406030204" pitchFamily="18" charset="0"/>
                              <a:ea typeface="Cambria" panose="02040503050406030204" pitchFamily="18" charset="0"/>
                            </a:rPr>
                            <m:t>Pr</m:t>
                          </m:r>
                          <m:d>
                            <m:dPr>
                              <m:ctrlPr>
                                <a:rPr lang="en-US" sz="1600" i="1">
                                  <a:latin typeface="Cambria Math" panose="02040503050406030204" pitchFamily="18" charset="0"/>
                                  <a:ea typeface="Cambria" panose="02040503050406030204" pitchFamily="18" charset="0"/>
                                </a:rPr>
                              </m:ctrlPr>
                            </m:dPr>
                            <m:e>
                              <m:sSub>
                                <m:sSubPr>
                                  <m:ctrlPr>
                                    <a:rPr lang="en-US" sz="1600" i="1">
                                      <a:latin typeface="Cambria Math" panose="02040503050406030204" pitchFamily="18" charset="0"/>
                                      <a:ea typeface="Cambria" panose="02040503050406030204" pitchFamily="18" charset="0"/>
                                    </a:rPr>
                                  </m:ctrlPr>
                                </m:sSubPr>
                                <m:e>
                                  <m:r>
                                    <a:rPr lang="en-US" sz="1600" i="1">
                                      <a:latin typeface="Cambria Math" panose="02040503050406030204" pitchFamily="18" charset="0"/>
                                      <a:ea typeface="Cambria" panose="02040503050406030204" pitchFamily="18" charset="0"/>
                                    </a:rPr>
                                    <m:t>𝑚</m:t>
                                  </m:r>
                                </m:e>
                                <m:sub>
                                  <m:r>
                                    <a:rPr lang="en-US" sz="1600" i="1">
                                      <a:latin typeface="Cambria Math" panose="02040503050406030204" pitchFamily="18" charset="0"/>
                                      <a:ea typeface="Cambria" panose="02040503050406030204" pitchFamily="18" charset="0"/>
                                    </a:rPr>
                                    <m:t>𝑞</m:t>
                                  </m:r>
                                </m:sub>
                              </m:sSub>
                              <m:r>
                                <a:rPr lang="en-US" sz="1600" i="1">
                                  <a:latin typeface="Cambria Math" panose="02040503050406030204" pitchFamily="18" charset="0"/>
                                  <a:ea typeface="Cambria" panose="02040503050406030204" pitchFamily="18" charset="0"/>
                                </a:rPr>
                                <m:t>=</m:t>
                              </m:r>
                              <m:r>
                                <a:rPr lang="en-US" sz="1600" i="1">
                                  <a:latin typeface="Cambria Math" panose="02040503050406030204" pitchFamily="18" charset="0"/>
                                  <a:ea typeface="Cambria" panose="02040503050406030204" pitchFamily="18" charset="0"/>
                                </a:rPr>
                                <m:t>𝑚</m:t>
                              </m:r>
                            </m:e>
                          </m:d>
                        </m:e>
                      </m:d>
                      <m:r>
                        <a:rPr lang="en-US" sz="1600" b="0" i="1" smtClean="0">
                          <a:latin typeface="Cambria Math" panose="02040503050406030204" pitchFamily="18" charset="0"/>
                          <a:ea typeface="Cambria" panose="02040503050406030204" pitchFamily="18" charset="0"/>
                        </a:rPr>
                        <m:t>=</m:t>
                      </m:r>
                      <m:sSub>
                        <m:sSubPr>
                          <m:ctrlPr>
                            <a:rPr lang="en-US" sz="1600" b="0" i="1" smtClean="0">
                              <a:latin typeface="Cambria Math" panose="02040503050406030204" pitchFamily="18" charset="0"/>
                              <a:ea typeface="Cambria" panose="02040503050406030204" pitchFamily="18" charset="0"/>
                            </a:rPr>
                          </m:ctrlPr>
                        </m:sSubPr>
                        <m:e>
                          <m:r>
                            <a:rPr lang="en-US" sz="1600" b="0" i="1" smtClean="0">
                              <a:latin typeface="Cambria Math" panose="02040503050406030204" pitchFamily="18" charset="0"/>
                              <a:ea typeface="Cambria" panose="02040503050406030204" pitchFamily="18" charset="0"/>
                            </a:rPr>
                            <m:t>𝑅</m:t>
                          </m:r>
                        </m:e>
                        <m:sub>
                          <m:r>
                            <a:rPr lang="en-US" sz="1600" b="0" i="1" smtClean="0">
                              <a:latin typeface="Cambria Math" panose="02040503050406030204" pitchFamily="18" charset="0"/>
                              <a:ea typeface="Cambria" panose="02040503050406030204" pitchFamily="18" charset="0"/>
                            </a:rPr>
                            <m:t>𝑀</m:t>
                          </m:r>
                          <m:r>
                            <a:rPr lang="en-US" sz="1600" b="0" i="0" smtClean="0">
                              <a:latin typeface="Cambria Math" panose="02040503050406030204" pitchFamily="18" charset="0"/>
                              <a:ea typeface="Cambria" panose="02040503050406030204" pitchFamily="18" charset="0"/>
                            </a:rPr>
                            <m:t>−</m:t>
                          </m:r>
                          <m:r>
                            <m:rPr>
                              <m:sty m:val="p"/>
                            </m:rPr>
                            <a:rPr lang="en-US" sz="1600" b="0" i="0" smtClean="0">
                              <a:latin typeface="Cambria Math" panose="02040503050406030204" pitchFamily="18" charset="0"/>
                              <a:ea typeface="Cambria" panose="02040503050406030204" pitchFamily="18" charset="0"/>
                            </a:rPr>
                            <m:t>ary</m:t>
                          </m:r>
                          <m:r>
                            <a:rPr lang="en-US" sz="1600" b="0" i="0" smtClean="0">
                              <a:latin typeface="Cambria Math" panose="02040503050406030204" pitchFamily="18" charset="0"/>
                              <a:ea typeface="Cambria" panose="02040503050406030204" pitchFamily="18" charset="0"/>
                            </a:rPr>
                            <m:t> </m:t>
                          </m:r>
                          <m:r>
                            <m:rPr>
                              <m:sty m:val="p"/>
                            </m:rPr>
                            <a:rPr lang="en-US" sz="1600" b="0" i="0" smtClean="0">
                              <a:latin typeface="Cambria Math" panose="02040503050406030204" pitchFamily="18" charset="0"/>
                              <a:ea typeface="Cambria" panose="02040503050406030204" pitchFamily="18" charset="0"/>
                            </a:rPr>
                            <m:t>UB</m:t>
                          </m:r>
                        </m:sub>
                      </m:sSub>
                    </m:oMath>
                  </m:oMathPara>
                </a14:m>
                <a:endParaRPr lang="en-US" sz="1600" b="0" dirty="0">
                  <a:solidFill>
                    <a:schemeClr val="tx1"/>
                  </a:solidFill>
                  <a:ea typeface="Cambria" panose="02040503050406030204" pitchFamily="18" charset="0"/>
                </a:endParaRPr>
              </a:p>
            </p:txBody>
          </p:sp>
        </mc:Choice>
        <mc:Fallback xmlns="">
          <p:sp>
            <p:nvSpPr>
              <p:cNvPr id="38" name="TextBox 37">
                <a:extLst>
                  <a:ext uri="{FF2B5EF4-FFF2-40B4-BE49-F238E27FC236}">
                    <a16:creationId xmlns:a16="http://schemas.microsoft.com/office/drawing/2014/main" id="{2CB15923-37F2-22E8-7BA4-0FDBD8991631}"/>
                  </a:ext>
                </a:extLst>
              </p:cNvPr>
              <p:cNvSpPr txBox="1">
                <a:spLocks noRot="1" noChangeAspect="1" noMove="1" noResize="1" noEditPoints="1" noAdjustHandles="1" noChangeArrowheads="1" noChangeShapeType="1" noTextEdit="1"/>
              </p:cNvSpPr>
              <p:nvPr/>
            </p:nvSpPr>
            <p:spPr>
              <a:xfrm>
                <a:off x="4083417" y="5463233"/>
                <a:ext cx="5179776" cy="72930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E171D55-A732-67A7-0FBF-3A9024B1AA7C}"/>
                  </a:ext>
                </a:extLst>
              </p:cNvPr>
              <p:cNvSpPr txBox="1"/>
              <p:nvPr/>
            </p:nvSpPr>
            <p:spPr>
              <a:xfrm>
                <a:off x="4186926" y="6354510"/>
                <a:ext cx="4039945" cy="428322"/>
              </a:xfrm>
              <a:prstGeom prst="rect">
                <a:avLst/>
              </a:prstGeom>
              <a:noFill/>
              <a:ln w="19050">
                <a:solidFill>
                  <a:schemeClr val="tx2"/>
                </a:solidFill>
              </a:ln>
            </p:spPr>
            <p:txBody>
              <a:bodyPr wrap="square">
                <a:spAutoFit/>
              </a:bodyPr>
              <a:lstStyle/>
              <a:p>
                <a:pPr/>
                <a14:m>
                  <m:oMathPara xmlns:m="http://schemas.openxmlformats.org/officeDocument/2006/math">
                    <m:oMathParaPr>
                      <m:jc m:val="center"/>
                    </m:oMathParaPr>
                    <m:oMath xmlns:m="http://schemas.openxmlformats.org/officeDocument/2006/math">
                      <m:r>
                        <a:rPr lang="en-US" sz="2000" b="0" i="1" smtClean="0">
                          <a:solidFill>
                            <a:schemeClr val="tx1"/>
                          </a:solidFill>
                          <a:latin typeface="Cambria Math" panose="02040503050406030204" pitchFamily="18" charset="0"/>
                          <a:ea typeface="Cambria" panose="02040503050406030204" pitchFamily="18" charset="0"/>
                        </a:rPr>
                        <m:t>𝑅</m:t>
                      </m:r>
                      <m:r>
                        <a:rPr lang="en-US" sz="2000" b="0" i="1" smtClean="0">
                          <a:solidFill>
                            <a:schemeClr val="tx1"/>
                          </a:solidFill>
                          <a:latin typeface="Cambria Math" panose="02040503050406030204" pitchFamily="18" charset="0"/>
                          <a:ea typeface="Cambria" panose="02040503050406030204" pitchFamily="18" charset="0"/>
                        </a:rPr>
                        <m:t>≤</m:t>
                      </m:r>
                      <m:func>
                        <m:funcPr>
                          <m:ctrlPr>
                            <a:rPr lang="en-US" sz="2000" b="0" i="1" smtClean="0">
                              <a:solidFill>
                                <a:schemeClr val="tx1"/>
                              </a:solidFill>
                              <a:latin typeface="Cambria Math" panose="02040503050406030204" pitchFamily="18" charset="0"/>
                              <a:ea typeface="Cambria" panose="02040503050406030204" pitchFamily="18" charset="0"/>
                            </a:rPr>
                          </m:ctrlPr>
                        </m:funcPr>
                        <m:fName>
                          <m:r>
                            <m:rPr>
                              <m:sty m:val="p"/>
                            </m:rPr>
                            <a:rPr lang="en-US" sz="2000" b="0" i="0" smtClean="0">
                              <a:solidFill>
                                <a:schemeClr val="tx1"/>
                              </a:solidFill>
                              <a:latin typeface="Cambria Math" panose="02040503050406030204" pitchFamily="18" charset="0"/>
                              <a:ea typeface="Cambria" panose="02040503050406030204" pitchFamily="18" charset="0"/>
                            </a:rPr>
                            <m:t>min</m:t>
                          </m:r>
                        </m:fName>
                        <m:e>
                          <m:r>
                            <a:rPr lang="en-US" sz="2000" b="0" i="1" smtClean="0">
                              <a:solidFill>
                                <a:schemeClr val="tx1"/>
                              </a:solidFill>
                              <a:latin typeface="Cambria Math" panose="02040503050406030204" pitchFamily="18" charset="0"/>
                              <a:ea typeface="Cambria" panose="02040503050406030204" pitchFamily="18" charset="0"/>
                            </a:rPr>
                            <m:t>{</m:t>
                          </m:r>
                          <m:sSub>
                            <m:sSubPr>
                              <m:ctrlPr>
                                <a:rPr lang="en-US" sz="2000" i="1">
                                  <a:latin typeface="Cambria Math" panose="02040503050406030204" pitchFamily="18" charset="0"/>
                                  <a:ea typeface="Cambria" panose="02040503050406030204" pitchFamily="18" charset="0"/>
                                </a:rPr>
                              </m:ctrlPr>
                            </m:sSubPr>
                            <m:e>
                              <m:r>
                                <a:rPr lang="en-US" sz="2000" i="1">
                                  <a:latin typeface="Cambria Math" panose="02040503050406030204" pitchFamily="18" charset="0"/>
                                  <a:ea typeface="Cambria" panose="02040503050406030204" pitchFamily="18" charset="0"/>
                                </a:rPr>
                                <m:t>𝑅</m:t>
                              </m:r>
                            </m:e>
                            <m:sub>
                              <m:r>
                                <m:rPr>
                                  <m:sty m:val="p"/>
                                </m:rPr>
                                <a:rPr lang="en-US" sz="2000" b="0" i="0" smtClean="0">
                                  <a:latin typeface="Cambria Math" panose="02040503050406030204" pitchFamily="18" charset="0"/>
                                  <a:ea typeface="Cambria" panose="02040503050406030204" pitchFamily="18" charset="0"/>
                                </a:rPr>
                                <m:t>KL</m:t>
                              </m:r>
                              <m:r>
                                <a:rPr lang="en-US" sz="2000">
                                  <a:latin typeface="Cambria Math" panose="02040503050406030204" pitchFamily="18" charset="0"/>
                                  <a:ea typeface="Cambria" panose="02040503050406030204" pitchFamily="18" charset="0"/>
                                </a:rPr>
                                <m:t> </m:t>
                              </m:r>
                              <m:r>
                                <m:rPr>
                                  <m:sty m:val="p"/>
                                </m:rPr>
                                <a:rPr lang="en-US" sz="2000">
                                  <a:latin typeface="Cambria Math" panose="02040503050406030204" pitchFamily="18" charset="0"/>
                                  <a:ea typeface="Cambria" panose="02040503050406030204" pitchFamily="18" charset="0"/>
                                </a:rPr>
                                <m:t>UB</m:t>
                              </m:r>
                            </m:sub>
                          </m:sSub>
                        </m:e>
                      </m:func>
                      <m:r>
                        <a:rPr lang="en-US" sz="2000" b="0" i="1" smtClean="0">
                          <a:solidFill>
                            <a:schemeClr val="tx1"/>
                          </a:solidFill>
                          <a:latin typeface="Cambria Math" panose="02040503050406030204" pitchFamily="18" charset="0"/>
                          <a:ea typeface="Cambria" panose="02040503050406030204" pitchFamily="18" charset="0"/>
                        </a:rPr>
                        <m:t>,</m:t>
                      </m:r>
                      <m:sSub>
                        <m:sSubPr>
                          <m:ctrlPr>
                            <a:rPr lang="en-US" sz="2000" i="1">
                              <a:latin typeface="Cambria Math" panose="02040503050406030204" pitchFamily="18" charset="0"/>
                              <a:ea typeface="Cambria" panose="02040503050406030204" pitchFamily="18" charset="0"/>
                            </a:rPr>
                          </m:ctrlPr>
                        </m:sSubPr>
                        <m:e>
                          <m:r>
                            <a:rPr lang="en-US" sz="2000" i="1">
                              <a:latin typeface="Cambria Math" panose="02040503050406030204" pitchFamily="18" charset="0"/>
                              <a:ea typeface="Cambria" panose="02040503050406030204" pitchFamily="18" charset="0"/>
                            </a:rPr>
                            <m:t>𝑅</m:t>
                          </m:r>
                        </m:e>
                        <m:sub>
                          <m:r>
                            <a:rPr lang="en-US" sz="2000" i="1">
                              <a:latin typeface="Cambria Math" panose="02040503050406030204" pitchFamily="18" charset="0"/>
                              <a:ea typeface="Cambria" panose="02040503050406030204" pitchFamily="18" charset="0"/>
                            </a:rPr>
                            <m:t>𝑀</m:t>
                          </m:r>
                          <m:r>
                            <a:rPr lang="en-US" sz="2000">
                              <a:latin typeface="Cambria Math" panose="02040503050406030204" pitchFamily="18" charset="0"/>
                              <a:ea typeface="Cambria" panose="02040503050406030204" pitchFamily="18" charset="0"/>
                            </a:rPr>
                            <m:t>−</m:t>
                          </m:r>
                          <m:r>
                            <m:rPr>
                              <m:sty m:val="p"/>
                            </m:rPr>
                            <a:rPr lang="en-US" sz="2000">
                              <a:latin typeface="Cambria Math" panose="02040503050406030204" pitchFamily="18" charset="0"/>
                              <a:ea typeface="Cambria" panose="02040503050406030204" pitchFamily="18" charset="0"/>
                            </a:rPr>
                            <m:t>ary</m:t>
                          </m:r>
                          <m:r>
                            <a:rPr lang="en-US" sz="2000">
                              <a:latin typeface="Cambria Math" panose="02040503050406030204" pitchFamily="18" charset="0"/>
                              <a:ea typeface="Cambria" panose="02040503050406030204" pitchFamily="18" charset="0"/>
                            </a:rPr>
                            <m:t> </m:t>
                          </m:r>
                          <m:r>
                            <m:rPr>
                              <m:sty m:val="p"/>
                            </m:rPr>
                            <a:rPr lang="en-US" sz="2000">
                              <a:latin typeface="Cambria Math" panose="02040503050406030204" pitchFamily="18" charset="0"/>
                              <a:ea typeface="Cambria" panose="02040503050406030204" pitchFamily="18" charset="0"/>
                            </a:rPr>
                            <m:t>UB</m:t>
                          </m:r>
                        </m:sub>
                      </m:sSub>
                      <m:r>
                        <a:rPr lang="en-US" sz="2000" b="0" i="0" smtClean="0">
                          <a:latin typeface="Cambria Math" panose="02040503050406030204" pitchFamily="18" charset="0"/>
                          <a:ea typeface="Cambria" panose="02040503050406030204" pitchFamily="18" charset="0"/>
                        </a:rPr>
                        <m:t>} </m:t>
                      </m:r>
                    </m:oMath>
                  </m:oMathPara>
                </a14:m>
                <a:endParaRPr lang="en-US" sz="2000" b="0" dirty="0">
                  <a:solidFill>
                    <a:schemeClr val="tx1"/>
                  </a:solidFill>
                  <a:ea typeface="Cambria" panose="02040503050406030204" pitchFamily="18" charset="0"/>
                </a:endParaRPr>
              </a:p>
            </p:txBody>
          </p:sp>
        </mc:Choice>
        <mc:Fallback xmlns="">
          <p:sp>
            <p:nvSpPr>
              <p:cNvPr id="39" name="TextBox 38">
                <a:extLst>
                  <a:ext uri="{FF2B5EF4-FFF2-40B4-BE49-F238E27FC236}">
                    <a16:creationId xmlns:a16="http://schemas.microsoft.com/office/drawing/2014/main" id="{BE171D55-A732-67A7-0FBF-3A9024B1AA7C}"/>
                  </a:ext>
                </a:extLst>
              </p:cNvPr>
              <p:cNvSpPr txBox="1">
                <a:spLocks noRot="1" noChangeAspect="1" noMove="1" noResize="1" noEditPoints="1" noAdjustHandles="1" noChangeArrowheads="1" noChangeShapeType="1" noTextEdit="1"/>
              </p:cNvSpPr>
              <p:nvPr/>
            </p:nvSpPr>
            <p:spPr>
              <a:xfrm>
                <a:off x="4186926" y="6354510"/>
                <a:ext cx="4039945" cy="428322"/>
              </a:xfrm>
              <a:prstGeom prst="rect">
                <a:avLst/>
              </a:prstGeom>
              <a:blipFill>
                <a:blip r:embed="rId17"/>
                <a:stretch>
                  <a:fillRect b="-5405"/>
                </a:stretch>
              </a:blipFill>
              <a:ln w="19050">
                <a:solidFill>
                  <a:schemeClr val="tx2"/>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CBE7473-8956-A69B-5BCC-1623643B1643}"/>
              </a:ext>
            </a:extLst>
          </p:cNvPr>
          <p:cNvSpPr txBox="1"/>
          <p:nvPr/>
        </p:nvSpPr>
        <p:spPr>
          <a:xfrm>
            <a:off x="8424472" y="1123558"/>
            <a:ext cx="2970344" cy="923330"/>
          </a:xfrm>
          <a:prstGeom prst="rect">
            <a:avLst/>
          </a:prstGeom>
          <a:noFill/>
        </p:spPr>
        <p:txBody>
          <a:bodyPr wrap="square" rtlCol="0">
            <a:spAutoFit/>
          </a:bodyPr>
          <a:lstStyle/>
          <a:p>
            <a:r>
              <a:rPr lang="en-US" dirty="0">
                <a:solidFill>
                  <a:schemeClr val="accent5"/>
                </a:solidFill>
              </a:rPr>
              <a:t>condition probabilities are intricate if symbol data vectors aren’t orthogonal</a:t>
            </a:r>
          </a:p>
        </p:txBody>
      </p:sp>
      <p:cxnSp>
        <p:nvCxnSpPr>
          <p:cNvPr id="9" name="Straight Arrow Connector 8">
            <a:extLst>
              <a:ext uri="{FF2B5EF4-FFF2-40B4-BE49-F238E27FC236}">
                <a16:creationId xmlns:a16="http://schemas.microsoft.com/office/drawing/2014/main" id="{FFD11B53-56D2-432E-EEF5-606EE6A49C41}"/>
              </a:ext>
            </a:extLst>
          </p:cNvPr>
          <p:cNvCxnSpPr/>
          <p:nvPr/>
        </p:nvCxnSpPr>
        <p:spPr>
          <a:xfrm flipH="1" flipV="1">
            <a:off x="7553992" y="1473907"/>
            <a:ext cx="861983" cy="126852"/>
          </a:xfrm>
          <a:prstGeom prst="straightConnector1">
            <a:avLst/>
          </a:prstGeom>
          <a:ln>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32EDA9B8-57AC-1A8C-E2D3-68B5DA838E4A}"/>
              </a:ext>
            </a:extLst>
          </p:cNvPr>
          <p:cNvCxnSpPr>
            <a:cxnSpLocks/>
          </p:cNvCxnSpPr>
          <p:nvPr/>
        </p:nvCxnSpPr>
        <p:spPr>
          <a:xfrm flipH="1">
            <a:off x="4455516" y="2949439"/>
            <a:ext cx="716132" cy="216750"/>
          </a:xfrm>
          <a:prstGeom prst="straightConnector1">
            <a:avLst/>
          </a:prstGeom>
          <a:ln>
            <a:solidFill>
              <a:schemeClr val="accent5"/>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4522CAA7-1BCA-6844-FCBA-94427C4223AF}"/>
              </a:ext>
            </a:extLst>
          </p:cNvPr>
          <p:cNvSpPr txBox="1"/>
          <p:nvPr/>
        </p:nvSpPr>
        <p:spPr>
          <a:xfrm>
            <a:off x="5142186" y="2526455"/>
            <a:ext cx="6172316" cy="646331"/>
          </a:xfrm>
          <a:prstGeom prst="rect">
            <a:avLst/>
          </a:prstGeom>
          <a:noFill/>
        </p:spPr>
        <p:txBody>
          <a:bodyPr wrap="square" rtlCol="0">
            <a:spAutoFit/>
          </a:bodyPr>
          <a:lstStyle/>
          <a:p>
            <a:r>
              <a:rPr lang="en-US" dirty="0">
                <a:solidFill>
                  <a:schemeClr val="accent5"/>
                </a:solidFill>
              </a:rPr>
              <a:t>no analytical solution for the differential entropy of a homoscedastic (same covariance) complex Gaussian mixture</a:t>
            </a:r>
          </a:p>
        </p:txBody>
      </p:sp>
      <p:cxnSp>
        <p:nvCxnSpPr>
          <p:cNvPr id="16" name="Straight Arrow Connector 15">
            <a:extLst>
              <a:ext uri="{FF2B5EF4-FFF2-40B4-BE49-F238E27FC236}">
                <a16:creationId xmlns:a16="http://schemas.microsoft.com/office/drawing/2014/main" id="{AA145454-E5E0-5F7F-EED2-F5069235CB0F}"/>
              </a:ext>
            </a:extLst>
          </p:cNvPr>
          <p:cNvCxnSpPr>
            <a:cxnSpLocks/>
            <a:stCxn id="17" idx="1"/>
          </p:cNvCxnSpPr>
          <p:nvPr/>
        </p:nvCxnSpPr>
        <p:spPr>
          <a:xfrm flipH="1">
            <a:off x="8106770" y="5180716"/>
            <a:ext cx="1047025" cy="0"/>
          </a:xfrm>
          <a:prstGeom prst="straightConnector1">
            <a:avLst/>
          </a:prstGeom>
          <a:ln>
            <a:solidFill>
              <a:schemeClr val="accent5"/>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9EE210-AF9F-6132-C1E7-F94715336EF2}"/>
                  </a:ext>
                </a:extLst>
              </p:cNvPr>
              <p:cNvSpPr txBox="1"/>
              <p:nvPr/>
            </p:nvSpPr>
            <p:spPr>
              <a:xfrm>
                <a:off x="9153795" y="4844790"/>
                <a:ext cx="2712934" cy="671851"/>
              </a:xfrm>
              <a:prstGeom prst="rect">
                <a:avLst/>
              </a:prstGeom>
              <a:noFill/>
            </p:spPr>
            <p:txBody>
              <a:bodyPr wrap="square" rtlCol="0">
                <a:spAutoFit/>
              </a:bodyPr>
              <a:lstStyle/>
              <a:p>
                <a:r>
                  <a:rPr lang="en-US" dirty="0">
                    <a:solidFill>
                      <a:schemeClr val="accent5"/>
                    </a:solidFill>
                  </a:rPr>
                  <a:t>If </a:t>
                </a:r>
                <a14:m>
                  <m:oMath xmlns:m="http://schemas.openxmlformats.org/officeDocument/2006/math">
                    <m:d>
                      <m:dPr>
                        <m:begChr m:val="|"/>
                        <m:endChr m:val="|"/>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𝐷</m:t>
                        </m:r>
                      </m:e>
                    </m:d>
                    <m:r>
                      <a:rPr lang="en-US" b="0" i="1" smtClean="0">
                        <a:solidFill>
                          <a:schemeClr val="accent5"/>
                        </a:solidFill>
                        <a:latin typeface="Cambria Math" panose="02040503050406030204" pitchFamily="18" charset="0"/>
                      </a:rPr>
                      <m:t>&gt;</m:t>
                    </m:r>
                    <m:r>
                      <a:rPr lang="en-US" b="0" i="1" smtClean="0">
                        <a:solidFill>
                          <a:schemeClr val="accent5"/>
                        </a:solidFill>
                        <a:latin typeface="Cambria Math" panose="02040503050406030204" pitchFamily="18" charset="0"/>
                      </a:rPr>
                      <m:t>𝑀</m:t>
                    </m:r>
                    <m:r>
                      <a:rPr lang="en-US" b="0" i="0" smtClean="0">
                        <a:solidFill>
                          <a:schemeClr val="accent5"/>
                        </a:solidFill>
                        <a:latin typeface="Cambria Math" panose="02040503050406030204" pitchFamily="18" charset="0"/>
                      </a:rPr>
                      <m:t>,</m:t>
                    </m:r>
                  </m:oMath>
                </a14:m>
                <a:r>
                  <a:rPr lang="en-US" dirty="0">
                    <a:solidFill>
                      <a:schemeClr val="accent5"/>
                    </a:solidFill>
                  </a:rPr>
                  <a:t> high SNRs lead to </a:t>
                </a:r>
                <a14:m>
                  <m:oMath xmlns:m="http://schemas.openxmlformats.org/officeDocument/2006/math">
                    <m:sSub>
                      <m:sSubPr>
                        <m:ctrlPr>
                          <a:rPr lang="en-US" i="1" smtClean="0">
                            <a:solidFill>
                              <a:schemeClr val="accent5"/>
                            </a:solidFill>
                            <a:latin typeface="Cambria Math" panose="02040503050406030204" pitchFamily="18" charset="0"/>
                            <a:ea typeface="Cambria" panose="02040503050406030204" pitchFamily="18" charset="0"/>
                          </a:rPr>
                        </m:ctrlPr>
                      </m:sSubPr>
                      <m:e>
                        <m:r>
                          <a:rPr lang="en-US" i="1">
                            <a:solidFill>
                              <a:schemeClr val="accent5"/>
                            </a:solidFill>
                            <a:latin typeface="Cambria Math" panose="02040503050406030204" pitchFamily="18" charset="0"/>
                            <a:ea typeface="Cambria" panose="02040503050406030204" pitchFamily="18" charset="0"/>
                          </a:rPr>
                          <m:t>𝑅</m:t>
                        </m:r>
                      </m:e>
                      <m:sub>
                        <m:r>
                          <m:rPr>
                            <m:sty m:val="p"/>
                          </m:rPr>
                          <a:rPr lang="en-US">
                            <a:solidFill>
                              <a:schemeClr val="accent5"/>
                            </a:solidFill>
                            <a:latin typeface="Cambria Math" panose="02040503050406030204" pitchFamily="18" charset="0"/>
                            <a:ea typeface="Cambria" panose="02040503050406030204" pitchFamily="18" charset="0"/>
                          </a:rPr>
                          <m:t>KL</m:t>
                        </m:r>
                        <m:r>
                          <a:rPr lang="en-US">
                            <a:solidFill>
                              <a:schemeClr val="accent5"/>
                            </a:solidFill>
                            <a:latin typeface="Cambria Math" panose="02040503050406030204" pitchFamily="18" charset="0"/>
                            <a:ea typeface="Cambria" panose="02040503050406030204" pitchFamily="18" charset="0"/>
                          </a:rPr>
                          <m:t> </m:t>
                        </m:r>
                        <m:r>
                          <m:rPr>
                            <m:sty m:val="p"/>
                          </m:rPr>
                          <a:rPr lang="en-US">
                            <a:solidFill>
                              <a:schemeClr val="accent5"/>
                            </a:solidFill>
                            <a:latin typeface="Cambria Math" panose="02040503050406030204" pitchFamily="18" charset="0"/>
                            <a:ea typeface="Cambria" panose="02040503050406030204" pitchFamily="18" charset="0"/>
                          </a:rPr>
                          <m:t>UB</m:t>
                        </m:r>
                      </m:sub>
                    </m:sSub>
                    <m:r>
                      <a:rPr lang="en-US" b="0" i="1" smtClean="0">
                        <a:solidFill>
                          <a:schemeClr val="accent5"/>
                        </a:solidFill>
                        <a:latin typeface="Cambria Math" panose="02040503050406030204" pitchFamily="18" charset="0"/>
                        <a:ea typeface="Cambria" panose="02040503050406030204" pitchFamily="18" charset="0"/>
                      </a:rPr>
                      <m:t>&gt;</m:t>
                    </m:r>
                    <m:sSub>
                      <m:sSubPr>
                        <m:ctrlPr>
                          <a:rPr lang="en-US" i="1" smtClean="0">
                            <a:solidFill>
                              <a:schemeClr val="accent5"/>
                            </a:solidFill>
                            <a:latin typeface="Cambria Math" panose="02040503050406030204" pitchFamily="18" charset="0"/>
                            <a:ea typeface="Cambria" panose="02040503050406030204" pitchFamily="18" charset="0"/>
                          </a:rPr>
                        </m:ctrlPr>
                      </m:sSubPr>
                      <m:e>
                        <m:r>
                          <a:rPr lang="en-US" i="1">
                            <a:solidFill>
                              <a:schemeClr val="accent5"/>
                            </a:solidFill>
                            <a:latin typeface="Cambria Math" panose="02040503050406030204" pitchFamily="18" charset="0"/>
                            <a:ea typeface="Cambria" panose="02040503050406030204" pitchFamily="18" charset="0"/>
                          </a:rPr>
                          <m:t>𝑅</m:t>
                        </m:r>
                      </m:e>
                      <m:sub>
                        <m:r>
                          <a:rPr lang="en-US" i="1">
                            <a:solidFill>
                              <a:schemeClr val="accent5"/>
                            </a:solidFill>
                            <a:latin typeface="Cambria Math" panose="02040503050406030204" pitchFamily="18" charset="0"/>
                            <a:ea typeface="Cambria" panose="02040503050406030204" pitchFamily="18" charset="0"/>
                          </a:rPr>
                          <m:t>𝑀</m:t>
                        </m:r>
                        <m:r>
                          <a:rPr lang="en-US">
                            <a:solidFill>
                              <a:schemeClr val="accent5"/>
                            </a:solidFill>
                            <a:latin typeface="Cambria Math" panose="02040503050406030204" pitchFamily="18" charset="0"/>
                            <a:ea typeface="Cambria" panose="02040503050406030204" pitchFamily="18" charset="0"/>
                          </a:rPr>
                          <m:t>−</m:t>
                        </m:r>
                        <m:r>
                          <m:rPr>
                            <m:sty m:val="p"/>
                          </m:rPr>
                          <a:rPr lang="en-US">
                            <a:solidFill>
                              <a:schemeClr val="accent5"/>
                            </a:solidFill>
                            <a:latin typeface="Cambria Math" panose="02040503050406030204" pitchFamily="18" charset="0"/>
                            <a:ea typeface="Cambria" panose="02040503050406030204" pitchFamily="18" charset="0"/>
                          </a:rPr>
                          <m:t>ary</m:t>
                        </m:r>
                        <m:r>
                          <a:rPr lang="en-US">
                            <a:solidFill>
                              <a:schemeClr val="accent5"/>
                            </a:solidFill>
                            <a:latin typeface="Cambria Math" panose="02040503050406030204" pitchFamily="18" charset="0"/>
                            <a:ea typeface="Cambria" panose="02040503050406030204" pitchFamily="18" charset="0"/>
                          </a:rPr>
                          <m:t> </m:t>
                        </m:r>
                        <m:r>
                          <m:rPr>
                            <m:sty m:val="p"/>
                          </m:rPr>
                          <a:rPr lang="en-US">
                            <a:solidFill>
                              <a:schemeClr val="accent5"/>
                            </a:solidFill>
                            <a:latin typeface="Cambria Math" panose="02040503050406030204" pitchFamily="18" charset="0"/>
                            <a:ea typeface="Cambria" panose="02040503050406030204" pitchFamily="18" charset="0"/>
                          </a:rPr>
                          <m:t>UB</m:t>
                        </m:r>
                      </m:sub>
                    </m:sSub>
                  </m:oMath>
                </a14:m>
                <a:endParaRPr lang="en-US" dirty="0">
                  <a:solidFill>
                    <a:schemeClr val="accent5"/>
                  </a:solidFill>
                </a:endParaRPr>
              </a:p>
            </p:txBody>
          </p:sp>
        </mc:Choice>
        <mc:Fallback xmlns="">
          <p:sp>
            <p:nvSpPr>
              <p:cNvPr id="17" name="TextBox 16">
                <a:extLst>
                  <a:ext uri="{FF2B5EF4-FFF2-40B4-BE49-F238E27FC236}">
                    <a16:creationId xmlns:a16="http://schemas.microsoft.com/office/drawing/2014/main" id="{2C9EE210-AF9F-6132-C1E7-F94715336EF2}"/>
                  </a:ext>
                </a:extLst>
              </p:cNvPr>
              <p:cNvSpPr txBox="1">
                <a:spLocks noRot="1" noChangeAspect="1" noMove="1" noResize="1" noEditPoints="1" noAdjustHandles="1" noChangeArrowheads="1" noChangeShapeType="1" noTextEdit="1"/>
              </p:cNvSpPr>
              <p:nvPr/>
            </p:nvSpPr>
            <p:spPr>
              <a:xfrm>
                <a:off x="9153795" y="4844790"/>
                <a:ext cx="2712934" cy="671851"/>
              </a:xfrm>
              <a:prstGeom prst="rect">
                <a:avLst/>
              </a:prstGeom>
              <a:blipFill>
                <a:blip r:embed="rId18"/>
                <a:stretch>
                  <a:fillRect l="-2022" t="-5455" r="-1124" b="-10909"/>
                </a:stretch>
              </a:blipFill>
            </p:spPr>
            <p:txBody>
              <a:bodyPr/>
              <a:lstStyle/>
              <a:p>
                <a:r>
                  <a:rPr lang="en-US">
                    <a:noFill/>
                  </a:rPr>
                  <a:t> </a:t>
                </a:r>
              </a:p>
            </p:txBody>
          </p:sp>
        </mc:Fallback>
      </mc:AlternateContent>
    </p:spTree>
    <p:extLst>
      <p:ext uri="{BB962C8B-B14F-4D97-AF65-F5344CB8AC3E}">
        <p14:creationId xmlns:p14="http://schemas.microsoft.com/office/powerpoint/2010/main" val="396149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diagram&#10;&#10;Description automatically generated">
            <a:extLst>
              <a:ext uri="{FF2B5EF4-FFF2-40B4-BE49-F238E27FC236}">
                <a16:creationId xmlns:a16="http://schemas.microsoft.com/office/drawing/2014/main" id="{9057229B-C625-28AA-3C9C-596E75ABC78E}"/>
              </a:ext>
            </a:extLst>
          </p:cNvPr>
          <p:cNvPicPr>
            <a:picLocks noChangeAspect="1"/>
          </p:cNvPicPr>
          <p:nvPr/>
        </p:nvPicPr>
        <p:blipFill rotWithShape="1">
          <a:blip r:embed="rId3">
            <a:extLst>
              <a:ext uri="{28A0092B-C50C-407E-A947-70E740481C1C}">
                <a14:useLocalDpi xmlns:a14="http://schemas.microsoft.com/office/drawing/2010/main" val="0"/>
              </a:ext>
            </a:extLst>
          </a:blip>
          <a:srcRect r="1951"/>
          <a:stretch/>
        </p:blipFill>
        <p:spPr>
          <a:xfrm>
            <a:off x="3534826" y="1628028"/>
            <a:ext cx="8657174" cy="4974533"/>
          </a:xfrm>
          <a:prstGeom prst="rect">
            <a:avLst/>
          </a:prstGeom>
        </p:spPr>
      </p:pic>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Anticipated Vehicle Noise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1" y="1367794"/>
                <a:ext cx="11902357" cy="5490206"/>
              </a:xfrm>
            </p:spPr>
            <p:txBody>
              <a:bodyPr>
                <a:normAutofit/>
              </a:bodyPr>
              <a:lstStyle/>
              <a:p>
                <a:pPr>
                  <a:spcBef>
                    <a:spcPts val="0"/>
                  </a:spcBef>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rPr>
                  <a:t>Accelerometer (</a:t>
                </a:r>
                <a14:m>
                  <m:oMath xmlns:m="http://schemas.openxmlformats.org/officeDocument/2006/math">
                    <m:sSub>
                      <m:sSubPr>
                        <m:ctrlPr>
                          <a:rPr lang="en-US" sz="1800" b="0" i="1" smtClean="0">
                            <a:solidFill>
                              <a:schemeClr val="tx1"/>
                            </a:solidFill>
                            <a:latin typeface="Cambria Math" panose="02040503050406030204" pitchFamily="18" charset="0"/>
                            <a:ea typeface="Cambria" panose="02040503050406030204" pitchFamily="18" charset="0"/>
                          </a:rPr>
                        </m:ctrlPr>
                      </m:sSubPr>
                      <m:e>
                        <m:r>
                          <a:rPr lang="en-US" sz="1800" b="0" i="1" smtClean="0">
                            <a:solidFill>
                              <a:schemeClr val="tx1"/>
                            </a:solidFill>
                            <a:latin typeface="Cambria Math" panose="02040503050406030204" pitchFamily="18" charset="0"/>
                            <a:ea typeface="Cambria" panose="02040503050406030204" pitchFamily="18" charset="0"/>
                          </a:rPr>
                          <m:t>𝑓</m:t>
                        </m:r>
                      </m:e>
                      <m:sub>
                        <m:r>
                          <a:rPr lang="en-US" sz="1800" b="0" i="1" smtClean="0">
                            <a:solidFill>
                              <a:schemeClr val="tx1"/>
                            </a:solidFill>
                            <a:latin typeface="Cambria Math" panose="02040503050406030204" pitchFamily="18" charset="0"/>
                            <a:ea typeface="Cambria" panose="02040503050406030204" pitchFamily="18" charset="0"/>
                          </a:rPr>
                          <m:t>𝑠</m:t>
                        </m:r>
                      </m:sub>
                    </m:sSub>
                    <m:r>
                      <a:rPr lang="en-US" sz="1800" b="0" i="1" smtClean="0">
                        <a:solidFill>
                          <a:schemeClr val="tx1"/>
                        </a:solidFill>
                        <a:latin typeface="Cambria Math" panose="02040503050406030204" pitchFamily="18" charset="0"/>
                        <a:ea typeface="Cambria" panose="02040503050406030204" pitchFamily="18" charset="0"/>
                      </a:rPr>
                      <m:t>=100</m:t>
                    </m:r>
                  </m:oMath>
                </a14:m>
                <a:r>
                  <a:rPr lang="en-US" sz="1800" dirty="0">
                    <a:solidFill>
                      <a:schemeClr val="tx1"/>
                    </a:solidFill>
                    <a:latin typeface="Cambria" panose="02040503050406030204" pitchFamily="18" charset="0"/>
                    <a:ea typeface="Cambria" panose="02040503050406030204" pitchFamily="18" charset="0"/>
                  </a:rPr>
                  <a:t> Hz) data collection on hybrid Kia Sportage </a:t>
                </a:r>
              </a:p>
              <a:p>
                <a:pPr>
                  <a:spcBef>
                    <a:spcPts val="0"/>
                  </a:spcBef>
                  <a:buFont typeface="Arial" panose="020B0604020202020204" pitchFamily="34" charset="0"/>
                  <a:buChar char="•"/>
                </a:pPr>
                <a:endParaRPr lang="en-US" sz="2400" b="1"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36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spcBef>
                    <a:spcPts val="0"/>
                  </a:spcBef>
                  <a:buNone/>
                </a:pPr>
                <a:endParaRPr lang="en-US" sz="2400" b="1" dirty="0">
                  <a:solidFill>
                    <a:schemeClr val="accent1"/>
                  </a:solidFill>
                  <a:latin typeface="Cambria" panose="02040503050406030204" pitchFamily="18" charset="0"/>
                  <a:ea typeface="Cambria" panose="02040503050406030204" pitchFamily="18" charset="0"/>
                </a:endParaRPr>
              </a:p>
              <a:p>
                <a:pPr marL="0" indent="0">
                  <a:spcBef>
                    <a:spcPts val="0"/>
                  </a:spcBef>
                  <a:buNone/>
                </a:pPr>
                <a:endParaRPr lang="en-US"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r>
                  <a:rPr lang="en-US" sz="1800" dirty="0">
                    <a:latin typeface="Cambria" panose="02040503050406030204" pitchFamily="18" charset="0"/>
                    <a:ea typeface="Cambria" panose="02040503050406030204" pitchFamily="18" charset="0"/>
                  </a:rPr>
                  <a:t>Noise mitigation methods like that in [78] are used. (See dissertation and/or back-up slides).</a:t>
                </a: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581191" y="1367794"/>
                <a:ext cx="11902357" cy="5490206"/>
              </a:xfrm>
              <a:blipFill>
                <a:blip r:embed="rId5"/>
                <a:stretch>
                  <a:fillRect l="-307" t="-1110" b="-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27</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B4F375C-E5DD-AA7D-2581-C6E5BB601180}"/>
                  </a:ext>
                </a:extLst>
              </p:cNvPr>
              <p:cNvSpPr txBox="1"/>
              <p:nvPr/>
            </p:nvSpPr>
            <p:spPr>
              <a:xfrm>
                <a:off x="308464" y="2052504"/>
                <a:ext cx="3628687" cy="3903633"/>
              </a:xfrm>
              <a:prstGeom prst="rect">
                <a:avLst/>
              </a:prstGeom>
              <a:noFill/>
            </p:spPr>
            <p:txBody>
              <a:bodyPr wrap="square">
                <a:spAutoFit/>
              </a:bodyPr>
              <a:lstStyle/>
              <a:p>
                <a:pPr>
                  <a:spcBef>
                    <a:spcPts val="1000"/>
                  </a:spcBef>
                </a:pPr>
                <a:r>
                  <a:rPr lang="en-US" sz="1800" u="sng" dirty="0">
                    <a:solidFill>
                      <a:schemeClr val="tx1"/>
                    </a:solidFill>
                    <a:latin typeface="Cambria" panose="02040503050406030204" pitchFamily="18" charset="0"/>
                    <a:ea typeface="Cambria" panose="02040503050406030204" pitchFamily="18" charset="0"/>
                  </a:rPr>
                  <a:t>Takeaways</a:t>
                </a:r>
              </a:p>
              <a:p>
                <a:pPr marL="342900" indent="-342900">
                  <a:spcBef>
                    <a:spcPts val="1000"/>
                  </a:spcBef>
                  <a:buFont typeface="+mj-lt"/>
                  <a:buAutoNum type="arabicPeriod"/>
                </a:pPr>
                <a:r>
                  <a:rPr lang="en-US" sz="1800" dirty="0">
                    <a:solidFill>
                      <a:schemeClr val="tx1"/>
                    </a:solidFill>
                    <a:latin typeface="Cambria" panose="02040503050406030204" pitchFamily="18" charset="0"/>
                    <a:ea typeface="Cambria" panose="02040503050406030204" pitchFamily="18" charset="0"/>
                  </a:rPr>
                  <a:t>Most vehicle noise is </a:t>
                </a:r>
                <a14:m>
                  <m:oMath xmlns:m="http://schemas.openxmlformats.org/officeDocument/2006/math">
                    <m:r>
                      <a:rPr lang="en-US" sz="1800" b="0" i="0" smtClean="0">
                        <a:solidFill>
                          <a:schemeClr val="tx1"/>
                        </a:solidFill>
                        <a:latin typeface="Cambria Math" panose="02040503050406030204" pitchFamily="18" charset="0"/>
                        <a:ea typeface="Cambria" panose="02040503050406030204" pitchFamily="18" charset="0"/>
                      </a:rPr>
                      <m:t>&lt;</m:t>
                    </m:r>
                    <m:r>
                      <a:rPr lang="en-US" sz="1800" b="0" i="1" smtClean="0">
                        <a:solidFill>
                          <a:schemeClr val="tx1"/>
                        </a:solidFill>
                        <a:latin typeface="Cambria Math" panose="02040503050406030204" pitchFamily="18" charset="0"/>
                        <a:ea typeface="Cambria" panose="02040503050406030204" pitchFamily="18" charset="0"/>
                      </a:rPr>
                      <m:t>40</m:t>
                    </m:r>
                  </m:oMath>
                </a14:m>
                <a:r>
                  <a:rPr lang="en-US" dirty="0">
                    <a:latin typeface="Cambria" panose="02040503050406030204" pitchFamily="18" charset="0"/>
                    <a:ea typeface="Cambria" panose="02040503050406030204" pitchFamily="18" charset="0"/>
                  </a:rPr>
                  <a:t> Hz.</a:t>
                </a:r>
              </a:p>
              <a:p>
                <a:pPr marL="800100" lvl="1" indent="-342900">
                  <a:spcBef>
                    <a:spcPts val="1000"/>
                  </a:spcBef>
                  <a:buFont typeface="Arial" panose="020B0604020202020204" pitchFamily="34" charset="0"/>
                  <a:buChar char="•"/>
                </a:pPr>
                <a:r>
                  <a:rPr lang="en-US" sz="1600" dirty="0">
                    <a:latin typeface="Cambria" panose="02040503050406030204" pitchFamily="18" charset="0"/>
                    <a:ea typeface="Cambria" panose="02040503050406030204" pitchFamily="18" charset="0"/>
                  </a:rPr>
                  <a:t>Technical literature agrees and claims vibrations </a:t>
                </a:r>
                <a14:m>
                  <m:oMath xmlns:m="http://schemas.openxmlformats.org/officeDocument/2006/math">
                    <m:r>
                      <a:rPr lang="en-US" sz="1600" i="1" smtClean="0">
                        <a:latin typeface="Cambria Math" panose="02040503050406030204" pitchFamily="18" charset="0"/>
                        <a:ea typeface="Cambria Math" panose="02040503050406030204" pitchFamily="18" charset="0"/>
                      </a:rPr>
                      <m:t>&lt;</m:t>
                    </m:r>
                    <m:r>
                      <a:rPr lang="en-US" sz="1600" b="0" i="1" smtClean="0">
                        <a:latin typeface="Cambria Math" panose="02040503050406030204" pitchFamily="18" charset="0"/>
                        <a:ea typeface="Cambria Math" panose="02040503050406030204" pitchFamily="18" charset="0"/>
                      </a:rPr>
                      <m:t>1</m:t>
                    </m:r>
                  </m:oMath>
                </a14:m>
                <a:r>
                  <a:rPr lang="en-US" sz="1600" dirty="0">
                    <a:latin typeface="Cambria" panose="02040503050406030204" pitchFamily="18" charset="0"/>
                    <a:ea typeface="Cambria" panose="02040503050406030204" pitchFamily="18" charset="0"/>
                  </a:rPr>
                  <a:t> mm amplitude. </a:t>
                </a:r>
                <a:r>
                  <a:rPr lang="en-US" sz="1600" baseline="30000" dirty="0">
                    <a:latin typeface="Cambria" panose="02040503050406030204" pitchFamily="18" charset="0"/>
                    <a:ea typeface="Cambria" panose="02040503050406030204" pitchFamily="18" charset="0"/>
                  </a:rPr>
                  <a:t>[76, 77]</a:t>
                </a:r>
                <a:endParaRPr lang="en-US" sz="1600" dirty="0">
                  <a:latin typeface="Cambria" panose="02040503050406030204" pitchFamily="18" charset="0"/>
                  <a:ea typeface="Cambria" panose="02040503050406030204" pitchFamily="18" charset="0"/>
                </a:endParaRPr>
              </a:p>
              <a:p>
                <a:pPr marL="342900" indent="-342900">
                  <a:spcBef>
                    <a:spcPts val="1000"/>
                  </a:spcBef>
                  <a:buFont typeface="+mj-lt"/>
                  <a:buAutoNum type="arabicPeriod"/>
                </a:pPr>
                <a:r>
                  <a:rPr lang="en-US" dirty="0">
                    <a:latin typeface="Cambria" panose="02040503050406030204" pitchFamily="18" charset="0"/>
                    <a:ea typeface="Cambria" panose="02040503050406030204" pitchFamily="18" charset="0"/>
                  </a:rPr>
                  <a:t>Noise at multiple locations on a vehicle is correlated.</a:t>
                </a:r>
              </a:p>
              <a:p>
                <a:pPr marL="742950" lvl="1" indent="-285750">
                  <a:spcBef>
                    <a:spcPts val="1000"/>
                  </a:spcBef>
                  <a:buFont typeface="Arial" panose="020B0604020202020204" pitchFamily="34" charset="0"/>
                  <a:buChar char="•"/>
                </a:pPr>
                <a:r>
                  <a:rPr lang="en-US" sz="1600" dirty="0">
                    <a:latin typeface="Cambria" panose="02040503050406030204" pitchFamily="18" charset="0"/>
                    <a:ea typeface="Cambria" panose="02040503050406030204" pitchFamily="18" charset="0"/>
                  </a:rPr>
                  <a:t>One can be used to mitigate vibrational effects at the other.</a:t>
                </a:r>
              </a:p>
              <a:p>
                <a:pPr marL="342900" indent="-342900">
                  <a:spcBef>
                    <a:spcPts val="1000"/>
                  </a:spcBef>
                  <a:buFont typeface="+mj-lt"/>
                  <a:buAutoNum type="arabicPeriod"/>
                </a:pPr>
                <a:r>
                  <a:rPr lang="en-US" dirty="0">
                    <a:latin typeface="Cambria" panose="02040503050406030204" pitchFamily="18" charset="0"/>
                    <a:ea typeface="Cambria" panose="02040503050406030204" pitchFamily="18" charset="0"/>
                  </a:rPr>
                  <a:t>Gas mode generates additional tonal noise inversely related to speed.</a:t>
                </a:r>
                <a:endParaRPr lang="en-US" sz="2000" dirty="0">
                  <a:latin typeface="Cambria" panose="02040503050406030204" pitchFamily="18" charset="0"/>
                  <a:ea typeface="Cambria" panose="02040503050406030204" pitchFamily="18" charset="0"/>
                </a:endParaRPr>
              </a:p>
            </p:txBody>
          </p:sp>
        </mc:Choice>
        <mc:Fallback xmlns="">
          <p:sp>
            <p:nvSpPr>
              <p:cNvPr id="17" name="TextBox 16">
                <a:extLst>
                  <a:ext uri="{FF2B5EF4-FFF2-40B4-BE49-F238E27FC236}">
                    <a16:creationId xmlns:a16="http://schemas.microsoft.com/office/drawing/2014/main" id="{6B4F375C-E5DD-AA7D-2581-C6E5BB601180}"/>
                  </a:ext>
                </a:extLst>
              </p:cNvPr>
              <p:cNvSpPr txBox="1">
                <a:spLocks noRot="1" noChangeAspect="1" noMove="1" noResize="1" noEditPoints="1" noAdjustHandles="1" noChangeArrowheads="1" noChangeShapeType="1" noTextEdit="1"/>
              </p:cNvSpPr>
              <p:nvPr/>
            </p:nvSpPr>
            <p:spPr>
              <a:xfrm>
                <a:off x="308464" y="2052504"/>
                <a:ext cx="3628687" cy="3903633"/>
              </a:xfrm>
              <a:prstGeom prst="rect">
                <a:avLst/>
              </a:prstGeom>
              <a:blipFill>
                <a:blip r:embed="rId7"/>
                <a:stretch>
                  <a:fillRect l="-1513" t="-1094" r="-1345" b="-156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AA9A84E0-BD0C-A002-E2E5-D6C75069C01C}"/>
              </a:ext>
            </a:extLst>
          </p:cNvPr>
          <p:cNvSpPr txBox="1"/>
          <p:nvPr/>
        </p:nvSpPr>
        <p:spPr>
          <a:xfrm>
            <a:off x="4845469" y="1692037"/>
            <a:ext cx="2722860" cy="276999"/>
          </a:xfrm>
          <a:prstGeom prst="rect">
            <a:avLst/>
          </a:prstGeom>
          <a:noFill/>
        </p:spPr>
        <p:txBody>
          <a:bodyPr wrap="square">
            <a:spAutoFit/>
          </a:bodyPr>
          <a:lstStyle/>
          <a:p>
            <a:pPr algn="ctr"/>
            <a:r>
              <a:rPr lang="en-US" sz="1200" b="1" dirty="0">
                <a:ea typeface="Cambria" panose="02040503050406030204" pitchFamily="18" charset="0"/>
              </a:rPr>
              <a:t>Accelerating from 40-60 mph</a:t>
            </a:r>
            <a:endParaRPr lang="en-US" sz="1200" b="1" dirty="0"/>
          </a:p>
        </p:txBody>
      </p:sp>
      <p:sp>
        <p:nvSpPr>
          <p:cNvPr id="19" name="TextBox 18">
            <a:extLst>
              <a:ext uri="{FF2B5EF4-FFF2-40B4-BE49-F238E27FC236}">
                <a16:creationId xmlns:a16="http://schemas.microsoft.com/office/drawing/2014/main" id="{FE09D389-7163-4EBF-1B64-0942CEB129C6}"/>
              </a:ext>
            </a:extLst>
          </p:cNvPr>
          <p:cNvSpPr txBox="1"/>
          <p:nvPr/>
        </p:nvSpPr>
        <p:spPr>
          <a:xfrm>
            <a:off x="4826760" y="3972990"/>
            <a:ext cx="2722860" cy="276999"/>
          </a:xfrm>
          <a:prstGeom prst="rect">
            <a:avLst/>
          </a:prstGeom>
          <a:noFill/>
        </p:spPr>
        <p:txBody>
          <a:bodyPr wrap="square">
            <a:spAutoFit/>
          </a:bodyPr>
          <a:lstStyle/>
          <a:p>
            <a:pPr algn="ctr"/>
            <a:r>
              <a:rPr lang="en-US" sz="1200" b="1" dirty="0">
                <a:ea typeface="Cambria" panose="02040503050406030204" pitchFamily="18" charset="0"/>
              </a:rPr>
              <a:t>Accelerating from 40-60 mph</a:t>
            </a:r>
            <a:endParaRPr lang="en-US" sz="1200" b="1" dirty="0"/>
          </a:p>
        </p:txBody>
      </p:sp>
    </p:spTree>
    <p:extLst>
      <p:ext uri="{BB962C8B-B14F-4D97-AF65-F5344CB8AC3E}">
        <p14:creationId xmlns:p14="http://schemas.microsoft.com/office/powerpoint/2010/main" val="1195766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63209" y="184203"/>
            <a:ext cx="8158051" cy="1095560"/>
          </a:xfrm>
        </p:spPr>
        <p:txBody>
          <a:bodyPr anchor="t">
            <a:normAutofit/>
          </a:bodyPr>
          <a:lstStyle/>
          <a:p>
            <a:pPr lvl="0"/>
            <a:r>
              <a:rPr lang="en-US" sz="3200" dirty="0">
                <a:latin typeface="Cambria" panose="02040503050406030204" pitchFamily="18" charset="0"/>
                <a:ea typeface="Cambria" panose="02040503050406030204" pitchFamily="18" charset="0"/>
              </a:rPr>
              <a:t>How can mmW Radar Vibrometry help Vehicles Communicate?</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28</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8A836CA-436C-B8CA-2CBC-254482B33F1F}"/>
              </a:ext>
            </a:extLst>
          </p:cNvPr>
          <p:cNvGrpSpPr/>
          <p:nvPr/>
        </p:nvGrpSpPr>
        <p:grpSpPr>
          <a:xfrm>
            <a:off x="2247512" y="1753740"/>
            <a:ext cx="2377866" cy="731079"/>
            <a:chOff x="1963231" y="2750936"/>
            <a:chExt cx="3061970" cy="1224788"/>
          </a:xfrm>
        </p:grpSpPr>
        <p:sp>
          <p:nvSpPr>
            <p:cNvPr id="13" name="Shape 12">
              <a:extLst>
                <a:ext uri="{FF2B5EF4-FFF2-40B4-BE49-F238E27FC236}">
                  <a16:creationId xmlns:a16="http://schemas.microsoft.com/office/drawing/2014/main" id="{F3483AB2-D24F-36E4-DE8B-A77F6D6F4202}"/>
                </a:ext>
              </a:extLst>
            </p:cNvPr>
            <p:cNvSpPr/>
            <p:nvPr/>
          </p:nvSpPr>
          <p:spPr>
            <a:xfrm>
              <a:off x="1963231" y="2750936"/>
              <a:ext cx="3061970" cy="1224788"/>
            </a:xfrm>
            <a:prstGeom prst="leftRightRibb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260F00C0-C7C9-B288-A768-F64E0185610D}"/>
                </a:ext>
              </a:extLst>
            </p:cNvPr>
            <p:cNvSpPr/>
            <p:nvPr/>
          </p:nvSpPr>
          <p:spPr>
            <a:xfrm rot="10800000">
              <a:off x="2342864" y="3432879"/>
              <a:ext cx="1010450" cy="542844"/>
            </a:xfrm>
            <a:custGeom>
              <a:avLst/>
              <a:gdLst>
                <a:gd name="connsiteX0" fmla="*/ 0 w 1010450"/>
                <a:gd name="connsiteY0" fmla="*/ 0 h 542844"/>
                <a:gd name="connsiteX1" fmla="*/ 1010450 w 1010450"/>
                <a:gd name="connsiteY1" fmla="*/ 0 h 542844"/>
                <a:gd name="connsiteX2" fmla="*/ 1010450 w 1010450"/>
                <a:gd name="connsiteY2" fmla="*/ 542844 h 542844"/>
                <a:gd name="connsiteX3" fmla="*/ 0 w 1010450"/>
                <a:gd name="connsiteY3" fmla="*/ 542844 h 542844"/>
                <a:gd name="connsiteX4" fmla="*/ 0 w 1010450"/>
                <a:gd name="connsiteY4" fmla="*/ 0 h 54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50" h="542844">
                  <a:moveTo>
                    <a:pt x="1010450" y="0"/>
                  </a:moveTo>
                  <a:lnTo>
                    <a:pt x="0" y="0"/>
                  </a:lnTo>
                  <a:lnTo>
                    <a:pt x="0" y="542844"/>
                  </a:lnTo>
                  <a:lnTo>
                    <a:pt x="1010450" y="542844"/>
                  </a:lnTo>
                  <a:lnTo>
                    <a:pt x="101045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endParaRPr lang="en-US" sz="3600" kern="1200" dirty="0">
                <a:latin typeface="Cambria" panose="02040503050406030204" pitchFamily="18" charset="0"/>
                <a:ea typeface="Cambria" panose="02040503050406030204" pitchFamily="18" charset="0"/>
              </a:endParaRPr>
            </a:p>
          </p:txBody>
        </p:sp>
      </p:grpSp>
      <p:sp>
        <p:nvSpPr>
          <p:cNvPr id="15" name="TextBox 14">
            <a:extLst>
              <a:ext uri="{FF2B5EF4-FFF2-40B4-BE49-F238E27FC236}">
                <a16:creationId xmlns:a16="http://schemas.microsoft.com/office/drawing/2014/main" id="{4B731198-8BE0-5F83-9FBC-3AAE7BCBE44E}"/>
              </a:ext>
            </a:extLst>
          </p:cNvPr>
          <p:cNvSpPr txBox="1"/>
          <p:nvPr/>
        </p:nvSpPr>
        <p:spPr>
          <a:xfrm>
            <a:off x="455359" y="1307522"/>
            <a:ext cx="1761667" cy="369332"/>
          </a:xfrm>
          <a:prstGeom prst="rect">
            <a:avLst/>
          </a:prstGeom>
          <a:noFill/>
        </p:spPr>
        <p:txBody>
          <a:bodyPr wrap="square">
            <a:spAutoFit/>
          </a:bodyPr>
          <a:lstStyle/>
          <a:p>
            <a:pPr algn="ctr"/>
            <a:r>
              <a:rPr lang="en-US" b="0" i="0" u="sng" dirty="0">
                <a:effectLst/>
                <a:latin typeface="Cambria" panose="02040503050406030204" pitchFamily="18" charset="0"/>
                <a:ea typeface="Cambria" panose="02040503050406030204" pitchFamily="18" charset="0"/>
              </a:rPr>
              <a:t>Existing X2V</a:t>
            </a:r>
            <a:r>
              <a:rPr lang="en-US" baseline="30000" dirty="0">
                <a:latin typeface="Cambria" panose="02040503050406030204" pitchFamily="18" charset="0"/>
                <a:ea typeface="Cambria" panose="02040503050406030204" pitchFamily="18" charset="0"/>
              </a:rPr>
              <a:t>[23]</a:t>
            </a:r>
            <a:endParaRPr lang="en-US" dirty="0">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01FD91A9-7F29-1297-292B-AB8924F2A709}"/>
              </a:ext>
            </a:extLst>
          </p:cNvPr>
          <p:cNvSpPr txBox="1"/>
          <p:nvPr/>
        </p:nvSpPr>
        <p:spPr>
          <a:xfrm>
            <a:off x="4636755" y="1295600"/>
            <a:ext cx="2273705" cy="369332"/>
          </a:xfrm>
          <a:prstGeom prst="rect">
            <a:avLst/>
          </a:prstGeom>
          <a:noFill/>
        </p:spPr>
        <p:txBody>
          <a:bodyPr wrap="square">
            <a:spAutoFit/>
          </a:bodyPr>
          <a:lstStyle/>
          <a:p>
            <a:pPr algn="ctr"/>
            <a:r>
              <a:rPr lang="en-US" b="0" i="0" u="sng" dirty="0">
                <a:effectLst/>
                <a:latin typeface="Cambria" panose="02040503050406030204" pitchFamily="18" charset="0"/>
                <a:ea typeface="Cambria" panose="02040503050406030204" pitchFamily="18" charset="0"/>
              </a:rPr>
              <a:t>VRBC</a:t>
            </a:r>
            <a:endParaRPr lang="en-US" u="sng" dirty="0">
              <a:latin typeface="Cambria" panose="02040503050406030204" pitchFamily="18" charset="0"/>
              <a:ea typeface="Cambria" panose="02040503050406030204" pitchFamily="18" charset="0"/>
            </a:endParaRPr>
          </a:p>
        </p:txBody>
      </p:sp>
      <p:grpSp>
        <p:nvGrpSpPr>
          <p:cNvPr id="17" name="Group 16">
            <a:extLst>
              <a:ext uri="{FF2B5EF4-FFF2-40B4-BE49-F238E27FC236}">
                <a16:creationId xmlns:a16="http://schemas.microsoft.com/office/drawing/2014/main" id="{A2ECF6F3-E88A-C3A7-983C-51FB79247C9C}"/>
              </a:ext>
            </a:extLst>
          </p:cNvPr>
          <p:cNvGrpSpPr/>
          <p:nvPr/>
        </p:nvGrpSpPr>
        <p:grpSpPr>
          <a:xfrm>
            <a:off x="2247512" y="2526332"/>
            <a:ext cx="2377866" cy="731079"/>
            <a:chOff x="1963231" y="2750936"/>
            <a:chExt cx="3061970" cy="1224788"/>
          </a:xfrm>
        </p:grpSpPr>
        <p:sp>
          <p:nvSpPr>
            <p:cNvPr id="18" name="Shape 17">
              <a:extLst>
                <a:ext uri="{FF2B5EF4-FFF2-40B4-BE49-F238E27FC236}">
                  <a16:creationId xmlns:a16="http://schemas.microsoft.com/office/drawing/2014/main" id="{1A1FE6C3-C1CE-8057-9F49-A5CFB962239D}"/>
                </a:ext>
              </a:extLst>
            </p:cNvPr>
            <p:cNvSpPr/>
            <p:nvPr/>
          </p:nvSpPr>
          <p:spPr>
            <a:xfrm>
              <a:off x="1963231" y="2750936"/>
              <a:ext cx="3061970" cy="1224788"/>
            </a:xfrm>
            <a:prstGeom prst="leftRightRibb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4A37060F-51BF-7370-8B83-B09E9DA11250}"/>
                </a:ext>
              </a:extLst>
            </p:cNvPr>
            <p:cNvSpPr/>
            <p:nvPr/>
          </p:nvSpPr>
          <p:spPr>
            <a:xfrm rot="10800000">
              <a:off x="2342864" y="3432879"/>
              <a:ext cx="1010450" cy="542844"/>
            </a:xfrm>
            <a:custGeom>
              <a:avLst/>
              <a:gdLst>
                <a:gd name="connsiteX0" fmla="*/ 0 w 1010450"/>
                <a:gd name="connsiteY0" fmla="*/ 0 h 542844"/>
                <a:gd name="connsiteX1" fmla="*/ 1010450 w 1010450"/>
                <a:gd name="connsiteY1" fmla="*/ 0 h 542844"/>
                <a:gd name="connsiteX2" fmla="*/ 1010450 w 1010450"/>
                <a:gd name="connsiteY2" fmla="*/ 542844 h 542844"/>
                <a:gd name="connsiteX3" fmla="*/ 0 w 1010450"/>
                <a:gd name="connsiteY3" fmla="*/ 542844 h 542844"/>
                <a:gd name="connsiteX4" fmla="*/ 0 w 1010450"/>
                <a:gd name="connsiteY4" fmla="*/ 0 h 54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50" h="542844">
                  <a:moveTo>
                    <a:pt x="1010450" y="0"/>
                  </a:moveTo>
                  <a:lnTo>
                    <a:pt x="0" y="0"/>
                  </a:lnTo>
                  <a:lnTo>
                    <a:pt x="0" y="542844"/>
                  </a:lnTo>
                  <a:lnTo>
                    <a:pt x="1010450" y="542844"/>
                  </a:lnTo>
                  <a:lnTo>
                    <a:pt x="101045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endParaRPr lang="en-US" sz="3600" kern="1200" dirty="0">
                <a:latin typeface="Cambria" panose="02040503050406030204" pitchFamily="18" charset="0"/>
                <a:ea typeface="Cambria" panose="02040503050406030204" pitchFamily="18" charset="0"/>
              </a:endParaRP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83433D-D4A1-F3C0-591C-BD3676F3B8E8}"/>
                  </a:ext>
                </a:extLst>
              </p:cNvPr>
              <p:cNvSpPr txBox="1"/>
              <p:nvPr/>
            </p:nvSpPr>
            <p:spPr>
              <a:xfrm>
                <a:off x="787934" y="1919063"/>
                <a:ext cx="108200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panose="02040503050406030204" pitchFamily="18" charset="0"/>
                        </a:rPr>
                        <m:t>&gt;</m:t>
                      </m:r>
                      <m:r>
                        <a:rPr lang="en-US" b="1" i="1" smtClean="0">
                          <a:latin typeface="Cambria Math" panose="02040503050406030204" pitchFamily="18" charset="0"/>
                          <a:ea typeface="Cambria" panose="02040503050406030204" pitchFamily="18" charset="0"/>
                        </a:rPr>
                        <m:t>𝟑𝟎𝟎</m:t>
                      </m:r>
                      <m:r>
                        <a:rPr lang="en-US" b="1" i="1" smtClean="0">
                          <a:latin typeface="Cambria Math" panose="02040503050406030204" pitchFamily="18" charset="0"/>
                          <a:ea typeface="Cambria" panose="02040503050406030204" pitchFamily="18" charset="0"/>
                        </a:rPr>
                        <m:t> </m:t>
                      </m:r>
                      <m:r>
                        <a:rPr lang="en-US" b="1" i="0" smtClean="0">
                          <a:latin typeface="Cambria Math" panose="02040503050406030204" pitchFamily="18" charset="0"/>
                          <a:ea typeface="Cambria" panose="02040503050406030204" pitchFamily="18" charset="0"/>
                        </a:rPr>
                        <m:t>𝐦</m:t>
                      </m:r>
                    </m:oMath>
                  </m:oMathPara>
                </a14:m>
                <a:endParaRPr lang="en-US" b="1" dirty="0">
                  <a:latin typeface="Cambria" panose="02040503050406030204" pitchFamily="18" charset="0"/>
                  <a:ea typeface="Cambria" panose="02040503050406030204" pitchFamily="18" charset="0"/>
                </a:endParaRPr>
              </a:p>
            </p:txBody>
          </p:sp>
        </mc:Choice>
        <mc:Fallback xmlns="">
          <p:sp>
            <p:nvSpPr>
              <p:cNvPr id="20" name="TextBox 19">
                <a:extLst>
                  <a:ext uri="{FF2B5EF4-FFF2-40B4-BE49-F238E27FC236}">
                    <a16:creationId xmlns:a16="http://schemas.microsoft.com/office/drawing/2014/main" id="{D683433D-D4A1-F3C0-591C-BD3676F3B8E8}"/>
                  </a:ext>
                </a:extLst>
              </p:cNvPr>
              <p:cNvSpPr txBox="1">
                <a:spLocks noRot="1" noChangeAspect="1" noMove="1" noResize="1" noEditPoints="1" noAdjustHandles="1" noChangeArrowheads="1" noChangeShapeType="1" noTextEdit="1"/>
              </p:cNvSpPr>
              <p:nvPr/>
            </p:nvSpPr>
            <p:spPr>
              <a:xfrm>
                <a:off x="787934" y="1919063"/>
                <a:ext cx="1082008" cy="369332"/>
              </a:xfrm>
              <a:prstGeom prst="rect">
                <a:avLst/>
              </a:prstGeom>
              <a:blipFill>
                <a:blip r:embed="rId5"/>
                <a:stretch>
                  <a:fillRect l="-56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C5CF2DB1-CB36-0055-CFCD-CC705772BCCB}"/>
              </a:ext>
            </a:extLst>
          </p:cNvPr>
          <p:cNvSpPr txBox="1"/>
          <p:nvPr/>
        </p:nvSpPr>
        <p:spPr>
          <a:xfrm>
            <a:off x="3456513" y="1998078"/>
            <a:ext cx="784697" cy="369332"/>
          </a:xfrm>
          <a:prstGeom prst="rect">
            <a:avLst/>
          </a:prstGeom>
          <a:noFill/>
        </p:spPr>
        <p:txBody>
          <a:bodyPr wrap="square">
            <a:spAutoFit/>
          </a:bodyPr>
          <a:lstStyle/>
          <a:p>
            <a:pPr algn="ctr"/>
            <a:r>
              <a:rPr lang="en-US" b="0" dirty="0">
                <a:solidFill>
                  <a:schemeClr val="bg1"/>
                </a:solidFill>
                <a:latin typeface="Cambria" panose="02040503050406030204" pitchFamily="18" charset="0"/>
                <a:ea typeface="Cambria" panose="02040503050406030204" pitchFamily="18" charset="0"/>
              </a:rPr>
              <a:t>Range</a:t>
            </a:r>
            <a:endParaRPr lang="en-US" dirty="0">
              <a:solidFill>
                <a:schemeClr val="bg1"/>
              </a:solidFill>
              <a:latin typeface="Cambria" panose="02040503050406030204" pitchFamily="18" charset="0"/>
              <a:ea typeface="Cambria" panose="02040503050406030204" pitchFamily="18" charset="0"/>
            </a:endParaRPr>
          </a:p>
        </p:txBody>
      </p:sp>
      <p:sp>
        <p:nvSpPr>
          <p:cNvPr id="22" name="TextBox 21">
            <a:extLst>
              <a:ext uri="{FF2B5EF4-FFF2-40B4-BE49-F238E27FC236}">
                <a16:creationId xmlns:a16="http://schemas.microsoft.com/office/drawing/2014/main" id="{17F12721-0497-2DB6-974C-1B6401337D97}"/>
              </a:ext>
            </a:extLst>
          </p:cNvPr>
          <p:cNvSpPr txBox="1"/>
          <p:nvPr/>
        </p:nvSpPr>
        <p:spPr>
          <a:xfrm>
            <a:off x="2635228" y="1863438"/>
            <a:ext cx="784697" cy="369332"/>
          </a:xfrm>
          <a:prstGeom prst="rect">
            <a:avLst/>
          </a:prstGeom>
          <a:noFill/>
        </p:spPr>
        <p:txBody>
          <a:bodyPr wrap="square">
            <a:spAutoFit/>
          </a:bodyPr>
          <a:lstStyle/>
          <a:p>
            <a:pPr algn="ctr"/>
            <a:r>
              <a:rPr lang="en-US" b="0" dirty="0">
                <a:solidFill>
                  <a:schemeClr val="bg1"/>
                </a:solidFill>
                <a:latin typeface="Cambria" panose="02040503050406030204" pitchFamily="18" charset="0"/>
                <a:ea typeface="Cambria" panose="02040503050406030204" pitchFamily="18" charset="0"/>
              </a:rPr>
              <a:t>Max</a:t>
            </a:r>
            <a:endParaRPr lang="en-US" dirty="0">
              <a:solidFill>
                <a:schemeClr val="bg1"/>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9FBFEF1-7EE1-B512-8023-794DE0B8AF5F}"/>
                  </a:ext>
                </a:extLst>
              </p:cNvPr>
              <p:cNvSpPr txBox="1"/>
              <p:nvPr/>
            </p:nvSpPr>
            <p:spPr>
              <a:xfrm>
                <a:off x="4663115" y="1841216"/>
                <a:ext cx="1549103" cy="369332"/>
              </a:xfrm>
              <a:prstGeom prst="rect">
                <a:avLst/>
              </a:prstGeom>
              <a:noFill/>
            </p:spPr>
            <p:txBody>
              <a:bodyPr wrap="square">
                <a:spAutoFit/>
              </a:bodyPr>
              <a:lstStyle/>
              <a:p>
                <a:pPr algn="ctr"/>
                <a14:m>
                  <m:oMath xmlns:m="http://schemas.openxmlformats.org/officeDocument/2006/math">
                    <m:r>
                      <a:rPr lang="en-US" b="1" i="1" dirty="0" smtClean="0">
                        <a:latin typeface="Cambria Math" panose="02040503050406030204" pitchFamily="18" charset="0"/>
                        <a:ea typeface="Cambria" panose="02040503050406030204" pitchFamily="18" charset="0"/>
                      </a:rPr>
                      <m:t>&lt; </m:t>
                    </m:r>
                    <m:r>
                      <a:rPr lang="en-US" b="1" i="1" dirty="0" smtClean="0">
                        <a:latin typeface="Cambria Math" panose="02040503050406030204" pitchFamily="18" charset="0"/>
                        <a:ea typeface="Cambria" panose="02040503050406030204" pitchFamily="18" charset="0"/>
                      </a:rPr>
                      <m:t>𝟑𝟎𝟎</m:t>
                    </m:r>
                    <m:r>
                      <a:rPr lang="en-US" b="1" i="1" dirty="0" smtClean="0">
                        <a:latin typeface="Cambria Math" panose="02040503050406030204" pitchFamily="18" charset="0"/>
                        <a:ea typeface="Cambria" panose="02040503050406030204" pitchFamily="18" charset="0"/>
                      </a:rPr>
                      <m:t> </m:t>
                    </m:r>
                  </m:oMath>
                </a14:m>
                <a:r>
                  <a:rPr lang="en-US" b="1" dirty="0">
                    <a:latin typeface="Cambria" panose="02040503050406030204" pitchFamily="18" charset="0"/>
                    <a:ea typeface="Cambria" panose="02040503050406030204" pitchFamily="18" charset="0"/>
                  </a:rPr>
                  <a:t>m</a:t>
                </a:r>
              </a:p>
            </p:txBody>
          </p:sp>
        </mc:Choice>
        <mc:Fallback xmlns="">
          <p:sp>
            <p:nvSpPr>
              <p:cNvPr id="23" name="TextBox 22">
                <a:extLst>
                  <a:ext uri="{FF2B5EF4-FFF2-40B4-BE49-F238E27FC236}">
                    <a16:creationId xmlns:a16="http://schemas.microsoft.com/office/drawing/2014/main" id="{E9FBFEF1-7EE1-B512-8023-794DE0B8AF5F}"/>
                  </a:ext>
                </a:extLst>
              </p:cNvPr>
              <p:cNvSpPr txBox="1">
                <a:spLocks noRot="1" noChangeAspect="1" noMove="1" noResize="1" noEditPoints="1" noAdjustHandles="1" noChangeArrowheads="1" noChangeShapeType="1" noTextEdit="1"/>
              </p:cNvSpPr>
              <p:nvPr/>
            </p:nvSpPr>
            <p:spPr>
              <a:xfrm>
                <a:off x="4663115" y="1841216"/>
                <a:ext cx="1549103" cy="369332"/>
              </a:xfrm>
              <a:prstGeom prst="rect">
                <a:avLst/>
              </a:prstGeom>
              <a:blipFill>
                <a:blip r:embed="rId6"/>
                <a:stretch>
                  <a:fillRect t="-9836" b="-22951"/>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82DB2F2-AEE8-82B9-0170-9937D48CCC58}"/>
              </a:ext>
            </a:extLst>
          </p:cNvPr>
          <p:cNvSpPr txBox="1"/>
          <p:nvPr/>
        </p:nvSpPr>
        <p:spPr>
          <a:xfrm>
            <a:off x="5260971" y="2106255"/>
            <a:ext cx="1903862" cy="461665"/>
          </a:xfrm>
          <a:prstGeom prst="rect">
            <a:avLst/>
          </a:prstGeom>
          <a:noFill/>
        </p:spPr>
        <p:txBody>
          <a:bodyPr wrap="square">
            <a:spAutoFit/>
          </a:bodyPr>
          <a:lstStyle/>
          <a:p>
            <a:pPr algn="ctr"/>
            <a:r>
              <a:rPr lang="en-US" sz="1200" dirty="0">
                <a:latin typeface="Cambria" panose="02040503050406030204" pitchFamily="18" charset="0"/>
                <a:ea typeface="Cambria" panose="02040503050406030204" pitchFamily="18" charset="0"/>
              </a:rPr>
              <a:t>dependent on transponder RCS</a:t>
            </a:r>
          </a:p>
        </p:txBody>
      </p:sp>
      <p:sp>
        <p:nvSpPr>
          <p:cNvPr id="25" name="TextBox 24">
            <a:extLst>
              <a:ext uri="{FF2B5EF4-FFF2-40B4-BE49-F238E27FC236}">
                <a16:creationId xmlns:a16="http://schemas.microsoft.com/office/drawing/2014/main" id="{6A27A6C4-A9AC-F0C7-3E81-4BD13659276E}"/>
              </a:ext>
            </a:extLst>
          </p:cNvPr>
          <p:cNvSpPr txBox="1"/>
          <p:nvPr/>
        </p:nvSpPr>
        <p:spPr>
          <a:xfrm>
            <a:off x="2630277" y="2639823"/>
            <a:ext cx="784697" cy="369332"/>
          </a:xfrm>
          <a:prstGeom prst="rect">
            <a:avLst/>
          </a:prstGeom>
          <a:noFill/>
        </p:spPr>
        <p:txBody>
          <a:bodyPr wrap="square">
            <a:spAutoFit/>
          </a:bodyPr>
          <a:lstStyle/>
          <a:p>
            <a:pPr algn="ctr"/>
            <a:r>
              <a:rPr lang="en-US" dirty="0">
                <a:solidFill>
                  <a:schemeClr val="bg1"/>
                </a:solidFill>
                <a:latin typeface="Cambria" panose="02040503050406030204" pitchFamily="18" charset="0"/>
                <a:ea typeface="Cambria" panose="02040503050406030204" pitchFamily="18" charset="0"/>
              </a:rPr>
              <a:t>Data</a:t>
            </a:r>
          </a:p>
        </p:txBody>
      </p:sp>
      <p:sp>
        <p:nvSpPr>
          <p:cNvPr id="26" name="TextBox 25">
            <a:extLst>
              <a:ext uri="{FF2B5EF4-FFF2-40B4-BE49-F238E27FC236}">
                <a16:creationId xmlns:a16="http://schemas.microsoft.com/office/drawing/2014/main" id="{A9946B33-7581-C07F-9A8E-7E57B270F084}"/>
              </a:ext>
            </a:extLst>
          </p:cNvPr>
          <p:cNvSpPr txBox="1"/>
          <p:nvPr/>
        </p:nvSpPr>
        <p:spPr>
          <a:xfrm>
            <a:off x="3456512" y="2765433"/>
            <a:ext cx="784697" cy="369332"/>
          </a:xfrm>
          <a:prstGeom prst="rect">
            <a:avLst/>
          </a:prstGeom>
          <a:noFill/>
        </p:spPr>
        <p:txBody>
          <a:bodyPr wrap="square">
            <a:spAutoFit/>
          </a:bodyPr>
          <a:lstStyle/>
          <a:p>
            <a:pPr algn="ctr"/>
            <a:r>
              <a:rPr lang="en-US" b="0" dirty="0">
                <a:solidFill>
                  <a:schemeClr val="bg1"/>
                </a:solidFill>
                <a:latin typeface="Cambria" panose="02040503050406030204" pitchFamily="18" charset="0"/>
                <a:ea typeface="Cambria" panose="02040503050406030204" pitchFamily="18" charset="0"/>
              </a:rPr>
              <a:t>Rates</a:t>
            </a:r>
            <a:endParaRPr lang="en-US" dirty="0">
              <a:solidFill>
                <a:schemeClr val="bg1"/>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50B5A5B-67CD-923A-D3CC-412EED9D6DCB}"/>
                  </a:ext>
                </a:extLst>
              </p:cNvPr>
              <p:cNvSpPr txBox="1"/>
              <p:nvPr/>
            </p:nvSpPr>
            <p:spPr>
              <a:xfrm>
                <a:off x="546939" y="2769191"/>
                <a:ext cx="155600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panose="02040503050406030204" pitchFamily="18" charset="0"/>
                        </a:rPr>
                        <m:t>𝟑</m:t>
                      </m:r>
                      <m:r>
                        <a:rPr lang="en-US" b="1" i="1" smtClean="0">
                          <a:latin typeface="Cambria Math" panose="02040503050406030204" pitchFamily="18" charset="0"/>
                          <a:ea typeface="Cambria" panose="02040503050406030204" pitchFamily="18" charset="0"/>
                        </a:rPr>
                        <m:t>−</m:t>
                      </m:r>
                      <m:r>
                        <a:rPr lang="en-US" b="1" i="1" smtClean="0">
                          <a:latin typeface="Cambria Math" panose="02040503050406030204" pitchFamily="18" charset="0"/>
                          <a:ea typeface="Cambria" panose="02040503050406030204" pitchFamily="18" charset="0"/>
                        </a:rPr>
                        <m:t>𝟐𝟕</m:t>
                      </m:r>
                      <m:r>
                        <a:rPr lang="en-US" b="1" i="1" smtClean="0">
                          <a:latin typeface="Cambria Math" panose="02040503050406030204" pitchFamily="18" charset="0"/>
                          <a:ea typeface="Cambria" panose="02040503050406030204" pitchFamily="18" charset="0"/>
                        </a:rPr>
                        <m:t> </m:t>
                      </m:r>
                      <m:r>
                        <a:rPr lang="en-US" b="1" i="0" smtClean="0">
                          <a:latin typeface="Cambria Math" panose="02040503050406030204" pitchFamily="18" charset="0"/>
                          <a:ea typeface="Cambria" panose="02040503050406030204" pitchFamily="18" charset="0"/>
                        </a:rPr>
                        <m:t>𝐌𝐛𝐩𝐬</m:t>
                      </m:r>
                    </m:oMath>
                  </m:oMathPara>
                </a14:m>
                <a:endParaRPr lang="en-US" b="1" dirty="0">
                  <a:latin typeface="Cambria" panose="02040503050406030204" pitchFamily="18" charset="0"/>
                  <a:ea typeface="Cambria" panose="02040503050406030204" pitchFamily="18" charset="0"/>
                </a:endParaRPr>
              </a:p>
            </p:txBody>
          </p:sp>
        </mc:Choice>
        <mc:Fallback xmlns="">
          <p:sp>
            <p:nvSpPr>
              <p:cNvPr id="27" name="TextBox 26">
                <a:extLst>
                  <a:ext uri="{FF2B5EF4-FFF2-40B4-BE49-F238E27FC236}">
                    <a16:creationId xmlns:a16="http://schemas.microsoft.com/office/drawing/2014/main" id="{850B5A5B-67CD-923A-D3CC-412EED9D6DCB}"/>
                  </a:ext>
                </a:extLst>
              </p:cNvPr>
              <p:cNvSpPr txBox="1">
                <a:spLocks noRot="1" noChangeAspect="1" noMove="1" noResize="1" noEditPoints="1" noAdjustHandles="1" noChangeArrowheads="1" noChangeShapeType="1" noTextEdit="1"/>
              </p:cNvSpPr>
              <p:nvPr/>
            </p:nvSpPr>
            <p:spPr>
              <a:xfrm>
                <a:off x="546939" y="2769191"/>
                <a:ext cx="1556000" cy="369332"/>
              </a:xfrm>
              <a:prstGeom prst="rect">
                <a:avLst/>
              </a:prstGeom>
              <a:blipFill>
                <a:blip r:embed="rId7"/>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2F0D91-6100-B4BE-7822-15D70DDFA536}"/>
                  </a:ext>
                </a:extLst>
              </p:cNvPr>
              <p:cNvSpPr txBox="1"/>
              <p:nvPr/>
            </p:nvSpPr>
            <p:spPr>
              <a:xfrm>
                <a:off x="4775307" y="2623745"/>
                <a:ext cx="1319656" cy="369332"/>
              </a:xfrm>
              <a:prstGeom prst="rect">
                <a:avLst/>
              </a:prstGeom>
              <a:noFill/>
            </p:spPr>
            <p:txBody>
              <a:bodyPr wrap="square">
                <a:spAutoFit/>
              </a:bodyPr>
              <a:lstStyle/>
              <a:p>
                <a:pPr algn="ctr"/>
                <a:r>
                  <a:rPr lang="en-US" b="1" dirty="0">
                    <a:latin typeface="Cambria" panose="02040503050406030204" pitchFamily="18" charset="0"/>
                    <a:ea typeface="Cambria" panose="02040503050406030204" pitchFamily="18" charset="0"/>
                  </a:rPr>
                  <a:t> </a:t>
                </a:r>
                <a14:m>
                  <m:oMath xmlns:m="http://schemas.openxmlformats.org/officeDocument/2006/math">
                    <m:r>
                      <a:rPr lang="en-US" b="1" i="1" smtClean="0">
                        <a:latin typeface="Cambria Math" panose="02040503050406030204" pitchFamily="18" charset="0"/>
                        <a:ea typeface="Cambria Math" panose="02040503050406030204" pitchFamily="18" charset="0"/>
                      </a:rPr>
                      <m:t>≈</m:t>
                    </m:r>
                  </m:oMath>
                </a14:m>
                <a:r>
                  <a:rPr lang="en-US" b="1" dirty="0">
                    <a:latin typeface="Cambria" panose="02040503050406030204" pitchFamily="18" charset="0"/>
                    <a:ea typeface="Cambria" panose="02040503050406030204" pitchFamily="18" charset="0"/>
                  </a:rPr>
                  <a:t> kbps </a:t>
                </a:r>
              </a:p>
            </p:txBody>
          </p:sp>
        </mc:Choice>
        <mc:Fallback xmlns="">
          <p:sp>
            <p:nvSpPr>
              <p:cNvPr id="28" name="TextBox 27">
                <a:extLst>
                  <a:ext uri="{FF2B5EF4-FFF2-40B4-BE49-F238E27FC236}">
                    <a16:creationId xmlns:a16="http://schemas.microsoft.com/office/drawing/2014/main" id="{F92F0D91-6100-B4BE-7822-15D70DDFA536}"/>
                  </a:ext>
                </a:extLst>
              </p:cNvPr>
              <p:cNvSpPr txBox="1">
                <a:spLocks noRot="1" noChangeAspect="1" noMove="1" noResize="1" noEditPoints="1" noAdjustHandles="1" noChangeArrowheads="1" noChangeShapeType="1" noTextEdit="1"/>
              </p:cNvSpPr>
              <p:nvPr/>
            </p:nvSpPr>
            <p:spPr>
              <a:xfrm>
                <a:off x="4775307" y="2623745"/>
                <a:ext cx="1319656" cy="369332"/>
              </a:xfrm>
              <a:prstGeom prst="rect">
                <a:avLst/>
              </a:prstGeom>
              <a:blipFill>
                <a:blip r:embed="rId8"/>
                <a:stretch>
                  <a:fillRect t="-9836" b="-22951"/>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E461A579-2B7E-4348-6D4B-5B8F174EA31C}"/>
              </a:ext>
            </a:extLst>
          </p:cNvPr>
          <p:cNvGrpSpPr/>
          <p:nvPr/>
        </p:nvGrpSpPr>
        <p:grpSpPr>
          <a:xfrm>
            <a:off x="2247512" y="3298924"/>
            <a:ext cx="2377866" cy="731079"/>
            <a:chOff x="1963231" y="2750936"/>
            <a:chExt cx="3061970" cy="1224788"/>
          </a:xfrm>
        </p:grpSpPr>
        <p:sp>
          <p:nvSpPr>
            <p:cNvPr id="30" name="Shape 29">
              <a:extLst>
                <a:ext uri="{FF2B5EF4-FFF2-40B4-BE49-F238E27FC236}">
                  <a16:creationId xmlns:a16="http://schemas.microsoft.com/office/drawing/2014/main" id="{4BCB9E66-29F3-4837-B40E-21C18C27C6AF}"/>
                </a:ext>
              </a:extLst>
            </p:cNvPr>
            <p:cNvSpPr/>
            <p:nvPr/>
          </p:nvSpPr>
          <p:spPr>
            <a:xfrm>
              <a:off x="1963231" y="2750936"/>
              <a:ext cx="3061970" cy="1224788"/>
            </a:xfrm>
            <a:prstGeom prst="leftRightRibb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BA877E88-FF2A-F726-4E65-230313CE6481}"/>
                </a:ext>
              </a:extLst>
            </p:cNvPr>
            <p:cNvSpPr/>
            <p:nvPr/>
          </p:nvSpPr>
          <p:spPr>
            <a:xfrm rot="10800000">
              <a:off x="2342864" y="3432879"/>
              <a:ext cx="1010450" cy="542844"/>
            </a:xfrm>
            <a:custGeom>
              <a:avLst/>
              <a:gdLst>
                <a:gd name="connsiteX0" fmla="*/ 0 w 1010450"/>
                <a:gd name="connsiteY0" fmla="*/ 0 h 542844"/>
                <a:gd name="connsiteX1" fmla="*/ 1010450 w 1010450"/>
                <a:gd name="connsiteY1" fmla="*/ 0 h 542844"/>
                <a:gd name="connsiteX2" fmla="*/ 1010450 w 1010450"/>
                <a:gd name="connsiteY2" fmla="*/ 542844 h 542844"/>
                <a:gd name="connsiteX3" fmla="*/ 0 w 1010450"/>
                <a:gd name="connsiteY3" fmla="*/ 542844 h 542844"/>
                <a:gd name="connsiteX4" fmla="*/ 0 w 1010450"/>
                <a:gd name="connsiteY4" fmla="*/ 0 h 54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50" h="542844">
                  <a:moveTo>
                    <a:pt x="1010450" y="0"/>
                  </a:moveTo>
                  <a:lnTo>
                    <a:pt x="0" y="0"/>
                  </a:lnTo>
                  <a:lnTo>
                    <a:pt x="0" y="542844"/>
                  </a:lnTo>
                  <a:lnTo>
                    <a:pt x="1010450" y="542844"/>
                  </a:lnTo>
                  <a:lnTo>
                    <a:pt x="101045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endParaRPr lang="en-US" sz="3600" kern="1200" dirty="0">
                <a:latin typeface="Cambria" panose="02040503050406030204" pitchFamily="18" charset="0"/>
                <a:ea typeface="Cambria" panose="02040503050406030204" pitchFamily="18" charset="0"/>
              </a:endParaRPr>
            </a:p>
          </p:txBody>
        </p:sp>
      </p:grpSp>
      <p:sp>
        <p:nvSpPr>
          <p:cNvPr id="32" name="TextBox 31">
            <a:extLst>
              <a:ext uri="{FF2B5EF4-FFF2-40B4-BE49-F238E27FC236}">
                <a16:creationId xmlns:a16="http://schemas.microsoft.com/office/drawing/2014/main" id="{E456C376-D6F7-80C5-694A-77EB5D8F5E62}"/>
              </a:ext>
            </a:extLst>
          </p:cNvPr>
          <p:cNvSpPr txBox="1"/>
          <p:nvPr/>
        </p:nvSpPr>
        <p:spPr>
          <a:xfrm>
            <a:off x="2360823" y="3412415"/>
            <a:ext cx="1054152" cy="646331"/>
          </a:xfrm>
          <a:prstGeom prst="rect">
            <a:avLst/>
          </a:prstGeom>
          <a:noFill/>
        </p:spPr>
        <p:txBody>
          <a:bodyPr wrap="square">
            <a:spAutoFit/>
          </a:bodyPr>
          <a:lstStyle/>
          <a:p>
            <a:pPr algn="ctr"/>
            <a:r>
              <a:rPr lang="en-US" dirty="0">
                <a:solidFill>
                  <a:schemeClr val="bg1"/>
                </a:solidFill>
                <a:latin typeface="Cambria" panose="02040503050406030204" pitchFamily="18" charset="0"/>
                <a:ea typeface="Cambria" panose="02040503050406030204" pitchFamily="18" charset="0"/>
              </a:rPr>
              <a:t>Number of</a:t>
            </a:r>
          </a:p>
        </p:txBody>
      </p:sp>
      <p:sp>
        <p:nvSpPr>
          <p:cNvPr id="33" name="TextBox 32">
            <a:extLst>
              <a:ext uri="{FF2B5EF4-FFF2-40B4-BE49-F238E27FC236}">
                <a16:creationId xmlns:a16="http://schemas.microsoft.com/office/drawing/2014/main" id="{08E22B9D-C036-19EA-E85E-561BE17D8585}"/>
              </a:ext>
            </a:extLst>
          </p:cNvPr>
          <p:cNvSpPr txBox="1"/>
          <p:nvPr/>
        </p:nvSpPr>
        <p:spPr>
          <a:xfrm>
            <a:off x="3390147" y="3538025"/>
            <a:ext cx="1121566" cy="369332"/>
          </a:xfrm>
          <a:prstGeom prst="rect">
            <a:avLst/>
          </a:prstGeom>
          <a:noFill/>
        </p:spPr>
        <p:txBody>
          <a:bodyPr wrap="square">
            <a:spAutoFit/>
          </a:bodyPr>
          <a:lstStyle/>
          <a:p>
            <a:pPr algn="ctr"/>
            <a:r>
              <a:rPr lang="en-US" dirty="0">
                <a:solidFill>
                  <a:schemeClr val="bg1"/>
                </a:solidFill>
                <a:latin typeface="Cambria" panose="02040503050406030204" pitchFamily="18" charset="0"/>
                <a:ea typeface="Cambria" panose="02040503050406030204" pitchFamily="18" charset="0"/>
              </a:rPr>
              <a:t>Channels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A037965-551B-D8C7-4C99-39B6FC985F79}"/>
                  </a:ext>
                </a:extLst>
              </p:cNvPr>
              <p:cNvSpPr txBox="1"/>
              <p:nvPr/>
            </p:nvSpPr>
            <p:spPr>
              <a:xfrm>
                <a:off x="674099" y="3521311"/>
                <a:ext cx="1319656"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panose="02040503050406030204" pitchFamily="18" charset="0"/>
                        </a:rPr>
                        <m:t>𝟕</m:t>
                      </m:r>
                    </m:oMath>
                  </m:oMathPara>
                </a14:m>
                <a:endParaRPr lang="en-US" b="1" dirty="0">
                  <a:latin typeface="Cambria" panose="02040503050406030204" pitchFamily="18" charset="0"/>
                  <a:ea typeface="Cambria" panose="02040503050406030204" pitchFamily="18" charset="0"/>
                </a:endParaRPr>
              </a:p>
            </p:txBody>
          </p:sp>
        </mc:Choice>
        <mc:Fallback xmlns="">
          <p:sp>
            <p:nvSpPr>
              <p:cNvPr id="34" name="TextBox 33">
                <a:extLst>
                  <a:ext uri="{FF2B5EF4-FFF2-40B4-BE49-F238E27FC236}">
                    <a16:creationId xmlns:a16="http://schemas.microsoft.com/office/drawing/2014/main" id="{DA037965-551B-D8C7-4C99-39B6FC985F79}"/>
                  </a:ext>
                </a:extLst>
              </p:cNvPr>
              <p:cNvSpPr txBox="1">
                <a:spLocks noRot="1" noChangeAspect="1" noMove="1" noResize="1" noEditPoints="1" noAdjustHandles="1" noChangeArrowheads="1" noChangeShapeType="1" noTextEdit="1"/>
              </p:cNvSpPr>
              <p:nvPr/>
            </p:nvSpPr>
            <p:spPr>
              <a:xfrm>
                <a:off x="674099" y="3521311"/>
                <a:ext cx="131965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82F25A8-D1AD-1658-FE16-E7C89066ADC2}"/>
                  </a:ext>
                </a:extLst>
              </p:cNvPr>
              <p:cNvSpPr txBox="1"/>
              <p:nvPr/>
            </p:nvSpPr>
            <p:spPr>
              <a:xfrm>
                <a:off x="4580806" y="3359801"/>
                <a:ext cx="1708658"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ea typeface="Cambria" panose="02040503050406030204" pitchFamily="18" charset="0"/>
                        </a:rPr>
                        <m:t>&gt;&gt; </m:t>
                      </m:r>
                      <m:r>
                        <a:rPr lang="en-US" b="1" i="1" dirty="0" smtClean="0">
                          <a:latin typeface="Cambria Math" panose="02040503050406030204" pitchFamily="18" charset="0"/>
                          <a:ea typeface="Cambria" panose="02040503050406030204" pitchFamily="18" charset="0"/>
                        </a:rPr>
                        <m:t>𝟕</m:t>
                      </m:r>
                    </m:oMath>
                  </m:oMathPara>
                </a14:m>
                <a:endParaRPr lang="en-US" b="1" dirty="0">
                  <a:latin typeface="Cambria" panose="02040503050406030204" pitchFamily="18" charset="0"/>
                  <a:ea typeface="Cambria" panose="02040503050406030204" pitchFamily="18" charset="0"/>
                </a:endParaRPr>
              </a:p>
            </p:txBody>
          </p:sp>
        </mc:Choice>
        <mc:Fallback xmlns="">
          <p:sp>
            <p:nvSpPr>
              <p:cNvPr id="35" name="TextBox 34">
                <a:extLst>
                  <a:ext uri="{FF2B5EF4-FFF2-40B4-BE49-F238E27FC236}">
                    <a16:creationId xmlns:a16="http://schemas.microsoft.com/office/drawing/2014/main" id="{C82F25A8-D1AD-1658-FE16-E7C89066ADC2}"/>
                  </a:ext>
                </a:extLst>
              </p:cNvPr>
              <p:cNvSpPr txBox="1">
                <a:spLocks noRot="1" noChangeAspect="1" noMove="1" noResize="1" noEditPoints="1" noAdjustHandles="1" noChangeArrowheads="1" noChangeShapeType="1" noTextEdit="1"/>
              </p:cNvSpPr>
              <p:nvPr/>
            </p:nvSpPr>
            <p:spPr>
              <a:xfrm>
                <a:off x="4580806" y="3359801"/>
                <a:ext cx="1708658" cy="369332"/>
              </a:xfrm>
              <a:prstGeom prst="rect">
                <a:avLst/>
              </a:prstGeom>
              <a:blipFill>
                <a:blip r:embed="rId10"/>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0AED6A9-8326-41B6-5BF8-4DE6BF5E956E}"/>
              </a:ext>
            </a:extLst>
          </p:cNvPr>
          <p:cNvSpPr txBox="1"/>
          <p:nvPr/>
        </p:nvSpPr>
        <p:spPr>
          <a:xfrm>
            <a:off x="5191185" y="3591603"/>
            <a:ext cx="1812135" cy="461665"/>
          </a:xfrm>
          <a:prstGeom prst="rect">
            <a:avLst/>
          </a:prstGeom>
          <a:noFill/>
        </p:spPr>
        <p:txBody>
          <a:bodyPr wrap="square">
            <a:spAutoFit/>
          </a:bodyPr>
          <a:lstStyle/>
          <a:p>
            <a:pPr algn="ctr"/>
            <a:r>
              <a:rPr lang="en-US" sz="1200" dirty="0">
                <a:latin typeface="Cambria" panose="02040503050406030204" pitchFamily="18" charset="0"/>
                <a:ea typeface="Cambria" panose="02040503050406030204" pitchFamily="18" charset="0"/>
              </a:rPr>
              <a:t>dependent on </a:t>
            </a:r>
          </a:p>
          <a:p>
            <a:pPr algn="ctr"/>
            <a:r>
              <a:rPr lang="en-US" sz="1200" dirty="0">
                <a:latin typeface="Cambria" panose="02040503050406030204" pitchFamily="18" charset="0"/>
                <a:ea typeface="Cambria" panose="02040503050406030204" pitchFamily="18" charset="0"/>
              </a:rPr>
              <a:t>spatial resolution</a:t>
            </a:r>
          </a:p>
        </p:txBody>
      </p:sp>
      <p:grpSp>
        <p:nvGrpSpPr>
          <p:cNvPr id="37" name="Group 36">
            <a:extLst>
              <a:ext uri="{FF2B5EF4-FFF2-40B4-BE49-F238E27FC236}">
                <a16:creationId xmlns:a16="http://schemas.microsoft.com/office/drawing/2014/main" id="{B4510CB6-45A8-9475-E7F3-7B44C6BB5B6B}"/>
              </a:ext>
            </a:extLst>
          </p:cNvPr>
          <p:cNvGrpSpPr/>
          <p:nvPr/>
        </p:nvGrpSpPr>
        <p:grpSpPr>
          <a:xfrm>
            <a:off x="2247512" y="4139734"/>
            <a:ext cx="2377866" cy="731079"/>
            <a:chOff x="1963231" y="2750936"/>
            <a:chExt cx="3061970" cy="1224788"/>
          </a:xfrm>
        </p:grpSpPr>
        <p:sp>
          <p:nvSpPr>
            <p:cNvPr id="38" name="Shape 37">
              <a:extLst>
                <a:ext uri="{FF2B5EF4-FFF2-40B4-BE49-F238E27FC236}">
                  <a16:creationId xmlns:a16="http://schemas.microsoft.com/office/drawing/2014/main" id="{A3BADA0F-6220-5B9E-E9BF-D0D49709C9DE}"/>
                </a:ext>
              </a:extLst>
            </p:cNvPr>
            <p:cNvSpPr/>
            <p:nvPr/>
          </p:nvSpPr>
          <p:spPr>
            <a:xfrm>
              <a:off x="1963231" y="2750936"/>
              <a:ext cx="3061970" cy="1224788"/>
            </a:xfrm>
            <a:prstGeom prst="leftRightRibb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Freeform: Shape 38">
              <a:extLst>
                <a:ext uri="{FF2B5EF4-FFF2-40B4-BE49-F238E27FC236}">
                  <a16:creationId xmlns:a16="http://schemas.microsoft.com/office/drawing/2014/main" id="{BEF49030-B001-2AE5-F7A3-D2CFC1B8FE51}"/>
                </a:ext>
              </a:extLst>
            </p:cNvPr>
            <p:cNvSpPr/>
            <p:nvPr/>
          </p:nvSpPr>
          <p:spPr>
            <a:xfrm rot="10800000">
              <a:off x="2342864" y="3432879"/>
              <a:ext cx="1010450" cy="542844"/>
            </a:xfrm>
            <a:custGeom>
              <a:avLst/>
              <a:gdLst>
                <a:gd name="connsiteX0" fmla="*/ 0 w 1010450"/>
                <a:gd name="connsiteY0" fmla="*/ 0 h 542844"/>
                <a:gd name="connsiteX1" fmla="*/ 1010450 w 1010450"/>
                <a:gd name="connsiteY1" fmla="*/ 0 h 542844"/>
                <a:gd name="connsiteX2" fmla="*/ 1010450 w 1010450"/>
                <a:gd name="connsiteY2" fmla="*/ 542844 h 542844"/>
                <a:gd name="connsiteX3" fmla="*/ 0 w 1010450"/>
                <a:gd name="connsiteY3" fmla="*/ 542844 h 542844"/>
                <a:gd name="connsiteX4" fmla="*/ 0 w 1010450"/>
                <a:gd name="connsiteY4" fmla="*/ 0 h 54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50" h="542844">
                  <a:moveTo>
                    <a:pt x="1010450" y="0"/>
                  </a:moveTo>
                  <a:lnTo>
                    <a:pt x="0" y="0"/>
                  </a:lnTo>
                  <a:lnTo>
                    <a:pt x="0" y="542844"/>
                  </a:lnTo>
                  <a:lnTo>
                    <a:pt x="1010450" y="542844"/>
                  </a:lnTo>
                  <a:lnTo>
                    <a:pt x="101045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endParaRPr lang="en-US" sz="3600" kern="1200" dirty="0">
                <a:latin typeface="Cambria" panose="02040503050406030204" pitchFamily="18" charset="0"/>
                <a:ea typeface="Cambria" panose="02040503050406030204" pitchFamily="18" charset="0"/>
              </a:endParaRPr>
            </a:p>
          </p:txBody>
        </p:sp>
      </p:grpSp>
      <p:sp>
        <p:nvSpPr>
          <p:cNvPr id="40" name="TextBox 39">
            <a:extLst>
              <a:ext uri="{FF2B5EF4-FFF2-40B4-BE49-F238E27FC236}">
                <a16:creationId xmlns:a16="http://schemas.microsoft.com/office/drawing/2014/main" id="{9E492264-5DFF-FDF1-3B61-988C45E8AEC4}"/>
              </a:ext>
            </a:extLst>
          </p:cNvPr>
          <p:cNvSpPr txBox="1"/>
          <p:nvPr/>
        </p:nvSpPr>
        <p:spPr>
          <a:xfrm>
            <a:off x="2391235" y="4266255"/>
            <a:ext cx="1090445" cy="369332"/>
          </a:xfrm>
          <a:prstGeom prst="rect">
            <a:avLst/>
          </a:prstGeom>
          <a:noFill/>
        </p:spPr>
        <p:txBody>
          <a:bodyPr wrap="square">
            <a:spAutoFit/>
          </a:bodyPr>
          <a:lstStyle/>
          <a:p>
            <a:pPr algn="ctr"/>
            <a:r>
              <a:rPr lang="en-US" dirty="0">
                <a:solidFill>
                  <a:schemeClr val="bg1"/>
                </a:solidFill>
                <a:latin typeface="Cambria" panose="02040503050406030204" pitchFamily="18" charset="0"/>
                <a:ea typeface="Cambria" panose="02040503050406030204" pitchFamily="18" charset="0"/>
              </a:rPr>
              <a:t>Comm.</a:t>
            </a:r>
          </a:p>
        </p:txBody>
      </p:sp>
      <p:sp>
        <p:nvSpPr>
          <p:cNvPr id="41" name="TextBox 40">
            <a:extLst>
              <a:ext uri="{FF2B5EF4-FFF2-40B4-BE49-F238E27FC236}">
                <a16:creationId xmlns:a16="http://schemas.microsoft.com/office/drawing/2014/main" id="{A78720ED-ADA9-8DC6-974F-C549DB7E2427}"/>
              </a:ext>
            </a:extLst>
          </p:cNvPr>
          <p:cNvSpPr txBox="1"/>
          <p:nvPr/>
        </p:nvSpPr>
        <p:spPr>
          <a:xfrm>
            <a:off x="3303637" y="4388414"/>
            <a:ext cx="1090445" cy="369332"/>
          </a:xfrm>
          <a:prstGeom prst="rect">
            <a:avLst/>
          </a:prstGeom>
          <a:noFill/>
        </p:spPr>
        <p:txBody>
          <a:bodyPr wrap="square">
            <a:spAutoFit/>
          </a:bodyPr>
          <a:lstStyle/>
          <a:p>
            <a:pPr algn="ctr"/>
            <a:r>
              <a:rPr lang="en-US" dirty="0">
                <a:solidFill>
                  <a:schemeClr val="bg1"/>
                </a:solidFill>
                <a:latin typeface="Cambria" panose="02040503050406030204" pitchFamily="18" charset="0"/>
                <a:ea typeface="Cambria" panose="02040503050406030204" pitchFamily="18" charset="0"/>
              </a:rPr>
              <a:t>Latency</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FBAAFD-5356-4702-7E59-81490F4983D4}"/>
                  </a:ext>
                </a:extLst>
              </p:cNvPr>
              <p:cNvSpPr txBox="1"/>
              <p:nvPr/>
            </p:nvSpPr>
            <p:spPr>
              <a:xfrm>
                <a:off x="663917" y="4286199"/>
                <a:ext cx="1319656" cy="369332"/>
              </a:xfrm>
              <a:prstGeom prst="rect">
                <a:avLst/>
              </a:prstGeom>
              <a:noFill/>
            </p:spPr>
            <p:txBody>
              <a:bodyPr wrap="square">
                <a:spAutoFit/>
              </a:bodyPr>
              <a:lstStyle/>
              <a:p>
                <a:pPr algn="ctr"/>
                <a14:m>
                  <m:oMath xmlns:m="http://schemas.openxmlformats.org/officeDocument/2006/math">
                    <m:r>
                      <a:rPr lang="en-US" b="1" i="1" dirty="0" smtClean="0">
                        <a:latin typeface="Cambria Math" panose="02040503050406030204" pitchFamily="18" charset="0"/>
                        <a:ea typeface="Cambria" panose="02040503050406030204" pitchFamily="18" charset="0"/>
                      </a:rPr>
                      <m:t>𝟐</m:t>
                    </m:r>
                  </m:oMath>
                </a14:m>
                <a:r>
                  <a:rPr lang="en-US" b="1" dirty="0">
                    <a:latin typeface="Cambria" panose="02040503050406030204" pitchFamily="18" charset="0"/>
                    <a:ea typeface="Cambria" panose="02040503050406030204" pitchFamily="18" charset="0"/>
                  </a:rPr>
                  <a:t> ms</a:t>
                </a:r>
              </a:p>
            </p:txBody>
          </p:sp>
        </mc:Choice>
        <mc:Fallback xmlns="">
          <p:sp>
            <p:nvSpPr>
              <p:cNvPr id="42" name="TextBox 41">
                <a:extLst>
                  <a:ext uri="{FF2B5EF4-FFF2-40B4-BE49-F238E27FC236}">
                    <a16:creationId xmlns:a16="http://schemas.microsoft.com/office/drawing/2014/main" id="{D9FBAAFD-5356-4702-7E59-81490F4983D4}"/>
                  </a:ext>
                </a:extLst>
              </p:cNvPr>
              <p:cNvSpPr txBox="1">
                <a:spLocks noRot="1" noChangeAspect="1" noMove="1" noResize="1" noEditPoints="1" noAdjustHandles="1" noChangeArrowheads="1" noChangeShapeType="1" noTextEdit="1"/>
              </p:cNvSpPr>
              <p:nvPr/>
            </p:nvSpPr>
            <p:spPr>
              <a:xfrm>
                <a:off x="663917" y="4286199"/>
                <a:ext cx="1319656" cy="369332"/>
              </a:xfrm>
              <a:prstGeom prst="rect">
                <a:avLst/>
              </a:prstGeom>
              <a:blipFill>
                <a:blip r:embed="rId11"/>
                <a:stretch>
                  <a:fillRect t="-9836" b="-22951"/>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07C5597C-D36D-7CB3-6BE1-A964128120DF}"/>
              </a:ext>
            </a:extLst>
          </p:cNvPr>
          <p:cNvSpPr txBox="1"/>
          <p:nvPr/>
        </p:nvSpPr>
        <p:spPr>
          <a:xfrm>
            <a:off x="4732471" y="4266255"/>
            <a:ext cx="2081912" cy="584775"/>
          </a:xfrm>
          <a:prstGeom prst="rect">
            <a:avLst/>
          </a:prstGeom>
          <a:noFill/>
        </p:spPr>
        <p:txBody>
          <a:bodyPr wrap="square">
            <a:spAutoFit/>
          </a:bodyPr>
          <a:lstStyle/>
          <a:p>
            <a:pPr algn="ctr"/>
            <a:r>
              <a:rPr lang="en-US" sz="1600" b="1" dirty="0">
                <a:latin typeface="Cambria" panose="02040503050406030204" pitchFamily="18" charset="0"/>
                <a:ea typeface="Cambria" panose="02040503050406030204" pitchFamily="18" charset="0"/>
              </a:rPr>
              <a:t>No handshaking technically needed</a:t>
            </a:r>
          </a:p>
        </p:txBody>
      </p:sp>
      <p:sp>
        <p:nvSpPr>
          <p:cNvPr id="44" name="TextBox 43">
            <a:extLst>
              <a:ext uri="{FF2B5EF4-FFF2-40B4-BE49-F238E27FC236}">
                <a16:creationId xmlns:a16="http://schemas.microsoft.com/office/drawing/2014/main" id="{511EC30B-27A9-2854-025A-FDB6398E7F74}"/>
              </a:ext>
            </a:extLst>
          </p:cNvPr>
          <p:cNvSpPr txBox="1"/>
          <p:nvPr/>
        </p:nvSpPr>
        <p:spPr>
          <a:xfrm>
            <a:off x="5086778" y="2862430"/>
            <a:ext cx="2531759" cy="461665"/>
          </a:xfrm>
          <a:prstGeom prst="rect">
            <a:avLst/>
          </a:prstGeom>
          <a:noFill/>
        </p:spPr>
        <p:txBody>
          <a:bodyPr wrap="square">
            <a:spAutoFit/>
          </a:bodyPr>
          <a:lstStyle/>
          <a:p>
            <a:pPr algn="ctr"/>
            <a:r>
              <a:rPr lang="en-US" sz="1200" dirty="0">
                <a:latin typeface="Cambria" panose="02040503050406030204" pitchFamily="18" charset="0"/>
                <a:ea typeface="Cambria" panose="02040503050406030204" pitchFamily="18" charset="0"/>
              </a:rPr>
              <a:t>improvements expected with better coding/transponder design </a:t>
            </a:r>
          </a:p>
        </p:txBody>
      </p:sp>
      <p:sp>
        <p:nvSpPr>
          <p:cNvPr id="45" name="Oval 44">
            <a:extLst>
              <a:ext uri="{FF2B5EF4-FFF2-40B4-BE49-F238E27FC236}">
                <a16:creationId xmlns:a16="http://schemas.microsoft.com/office/drawing/2014/main" id="{D1F43A6E-DC17-D929-9DD8-43732A2368E6}"/>
              </a:ext>
            </a:extLst>
          </p:cNvPr>
          <p:cNvSpPr/>
          <p:nvPr/>
        </p:nvSpPr>
        <p:spPr>
          <a:xfrm>
            <a:off x="4664397" y="4083903"/>
            <a:ext cx="2329768" cy="973137"/>
          </a:xfrm>
          <a:prstGeom prst="ellipse">
            <a:avLst/>
          </a:prstGeom>
          <a:solidFill>
            <a:srgbClr val="19AAC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endParaRPr>
          </a:p>
        </p:txBody>
      </p:sp>
      <p:sp>
        <p:nvSpPr>
          <p:cNvPr id="46" name="Oval 45">
            <a:extLst>
              <a:ext uri="{FF2B5EF4-FFF2-40B4-BE49-F238E27FC236}">
                <a16:creationId xmlns:a16="http://schemas.microsoft.com/office/drawing/2014/main" id="{45DD47C2-9988-92D5-F6E2-8105791A9156}"/>
              </a:ext>
            </a:extLst>
          </p:cNvPr>
          <p:cNvSpPr/>
          <p:nvPr/>
        </p:nvSpPr>
        <p:spPr>
          <a:xfrm>
            <a:off x="4664397" y="3234564"/>
            <a:ext cx="2329768" cy="973137"/>
          </a:xfrm>
          <a:prstGeom prst="ellipse">
            <a:avLst/>
          </a:prstGeom>
          <a:solidFill>
            <a:srgbClr val="19AAC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endParaRPr>
          </a:p>
        </p:txBody>
      </p:sp>
      <p:sp>
        <p:nvSpPr>
          <p:cNvPr id="47" name="Oval 46">
            <a:extLst>
              <a:ext uri="{FF2B5EF4-FFF2-40B4-BE49-F238E27FC236}">
                <a16:creationId xmlns:a16="http://schemas.microsoft.com/office/drawing/2014/main" id="{3B8EB43B-97CA-FCD2-C57D-C86CDEFDC88C}"/>
              </a:ext>
            </a:extLst>
          </p:cNvPr>
          <p:cNvSpPr/>
          <p:nvPr/>
        </p:nvSpPr>
        <p:spPr>
          <a:xfrm>
            <a:off x="474980" y="2506508"/>
            <a:ext cx="1716145" cy="973137"/>
          </a:xfrm>
          <a:prstGeom prst="ellipse">
            <a:avLst/>
          </a:prstGeom>
          <a:solidFill>
            <a:srgbClr val="19AAC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endParaRPr>
          </a:p>
        </p:txBody>
      </p:sp>
      <p:sp>
        <p:nvSpPr>
          <p:cNvPr id="48" name="Oval 47">
            <a:extLst>
              <a:ext uri="{FF2B5EF4-FFF2-40B4-BE49-F238E27FC236}">
                <a16:creationId xmlns:a16="http://schemas.microsoft.com/office/drawing/2014/main" id="{314BD473-95C4-11B7-D9CA-58BBE95473F9}"/>
              </a:ext>
            </a:extLst>
          </p:cNvPr>
          <p:cNvSpPr/>
          <p:nvPr/>
        </p:nvSpPr>
        <p:spPr>
          <a:xfrm>
            <a:off x="474980" y="1650608"/>
            <a:ext cx="1716145" cy="973137"/>
          </a:xfrm>
          <a:prstGeom prst="ellipse">
            <a:avLst/>
          </a:prstGeom>
          <a:solidFill>
            <a:srgbClr val="19AAC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endParaRPr>
          </a:p>
        </p:txBody>
      </p:sp>
      <p:grpSp>
        <p:nvGrpSpPr>
          <p:cNvPr id="1152" name="Group 1151">
            <a:extLst>
              <a:ext uri="{FF2B5EF4-FFF2-40B4-BE49-F238E27FC236}">
                <a16:creationId xmlns:a16="http://schemas.microsoft.com/office/drawing/2014/main" id="{DB31AE17-F927-58DD-FA12-B4318DD4ABB4}"/>
              </a:ext>
            </a:extLst>
          </p:cNvPr>
          <p:cNvGrpSpPr/>
          <p:nvPr/>
        </p:nvGrpSpPr>
        <p:grpSpPr>
          <a:xfrm>
            <a:off x="6973644" y="1229398"/>
            <a:ext cx="5248656" cy="2856413"/>
            <a:chOff x="1967247" y="2317827"/>
            <a:chExt cx="7530910" cy="3911676"/>
          </a:xfrm>
        </p:grpSpPr>
        <p:grpSp>
          <p:nvGrpSpPr>
            <p:cNvPr id="49" name="Group 48">
              <a:extLst>
                <a:ext uri="{FF2B5EF4-FFF2-40B4-BE49-F238E27FC236}">
                  <a16:creationId xmlns:a16="http://schemas.microsoft.com/office/drawing/2014/main" id="{F82B9431-C15F-6C21-0751-F6FE70C618A2}"/>
                </a:ext>
              </a:extLst>
            </p:cNvPr>
            <p:cNvGrpSpPr/>
            <p:nvPr/>
          </p:nvGrpSpPr>
          <p:grpSpPr>
            <a:xfrm>
              <a:off x="1967247" y="2317827"/>
              <a:ext cx="7530910" cy="3911676"/>
              <a:chOff x="2701577" y="2946324"/>
              <a:chExt cx="5847991" cy="3234734"/>
            </a:xfrm>
          </p:grpSpPr>
          <p:cxnSp>
            <p:nvCxnSpPr>
              <p:cNvPr id="50" name="Straight Connector 49">
                <a:extLst>
                  <a:ext uri="{FF2B5EF4-FFF2-40B4-BE49-F238E27FC236}">
                    <a16:creationId xmlns:a16="http://schemas.microsoft.com/office/drawing/2014/main" id="{EF6E9395-63EF-FFEE-2736-EE1D7620508F}"/>
                  </a:ext>
                </a:extLst>
              </p:cNvPr>
              <p:cNvCxnSpPr>
                <a:cxnSpLocks/>
              </p:cNvCxnSpPr>
              <p:nvPr/>
            </p:nvCxnSpPr>
            <p:spPr>
              <a:xfrm>
                <a:off x="3305076" y="3091682"/>
                <a:ext cx="2456755" cy="668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128944F-AED1-BCF1-67B2-C7127C6A3C28}"/>
                  </a:ext>
                </a:extLst>
              </p:cNvPr>
              <p:cNvCxnSpPr>
                <a:cxnSpLocks/>
              </p:cNvCxnSpPr>
              <p:nvPr/>
            </p:nvCxnSpPr>
            <p:spPr>
              <a:xfrm flipV="1">
                <a:off x="5778951" y="3303340"/>
                <a:ext cx="0" cy="415351"/>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1EBF934-01B3-2DB4-7EB0-478A898B1BFD}"/>
                  </a:ext>
                </a:extLst>
              </p:cNvPr>
              <p:cNvCxnSpPr/>
              <p:nvPr/>
            </p:nvCxnSpPr>
            <p:spPr>
              <a:xfrm flipV="1">
                <a:off x="3322944" y="4415053"/>
                <a:ext cx="1695157" cy="963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9106CB1-7C29-8109-A42B-91BA591F5B63}"/>
                  </a:ext>
                </a:extLst>
              </p:cNvPr>
              <p:cNvCxnSpPr>
                <a:cxnSpLocks/>
              </p:cNvCxnSpPr>
              <p:nvPr/>
            </p:nvCxnSpPr>
            <p:spPr>
              <a:xfrm>
                <a:off x="3009192" y="3852558"/>
                <a:ext cx="2008909" cy="562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A0E471B-9797-A61A-C354-0401AB282A9D}"/>
                  </a:ext>
                </a:extLst>
              </p:cNvPr>
              <p:cNvCxnSpPr>
                <a:cxnSpLocks/>
              </p:cNvCxnSpPr>
              <p:nvPr/>
            </p:nvCxnSpPr>
            <p:spPr>
              <a:xfrm>
                <a:off x="3303949" y="3243919"/>
                <a:ext cx="2456755" cy="668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EDD3AB3-EDCA-3FA9-D178-61C91E73F054}"/>
                  </a:ext>
                </a:extLst>
              </p:cNvPr>
              <p:cNvCxnSpPr>
                <a:cxnSpLocks/>
              </p:cNvCxnSpPr>
              <p:nvPr/>
            </p:nvCxnSpPr>
            <p:spPr>
              <a:xfrm>
                <a:off x="5975108" y="4766446"/>
                <a:ext cx="1606452" cy="455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8C557C-EA2D-192F-B89D-5A545333F7AB}"/>
                  </a:ext>
                </a:extLst>
              </p:cNvPr>
              <p:cNvCxnSpPr>
                <a:cxnSpLocks/>
              </p:cNvCxnSpPr>
              <p:nvPr/>
            </p:nvCxnSpPr>
            <p:spPr>
              <a:xfrm>
                <a:off x="6689919" y="4192868"/>
                <a:ext cx="1825888" cy="501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8AADFE6-D706-AB50-316A-5AB0BB419163}"/>
                  </a:ext>
                </a:extLst>
              </p:cNvPr>
              <p:cNvCxnSpPr/>
              <p:nvPr/>
            </p:nvCxnSpPr>
            <p:spPr>
              <a:xfrm flipV="1">
                <a:off x="4288342" y="4766446"/>
                <a:ext cx="1695157" cy="963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7680A58-379B-4B13-736A-9168E2A9B329}"/>
                  </a:ext>
                </a:extLst>
              </p:cNvPr>
              <p:cNvCxnSpPr/>
              <p:nvPr/>
            </p:nvCxnSpPr>
            <p:spPr>
              <a:xfrm flipV="1">
                <a:off x="5760704" y="2946324"/>
                <a:ext cx="1695157" cy="963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7E7B684-1AAC-198E-FCAC-26B5E69605B1}"/>
                  </a:ext>
                </a:extLst>
              </p:cNvPr>
              <p:cNvCxnSpPr>
                <a:cxnSpLocks/>
              </p:cNvCxnSpPr>
              <p:nvPr/>
            </p:nvCxnSpPr>
            <p:spPr>
              <a:xfrm flipV="1">
                <a:off x="6689919" y="3757724"/>
                <a:ext cx="735378" cy="43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5C3C67-B0AD-5909-6AEA-3422C252B60C}"/>
                  </a:ext>
                </a:extLst>
              </p:cNvPr>
              <p:cNvCxnSpPr/>
              <p:nvPr/>
            </p:nvCxnSpPr>
            <p:spPr>
              <a:xfrm flipV="1">
                <a:off x="3721474" y="4619034"/>
                <a:ext cx="1695157" cy="96363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C9E9274-9D63-B91B-DF80-E05ED9285984}"/>
                  </a:ext>
                </a:extLst>
              </p:cNvPr>
              <p:cNvCxnSpPr>
                <a:cxnSpLocks/>
              </p:cNvCxnSpPr>
              <p:nvPr/>
            </p:nvCxnSpPr>
            <p:spPr>
              <a:xfrm flipV="1">
                <a:off x="6262397" y="3323559"/>
                <a:ext cx="1197113" cy="7075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13F1D86-2518-E90E-81A0-CFD5D57C7836}"/>
                  </a:ext>
                </a:extLst>
              </p:cNvPr>
              <p:cNvCxnSpPr>
                <a:cxnSpLocks/>
              </p:cNvCxnSpPr>
              <p:nvPr/>
            </p:nvCxnSpPr>
            <p:spPr>
              <a:xfrm>
                <a:off x="6383361" y="4485198"/>
                <a:ext cx="2166207" cy="61565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D2B1FABC-30C6-84FE-655A-AB185304010E}"/>
                  </a:ext>
                </a:extLst>
              </p:cNvPr>
              <p:cNvCxnSpPr>
                <a:cxnSpLocks/>
              </p:cNvCxnSpPr>
              <p:nvPr/>
            </p:nvCxnSpPr>
            <p:spPr>
              <a:xfrm>
                <a:off x="3133220" y="3471025"/>
                <a:ext cx="2166207" cy="61565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CC319EEE-D8FE-4C84-1CC2-A6D7AC0B475C}"/>
                  </a:ext>
                </a:extLst>
              </p:cNvPr>
              <p:cNvCxnSpPr>
                <a:cxnSpLocks/>
                <a:endCxn id="1107" idx="2"/>
              </p:cNvCxnSpPr>
              <p:nvPr/>
            </p:nvCxnSpPr>
            <p:spPr>
              <a:xfrm flipV="1">
                <a:off x="7013155" y="3657967"/>
                <a:ext cx="1" cy="492903"/>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pic>
            <p:nvPicPr>
              <p:cNvPr id="1090" name="Graphic 1089" descr="Traffic light with solid fill">
                <a:extLst>
                  <a:ext uri="{FF2B5EF4-FFF2-40B4-BE49-F238E27FC236}">
                    <a16:creationId xmlns:a16="http://schemas.microsoft.com/office/drawing/2014/main" id="{3F2FD704-22F8-6BFF-FF8E-F1F46639FF8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81253" y="3478896"/>
                <a:ext cx="336729" cy="336729"/>
              </a:xfrm>
              <a:prstGeom prst="rect">
                <a:avLst/>
              </a:prstGeom>
            </p:spPr>
          </p:pic>
          <p:cxnSp>
            <p:nvCxnSpPr>
              <p:cNvPr id="1091" name="Straight Connector 1090">
                <a:extLst>
                  <a:ext uri="{FF2B5EF4-FFF2-40B4-BE49-F238E27FC236}">
                    <a16:creationId xmlns:a16="http://schemas.microsoft.com/office/drawing/2014/main" id="{924547E9-9659-D184-3871-F5C0CD04F704}"/>
                  </a:ext>
                </a:extLst>
              </p:cNvPr>
              <p:cNvCxnSpPr>
                <a:cxnSpLocks/>
              </p:cNvCxnSpPr>
              <p:nvPr/>
            </p:nvCxnSpPr>
            <p:spPr>
              <a:xfrm flipV="1">
                <a:off x="4705610" y="3965480"/>
                <a:ext cx="0" cy="481819"/>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cxnSp>
            <p:nvCxnSpPr>
              <p:cNvPr id="1092" name="Straight Connector 1091">
                <a:extLst>
                  <a:ext uri="{FF2B5EF4-FFF2-40B4-BE49-F238E27FC236}">
                    <a16:creationId xmlns:a16="http://schemas.microsoft.com/office/drawing/2014/main" id="{06B65BF8-420A-C764-43A4-390726D71FFB}"/>
                  </a:ext>
                </a:extLst>
              </p:cNvPr>
              <p:cNvCxnSpPr>
                <a:cxnSpLocks/>
              </p:cNvCxnSpPr>
              <p:nvPr/>
            </p:nvCxnSpPr>
            <p:spPr>
              <a:xfrm flipV="1">
                <a:off x="5999115" y="4415053"/>
                <a:ext cx="0" cy="602428"/>
              </a:xfrm>
              <a:prstGeom prst="line">
                <a:avLst/>
              </a:prstGeom>
              <a:ln w="9525">
                <a:solidFill>
                  <a:schemeClr val="accent3">
                    <a:lumMod val="75000"/>
                  </a:schemeClr>
                </a:solidFill>
              </a:ln>
            </p:spPr>
            <p:style>
              <a:lnRef idx="1">
                <a:schemeClr val="dk1"/>
              </a:lnRef>
              <a:fillRef idx="0">
                <a:schemeClr val="dk1"/>
              </a:fillRef>
              <a:effectRef idx="0">
                <a:schemeClr val="dk1"/>
              </a:effectRef>
              <a:fontRef idx="minor">
                <a:schemeClr val="tx1"/>
              </a:fontRef>
            </p:style>
          </p:cxnSp>
          <p:pic>
            <p:nvPicPr>
              <p:cNvPr id="1093" name="Graphic 1092" descr="Traffic light with solid fill">
                <a:extLst>
                  <a:ext uri="{FF2B5EF4-FFF2-40B4-BE49-F238E27FC236}">
                    <a16:creationId xmlns:a16="http://schemas.microsoft.com/office/drawing/2014/main" id="{31148E23-F85A-DC28-CEAF-72A21FC17E8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55090" y="3431216"/>
                <a:ext cx="336729" cy="336729"/>
              </a:xfrm>
              <a:prstGeom prst="rect">
                <a:avLst/>
              </a:prstGeom>
            </p:spPr>
          </p:pic>
          <p:pic>
            <p:nvPicPr>
              <p:cNvPr id="1094" name="Graphic 1093" descr="Traffic light with solid fill">
                <a:extLst>
                  <a:ext uri="{FF2B5EF4-FFF2-40B4-BE49-F238E27FC236}">
                    <a16:creationId xmlns:a16="http://schemas.microsoft.com/office/drawing/2014/main" id="{C24C3DE4-FAD9-066F-DAF4-8F450EDE494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67873" y="3998675"/>
                <a:ext cx="336729" cy="336729"/>
              </a:xfrm>
              <a:prstGeom prst="rect">
                <a:avLst/>
              </a:prstGeom>
            </p:spPr>
          </p:pic>
          <p:sp>
            <p:nvSpPr>
              <p:cNvPr id="1095" name="Rectangle 1094">
                <a:extLst>
                  <a:ext uri="{FF2B5EF4-FFF2-40B4-BE49-F238E27FC236}">
                    <a16:creationId xmlns:a16="http://schemas.microsoft.com/office/drawing/2014/main" id="{1832C5D7-9967-19C7-0D55-F6309A53E3E9}"/>
                  </a:ext>
                </a:extLst>
              </p:cNvPr>
              <p:cNvSpPr/>
              <p:nvPr/>
            </p:nvSpPr>
            <p:spPr>
              <a:xfrm>
                <a:off x="4998810" y="4059756"/>
                <a:ext cx="80339" cy="223296"/>
              </a:xfrm>
              <a:prstGeom prst="rect">
                <a:avLst/>
              </a:prstGeom>
              <a:solidFill>
                <a:schemeClr val="accent4"/>
              </a:solid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96" name="Graphic 1095" descr="Traffic light with solid fill">
                <a:extLst>
                  <a:ext uri="{FF2B5EF4-FFF2-40B4-BE49-F238E27FC236}">
                    <a16:creationId xmlns:a16="http://schemas.microsoft.com/office/drawing/2014/main" id="{398A2CB1-4BF0-DD90-F0A2-3534215E3F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54482" y="4169839"/>
                <a:ext cx="336729" cy="336729"/>
              </a:xfrm>
              <a:prstGeom prst="rect">
                <a:avLst/>
              </a:prstGeom>
            </p:spPr>
          </p:pic>
          <p:sp>
            <p:nvSpPr>
              <p:cNvPr id="1098" name="Rectangle 1097">
                <a:extLst>
                  <a:ext uri="{FF2B5EF4-FFF2-40B4-BE49-F238E27FC236}">
                    <a16:creationId xmlns:a16="http://schemas.microsoft.com/office/drawing/2014/main" id="{BAE6D0A7-8B97-2821-4B70-7D53ADA0FDE0}"/>
                  </a:ext>
                </a:extLst>
              </p:cNvPr>
              <p:cNvSpPr/>
              <p:nvPr/>
            </p:nvSpPr>
            <p:spPr>
              <a:xfrm>
                <a:off x="6185419" y="4230920"/>
                <a:ext cx="80339" cy="223296"/>
              </a:xfrm>
              <a:prstGeom prst="rect">
                <a:avLst/>
              </a:prstGeom>
              <a:solidFill>
                <a:schemeClr val="accent4"/>
              </a:solid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00" name="Straight Connector 1099">
                <a:extLst>
                  <a:ext uri="{FF2B5EF4-FFF2-40B4-BE49-F238E27FC236}">
                    <a16:creationId xmlns:a16="http://schemas.microsoft.com/office/drawing/2014/main" id="{A751F071-C2C6-DA14-C572-2A335876D52F}"/>
                  </a:ext>
                </a:extLst>
              </p:cNvPr>
              <p:cNvCxnSpPr>
                <a:cxnSpLocks/>
              </p:cNvCxnSpPr>
              <p:nvPr/>
            </p:nvCxnSpPr>
            <p:spPr>
              <a:xfrm flipV="1">
                <a:off x="3015329" y="4437839"/>
                <a:ext cx="1695157" cy="963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59D02957-7421-8A49-898D-FD1FDD96114B}"/>
                  </a:ext>
                </a:extLst>
              </p:cNvPr>
              <p:cNvCxnSpPr>
                <a:cxnSpLocks/>
              </p:cNvCxnSpPr>
              <p:nvPr/>
            </p:nvCxnSpPr>
            <p:spPr>
              <a:xfrm>
                <a:off x="2701577" y="3875344"/>
                <a:ext cx="2008909" cy="562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90997964-AE65-73CB-5F8D-57C1C503310A}"/>
                  </a:ext>
                </a:extLst>
              </p:cNvPr>
              <p:cNvCxnSpPr>
                <a:cxnSpLocks/>
              </p:cNvCxnSpPr>
              <p:nvPr/>
            </p:nvCxnSpPr>
            <p:spPr>
              <a:xfrm flipV="1">
                <a:off x="5761831" y="2946324"/>
                <a:ext cx="1425974" cy="811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1F28BB88-6880-1672-58D8-7B659DFB156A}"/>
                  </a:ext>
                </a:extLst>
              </p:cNvPr>
              <p:cNvCxnSpPr>
                <a:cxnSpLocks/>
              </p:cNvCxnSpPr>
              <p:nvPr/>
            </p:nvCxnSpPr>
            <p:spPr>
              <a:xfrm>
                <a:off x="6953456" y="4150790"/>
                <a:ext cx="1596112" cy="44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DF3765E4-9046-4407-A801-F3827CC0C42E}"/>
                  </a:ext>
                </a:extLst>
              </p:cNvPr>
              <p:cNvCxnSpPr>
                <a:cxnSpLocks/>
              </p:cNvCxnSpPr>
              <p:nvPr/>
            </p:nvCxnSpPr>
            <p:spPr>
              <a:xfrm flipV="1">
                <a:off x="6953456" y="3767945"/>
                <a:ext cx="687072" cy="378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111E3934-BD7B-3488-8905-D96105AB0EEC}"/>
                  </a:ext>
                </a:extLst>
              </p:cNvPr>
              <p:cNvCxnSpPr>
                <a:cxnSpLocks/>
              </p:cNvCxnSpPr>
              <p:nvPr/>
            </p:nvCxnSpPr>
            <p:spPr>
              <a:xfrm>
                <a:off x="6027103" y="4956272"/>
                <a:ext cx="1480649" cy="419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A6B5D465-2C80-995F-71A4-1670BF99890A}"/>
                  </a:ext>
                </a:extLst>
              </p:cNvPr>
              <p:cNvCxnSpPr/>
              <p:nvPr/>
            </p:nvCxnSpPr>
            <p:spPr>
              <a:xfrm flipV="1">
                <a:off x="4340337" y="4956272"/>
                <a:ext cx="1695157" cy="963637"/>
              </a:xfrm>
              <a:prstGeom prst="line">
                <a:avLst/>
              </a:prstGeom>
            </p:spPr>
            <p:style>
              <a:lnRef idx="1">
                <a:schemeClr val="accent1"/>
              </a:lnRef>
              <a:fillRef idx="0">
                <a:schemeClr val="accent1"/>
              </a:fillRef>
              <a:effectRef idx="0">
                <a:schemeClr val="accent1"/>
              </a:effectRef>
              <a:fontRef idx="minor">
                <a:schemeClr val="tx1"/>
              </a:fontRef>
            </p:style>
          </p:cxnSp>
          <p:sp>
            <p:nvSpPr>
              <p:cNvPr id="1107" name="Freeform: Shape 1106">
                <a:extLst>
                  <a:ext uri="{FF2B5EF4-FFF2-40B4-BE49-F238E27FC236}">
                    <a16:creationId xmlns:a16="http://schemas.microsoft.com/office/drawing/2014/main" id="{774D0753-01E2-A4CE-3052-D484D1AAF185}"/>
                  </a:ext>
                </a:extLst>
              </p:cNvPr>
              <p:cNvSpPr/>
              <p:nvPr/>
            </p:nvSpPr>
            <p:spPr>
              <a:xfrm>
                <a:off x="5778952" y="3303341"/>
                <a:ext cx="1234204" cy="354626"/>
              </a:xfrm>
              <a:custGeom>
                <a:avLst/>
                <a:gdLst>
                  <a:gd name="connsiteX0" fmla="*/ 0 w 1269077"/>
                  <a:gd name="connsiteY0" fmla="*/ 0 h 349134"/>
                  <a:gd name="connsiteX1" fmla="*/ 665018 w 1269077"/>
                  <a:gd name="connsiteY1" fmla="*/ 210589 h 349134"/>
                  <a:gd name="connsiteX2" fmla="*/ 1269077 w 1269077"/>
                  <a:gd name="connsiteY2" fmla="*/ 349134 h 349134"/>
                </a:gdLst>
                <a:ahLst/>
                <a:cxnLst>
                  <a:cxn ang="0">
                    <a:pos x="connsiteX0" y="connsiteY0"/>
                  </a:cxn>
                  <a:cxn ang="0">
                    <a:pos x="connsiteX1" y="connsiteY1"/>
                  </a:cxn>
                  <a:cxn ang="0">
                    <a:pos x="connsiteX2" y="connsiteY2"/>
                  </a:cxn>
                </a:cxnLst>
                <a:rect l="l" t="t" r="r" b="b"/>
                <a:pathLst>
                  <a:path w="1269077" h="349134">
                    <a:moveTo>
                      <a:pt x="0" y="0"/>
                    </a:moveTo>
                    <a:cubicBezTo>
                      <a:pt x="226752" y="76200"/>
                      <a:pt x="453505" y="152400"/>
                      <a:pt x="665018" y="210589"/>
                    </a:cubicBezTo>
                    <a:cubicBezTo>
                      <a:pt x="876531" y="268778"/>
                      <a:pt x="1072804" y="308956"/>
                      <a:pt x="1269077" y="349134"/>
                    </a:cubicBezTo>
                  </a:path>
                </a:pathLst>
              </a:custGeom>
              <a:noFill/>
              <a:ln w="9525">
                <a:solidFill>
                  <a:schemeClr val="accent3">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08" name="Freeform: Shape 1107">
                <a:extLst>
                  <a:ext uri="{FF2B5EF4-FFF2-40B4-BE49-F238E27FC236}">
                    <a16:creationId xmlns:a16="http://schemas.microsoft.com/office/drawing/2014/main" id="{E1C34BFD-FB26-F8AE-8BBB-1B8498BD4769}"/>
                  </a:ext>
                </a:extLst>
              </p:cNvPr>
              <p:cNvSpPr/>
              <p:nvPr/>
            </p:nvSpPr>
            <p:spPr>
              <a:xfrm flipV="1">
                <a:off x="4704261" y="3303340"/>
                <a:ext cx="1076206" cy="662632"/>
              </a:xfrm>
              <a:custGeom>
                <a:avLst/>
                <a:gdLst>
                  <a:gd name="connsiteX0" fmla="*/ 0 w 1269077"/>
                  <a:gd name="connsiteY0" fmla="*/ 0 h 349134"/>
                  <a:gd name="connsiteX1" fmla="*/ 665018 w 1269077"/>
                  <a:gd name="connsiteY1" fmla="*/ 210589 h 349134"/>
                  <a:gd name="connsiteX2" fmla="*/ 1269077 w 1269077"/>
                  <a:gd name="connsiteY2" fmla="*/ 349134 h 349134"/>
                  <a:gd name="connsiteX0" fmla="*/ 0 w 1269077"/>
                  <a:gd name="connsiteY0" fmla="*/ 0 h 349134"/>
                  <a:gd name="connsiteX1" fmla="*/ 591408 w 1269077"/>
                  <a:gd name="connsiteY1" fmla="*/ 151921 h 349134"/>
                  <a:gd name="connsiteX2" fmla="*/ 1269077 w 1269077"/>
                  <a:gd name="connsiteY2" fmla="*/ 349134 h 349134"/>
                  <a:gd name="connsiteX0" fmla="*/ 0 w 1264747"/>
                  <a:gd name="connsiteY0" fmla="*/ 0 h 328647"/>
                  <a:gd name="connsiteX1" fmla="*/ 587078 w 1264747"/>
                  <a:gd name="connsiteY1" fmla="*/ 131434 h 328647"/>
                  <a:gd name="connsiteX2" fmla="*/ 1264747 w 1264747"/>
                  <a:gd name="connsiteY2" fmla="*/ 328647 h 328647"/>
                  <a:gd name="connsiteX0" fmla="*/ 0 w 1264747"/>
                  <a:gd name="connsiteY0" fmla="*/ 0 h 328647"/>
                  <a:gd name="connsiteX1" fmla="*/ 587078 w 1264747"/>
                  <a:gd name="connsiteY1" fmla="*/ 131434 h 328647"/>
                  <a:gd name="connsiteX2" fmla="*/ 1264747 w 1264747"/>
                  <a:gd name="connsiteY2" fmla="*/ 328647 h 328647"/>
                  <a:gd name="connsiteX0" fmla="*/ 0 w 1240933"/>
                  <a:gd name="connsiteY0" fmla="*/ 0 h 328647"/>
                  <a:gd name="connsiteX1" fmla="*/ 587078 w 1240933"/>
                  <a:gd name="connsiteY1" fmla="*/ 131434 h 328647"/>
                  <a:gd name="connsiteX2" fmla="*/ 1240933 w 1240933"/>
                  <a:gd name="connsiteY2" fmla="*/ 328647 h 328647"/>
                  <a:gd name="connsiteX0" fmla="*/ 0 w 1240933"/>
                  <a:gd name="connsiteY0" fmla="*/ 0 h 328647"/>
                  <a:gd name="connsiteX1" fmla="*/ 587078 w 1240933"/>
                  <a:gd name="connsiteY1" fmla="*/ 131434 h 328647"/>
                  <a:gd name="connsiteX2" fmla="*/ 1062042 w 1240933"/>
                  <a:gd name="connsiteY2" fmla="*/ 274554 h 328647"/>
                  <a:gd name="connsiteX3" fmla="*/ 1240933 w 1240933"/>
                  <a:gd name="connsiteY3" fmla="*/ 328647 h 328647"/>
                </a:gdLst>
                <a:ahLst/>
                <a:cxnLst>
                  <a:cxn ang="0">
                    <a:pos x="connsiteX0" y="connsiteY0"/>
                  </a:cxn>
                  <a:cxn ang="0">
                    <a:pos x="connsiteX1" y="connsiteY1"/>
                  </a:cxn>
                  <a:cxn ang="0">
                    <a:pos x="connsiteX2" y="connsiteY2"/>
                  </a:cxn>
                  <a:cxn ang="0">
                    <a:pos x="connsiteX3" y="connsiteY3"/>
                  </a:cxn>
                </a:cxnLst>
                <a:rect l="l" t="t" r="r" b="b"/>
                <a:pathLst>
                  <a:path w="1240933" h="328647">
                    <a:moveTo>
                      <a:pt x="0" y="0"/>
                    </a:moveTo>
                    <a:cubicBezTo>
                      <a:pt x="263558" y="45469"/>
                      <a:pt x="375565" y="73245"/>
                      <a:pt x="587078" y="131434"/>
                    </a:cubicBezTo>
                    <a:cubicBezTo>
                      <a:pt x="763003" y="177503"/>
                      <a:pt x="953066" y="241685"/>
                      <a:pt x="1062042" y="274554"/>
                    </a:cubicBezTo>
                    <a:lnTo>
                      <a:pt x="1240933" y="328647"/>
                    </a:lnTo>
                  </a:path>
                </a:pathLst>
              </a:custGeom>
              <a:noFill/>
              <a:ln w="9525">
                <a:solidFill>
                  <a:schemeClr val="accent3">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09" name="Freeform: Shape 1108">
                <a:extLst>
                  <a:ext uri="{FF2B5EF4-FFF2-40B4-BE49-F238E27FC236}">
                    <a16:creationId xmlns:a16="http://schemas.microsoft.com/office/drawing/2014/main" id="{1223138C-E528-5411-456E-25C23C2C365B}"/>
                  </a:ext>
                </a:extLst>
              </p:cNvPr>
              <p:cNvSpPr/>
              <p:nvPr/>
            </p:nvSpPr>
            <p:spPr>
              <a:xfrm flipV="1">
                <a:off x="5999115" y="3660767"/>
                <a:ext cx="1012991" cy="754286"/>
              </a:xfrm>
              <a:custGeom>
                <a:avLst/>
                <a:gdLst>
                  <a:gd name="connsiteX0" fmla="*/ 0 w 1269077"/>
                  <a:gd name="connsiteY0" fmla="*/ 0 h 349134"/>
                  <a:gd name="connsiteX1" fmla="*/ 665018 w 1269077"/>
                  <a:gd name="connsiteY1" fmla="*/ 210589 h 349134"/>
                  <a:gd name="connsiteX2" fmla="*/ 1269077 w 1269077"/>
                  <a:gd name="connsiteY2" fmla="*/ 349134 h 349134"/>
                  <a:gd name="connsiteX0" fmla="*/ 0 w 1269077"/>
                  <a:gd name="connsiteY0" fmla="*/ 0 h 349134"/>
                  <a:gd name="connsiteX1" fmla="*/ 591408 w 1269077"/>
                  <a:gd name="connsiteY1" fmla="*/ 151921 h 349134"/>
                  <a:gd name="connsiteX2" fmla="*/ 1269077 w 1269077"/>
                  <a:gd name="connsiteY2" fmla="*/ 349134 h 349134"/>
                  <a:gd name="connsiteX0" fmla="*/ 0 w 1264747"/>
                  <a:gd name="connsiteY0" fmla="*/ 0 h 328647"/>
                  <a:gd name="connsiteX1" fmla="*/ 587078 w 1264747"/>
                  <a:gd name="connsiteY1" fmla="*/ 131434 h 328647"/>
                  <a:gd name="connsiteX2" fmla="*/ 1264747 w 1264747"/>
                  <a:gd name="connsiteY2" fmla="*/ 328647 h 328647"/>
                  <a:gd name="connsiteX0" fmla="*/ 0 w 1264747"/>
                  <a:gd name="connsiteY0" fmla="*/ 0 h 328647"/>
                  <a:gd name="connsiteX1" fmla="*/ 587078 w 1264747"/>
                  <a:gd name="connsiteY1" fmla="*/ 131434 h 328647"/>
                  <a:gd name="connsiteX2" fmla="*/ 1264747 w 1264747"/>
                  <a:gd name="connsiteY2" fmla="*/ 328647 h 328647"/>
                  <a:gd name="connsiteX0" fmla="*/ 0 w 1240933"/>
                  <a:gd name="connsiteY0" fmla="*/ 0 h 328647"/>
                  <a:gd name="connsiteX1" fmla="*/ 587078 w 1240933"/>
                  <a:gd name="connsiteY1" fmla="*/ 131434 h 328647"/>
                  <a:gd name="connsiteX2" fmla="*/ 1240933 w 1240933"/>
                  <a:gd name="connsiteY2" fmla="*/ 328647 h 328647"/>
                  <a:gd name="connsiteX0" fmla="*/ 0 w 1240933"/>
                  <a:gd name="connsiteY0" fmla="*/ 0 h 328647"/>
                  <a:gd name="connsiteX1" fmla="*/ 587078 w 1240933"/>
                  <a:gd name="connsiteY1" fmla="*/ 131434 h 328647"/>
                  <a:gd name="connsiteX2" fmla="*/ 1062042 w 1240933"/>
                  <a:gd name="connsiteY2" fmla="*/ 274554 h 328647"/>
                  <a:gd name="connsiteX3" fmla="*/ 1240933 w 1240933"/>
                  <a:gd name="connsiteY3" fmla="*/ 328647 h 328647"/>
                </a:gdLst>
                <a:ahLst/>
                <a:cxnLst>
                  <a:cxn ang="0">
                    <a:pos x="connsiteX0" y="connsiteY0"/>
                  </a:cxn>
                  <a:cxn ang="0">
                    <a:pos x="connsiteX1" y="connsiteY1"/>
                  </a:cxn>
                  <a:cxn ang="0">
                    <a:pos x="connsiteX2" y="connsiteY2"/>
                  </a:cxn>
                  <a:cxn ang="0">
                    <a:pos x="connsiteX3" y="connsiteY3"/>
                  </a:cxn>
                </a:cxnLst>
                <a:rect l="l" t="t" r="r" b="b"/>
                <a:pathLst>
                  <a:path w="1240933" h="328647">
                    <a:moveTo>
                      <a:pt x="0" y="0"/>
                    </a:moveTo>
                    <a:cubicBezTo>
                      <a:pt x="263558" y="45469"/>
                      <a:pt x="375565" y="73245"/>
                      <a:pt x="587078" y="131434"/>
                    </a:cubicBezTo>
                    <a:cubicBezTo>
                      <a:pt x="763003" y="177503"/>
                      <a:pt x="953066" y="241685"/>
                      <a:pt x="1062042" y="274554"/>
                    </a:cubicBezTo>
                    <a:lnTo>
                      <a:pt x="1240933" y="328647"/>
                    </a:lnTo>
                  </a:path>
                </a:pathLst>
              </a:custGeom>
              <a:noFill/>
              <a:ln w="28575">
                <a:solidFill>
                  <a:schemeClr val="accent4"/>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10" name="Freeform: Shape 1109">
                <a:extLst>
                  <a:ext uri="{FF2B5EF4-FFF2-40B4-BE49-F238E27FC236}">
                    <a16:creationId xmlns:a16="http://schemas.microsoft.com/office/drawing/2014/main" id="{BA42979F-DD50-53BD-29EF-7F28E4E89AB4}"/>
                  </a:ext>
                </a:extLst>
              </p:cNvPr>
              <p:cNvSpPr/>
              <p:nvPr/>
            </p:nvSpPr>
            <p:spPr>
              <a:xfrm>
                <a:off x="4704808" y="3978002"/>
                <a:ext cx="1293258" cy="436817"/>
              </a:xfrm>
              <a:custGeom>
                <a:avLst/>
                <a:gdLst>
                  <a:gd name="connsiteX0" fmla="*/ 0 w 1269077"/>
                  <a:gd name="connsiteY0" fmla="*/ 0 h 349134"/>
                  <a:gd name="connsiteX1" fmla="*/ 665018 w 1269077"/>
                  <a:gd name="connsiteY1" fmla="*/ 210589 h 349134"/>
                  <a:gd name="connsiteX2" fmla="*/ 1269077 w 1269077"/>
                  <a:gd name="connsiteY2" fmla="*/ 349134 h 349134"/>
                </a:gdLst>
                <a:ahLst/>
                <a:cxnLst>
                  <a:cxn ang="0">
                    <a:pos x="connsiteX0" y="connsiteY0"/>
                  </a:cxn>
                  <a:cxn ang="0">
                    <a:pos x="connsiteX1" y="connsiteY1"/>
                  </a:cxn>
                  <a:cxn ang="0">
                    <a:pos x="connsiteX2" y="connsiteY2"/>
                  </a:cxn>
                </a:cxnLst>
                <a:rect l="l" t="t" r="r" b="b"/>
                <a:pathLst>
                  <a:path w="1269077" h="349134">
                    <a:moveTo>
                      <a:pt x="0" y="0"/>
                    </a:moveTo>
                    <a:cubicBezTo>
                      <a:pt x="226752" y="76200"/>
                      <a:pt x="453505" y="152400"/>
                      <a:pt x="665018" y="210589"/>
                    </a:cubicBezTo>
                    <a:cubicBezTo>
                      <a:pt x="876531" y="268778"/>
                      <a:pt x="1072804" y="308956"/>
                      <a:pt x="1269077" y="349134"/>
                    </a:cubicBezTo>
                  </a:path>
                </a:pathLst>
              </a:cu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11" name="Freeform: Shape 1110">
                <a:extLst>
                  <a:ext uri="{FF2B5EF4-FFF2-40B4-BE49-F238E27FC236}">
                    <a16:creationId xmlns:a16="http://schemas.microsoft.com/office/drawing/2014/main" id="{F32D2518-09F9-43F1-F6B1-F8F175242694}"/>
                  </a:ext>
                </a:extLst>
              </p:cNvPr>
              <p:cNvSpPr/>
              <p:nvPr/>
            </p:nvSpPr>
            <p:spPr>
              <a:xfrm>
                <a:off x="4703451" y="3977056"/>
                <a:ext cx="1293258" cy="436817"/>
              </a:xfrm>
              <a:custGeom>
                <a:avLst/>
                <a:gdLst>
                  <a:gd name="connsiteX0" fmla="*/ 0 w 1269077"/>
                  <a:gd name="connsiteY0" fmla="*/ 0 h 349134"/>
                  <a:gd name="connsiteX1" fmla="*/ 665018 w 1269077"/>
                  <a:gd name="connsiteY1" fmla="*/ 210589 h 349134"/>
                  <a:gd name="connsiteX2" fmla="*/ 1269077 w 1269077"/>
                  <a:gd name="connsiteY2" fmla="*/ 349134 h 349134"/>
                </a:gdLst>
                <a:ahLst/>
                <a:cxnLst>
                  <a:cxn ang="0">
                    <a:pos x="connsiteX0" y="connsiteY0"/>
                  </a:cxn>
                  <a:cxn ang="0">
                    <a:pos x="connsiteX1" y="connsiteY1"/>
                  </a:cxn>
                  <a:cxn ang="0">
                    <a:pos x="connsiteX2" y="connsiteY2"/>
                  </a:cxn>
                </a:cxnLst>
                <a:rect l="l" t="t" r="r" b="b"/>
                <a:pathLst>
                  <a:path w="1269077" h="349134">
                    <a:moveTo>
                      <a:pt x="0" y="0"/>
                    </a:moveTo>
                    <a:cubicBezTo>
                      <a:pt x="226752" y="76200"/>
                      <a:pt x="453505" y="152400"/>
                      <a:pt x="665018" y="210589"/>
                    </a:cubicBezTo>
                    <a:cubicBezTo>
                      <a:pt x="876531" y="268778"/>
                      <a:pt x="1072804" y="308956"/>
                      <a:pt x="1269077" y="349134"/>
                    </a:cubicBezTo>
                  </a:path>
                </a:pathLst>
              </a:custGeom>
              <a:noFill/>
              <a:ln w="9525">
                <a:solidFill>
                  <a:schemeClr val="accent3">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112" name="Graphic 1111" descr="Cycling with solid fill">
                <a:extLst>
                  <a:ext uri="{FF2B5EF4-FFF2-40B4-BE49-F238E27FC236}">
                    <a16:creationId xmlns:a16="http://schemas.microsoft.com/office/drawing/2014/main" id="{B66B5F9D-A894-60BB-BDB2-C68A149880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122920" flipH="1">
                <a:off x="6586830" y="2983990"/>
                <a:ext cx="321454" cy="321454"/>
              </a:xfrm>
              <a:prstGeom prst="rect">
                <a:avLst/>
              </a:prstGeom>
            </p:spPr>
          </p:pic>
          <p:pic>
            <p:nvPicPr>
              <p:cNvPr id="1113" name="Graphic 1112" descr="Cycling with solid fill">
                <a:extLst>
                  <a:ext uri="{FF2B5EF4-FFF2-40B4-BE49-F238E27FC236}">
                    <a16:creationId xmlns:a16="http://schemas.microsoft.com/office/drawing/2014/main" id="{ECB16D12-928B-FC99-5603-0BD2DC1006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835221">
                <a:off x="6837017" y="4856752"/>
                <a:ext cx="321454" cy="321454"/>
              </a:xfrm>
              <a:prstGeom prst="rect">
                <a:avLst/>
              </a:prstGeom>
            </p:spPr>
          </p:pic>
          <p:pic>
            <p:nvPicPr>
              <p:cNvPr id="1114" name="Graphic 1113" descr="Walk with solid fill">
                <a:extLst>
                  <a:ext uri="{FF2B5EF4-FFF2-40B4-BE49-F238E27FC236}">
                    <a16:creationId xmlns:a16="http://schemas.microsoft.com/office/drawing/2014/main" id="{A95D77AF-7A12-FED2-4BC1-08E40D73F0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21843" y="3809260"/>
                <a:ext cx="278910" cy="278910"/>
              </a:xfrm>
              <a:prstGeom prst="rect">
                <a:avLst/>
              </a:prstGeom>
            </p:spPr>
          </p:pic>
          <p:pic>
            <p:nvPicPr>
              <p:cNvPr id="1115" name="Graphic 1114" descr="Run with solid fill">
                <a:extLst>
                  <a:ext uri="{FF2B5EF4-FFF2-40B4-BE49-F238E27FC236}">
                    <a16:creationId xmlns:a16="http://schemas.microsoft.com/office/drawing/2014/main" id="{108CB51E-5E25-E5B9-50FF-BDD191C4D1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249805" flipH="1">
                <a:off x="6074293" y="3744932"/>
                <a:ext cx="287536" cy="287536"/>
              </a:xfrm>
              <a:prstGeom prst="rect">
                <a:avLst/>
              </a:prstGeom>
            </p:spPr>
          </p:pic>
          <p:grpSp>
            <p:nvGrpSpPr>
              <p:cNvPr id="1116" name="Group 1115">
                <a:extLst>
                  <a:ext uri="{FF2B5EF4-FFF2-40B4-BE49-F238E27FC236}">
                    <a16:creationId xmlns:a16="http://schemas.microsoft.com/office/drawing/2014/main" id="{27892917-CB93-AE4F-267C-FEF0C7A49533}"/>
                  </a:ext>
                </a:extLst>
              </p:cNvPr>
              <p:cNvGrpSpPr/>
              <p:nvPr/>
            </p:nvGrpSpPr>
            <p:grpSpPr>
              <a:xfrm>
                <a:off x="5757055" y="3477420"/>
                <a:ext cx="93201" cy="132678"/>
                <a:chOff x="3618155" y="606014"/>
                <a:chExt cx="93201" cy="132678"/>
              </a:xfrm>
              <a:solidFill>
                <a:schemeClr val="accent3">
                  <a:lumMod val="75000"/>
                </a:schemeClr>
              </a:solidFill>
            </p:grpSpPr>
            <p:sp>
              <p:nvSpPr>
                <p:cNvPr id="1140" name="Rectangle: Rounded Corners 1139">
                  <a:extLst>
                    <a:ext uri="{FF2B5EF4-FFF2-40B4-BE49-F238E27FC236}">
                      <a16:creationId xmlns:a16="http://schemas.microsoft.com/office/drawing/2014/main" id="{B4B455F3-23F1-C8C2-3203-940337694D39}"/>
                    </a:ext>
                  </a:extLst>
                </p:cNvPr>
                <p:cNvSpPr/>
                <p:nvPr/>
              </p:nvSpPr>
              <p:spPr>
                <a:xfrm>
                  <a:off x="3618155" y="606014"/>
                  <a:ext cx="93201" cy="132678"/>
                </a:xfrm>
                <a:prstGeom prst="roundRect">
                  <a:avLst/>
                </a:prstGeom>
                <a:grpFill/>
                <a:ln>
                  <a:solidFill>
                    <a:schemeClr val="accent3">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1" name="Rectangle: Rounded Corners 1140">
                  <a:extLst>
                    <a:ext uri="{FF2B5EF4-FFF2-40B4-BE49-F238E27FC236}">
                      <a16:creationId xmlns:a16="http://schemas.microsoft.com/office/drawing/2014/main" id="{6F352AB5-0221-8B02-726B-422874B8D616}"/>
                    </a:ext>
                  </a:extLst>
                </p:cNvPr>
                <p:cNvSpPr/>
                <p:nvPr/>
              </p:nvSpPr>
              <p:spPr>
                <a:xfrm>
                  <a:off x="3621933" y="626038"/>
                  <a:ext cx="89423" cy="92685"/>
                </a:xfrm>
                <a:prstGeom prst="roundRect">
                  <a:avLst/>
                </a:prstGeom>
                <a:solidFill>
                  <a:schemeClr val="bg1"/>
                </a:solidFill>
                <a:ln>
                  <a:solidFill>
                    <a:schemeClr val="accent3">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42" name="Graphic 1141" descr="Walk with solid fill">
                  <a:extLst>
                    <a:ext uri="{FF2B5EF4-FFF2-40B4-BE49-F238E27FC236}">
                      <a16:creationId xmlns:a16="http://schemas.microsoft.com/office/drawing/2014/main" id="{318DD798-CB0E-E37B-3CA7-79CE9163A89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29118" y="633070"/>
                  <a:ext cx="75066" cy="75066"/>
                </a:xfrm>
                <a:prstGeom prst="rect">
                  <a:avLst/>
                </a:prstGeom>
              </p:spPr>
            </p:pic>
          </p:grpSp>
          <p:sp>
            <p:nvSpPr>
              <p:cNvPr id="1117" name="Rectangle: Rounded Corners 1116">
                <a:extLst>
                  <a:ext uri="{FF2B5EF4-FFF2-40B4-BE49-F238E27FC236}">
                    <a16:creationId xmlns:a16="http://schemas.microsoft.com/office/drawing/2014/main" id="{398C0E08-8729-F0F5-ED4E-B20F46457C23}"/>
                  </a:ext>
                </a:extLst>
              </p:cNvPr>
              <p:cNvSpPr/>
              <p:nvPr/>
            </p:nvSpPr>
            <p:spPr>
              <a:xfrm>
                <a:off x="4692509" y="4113384"/>
                <a:ext cx="93201" cy="132678"/>
              </a:xfrm>
              <a:prstGeom prst="roundRect">
                <a:avLst/>
              </a:prstGeom>
              <a:solidFill>
                <a:schemeClr val="accent3">
                  <a:lumMod val="75000"/>
                </a:schemeClr>
              </a:solidFill>
              <a:ln>
                <a:solidFill>
                  <a:schemeClr val="accent3">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8" name="Rectangle: Rounded Corners 1117">
                <a:extLst>
                  <a:ext uri="{FF2B5EF4-FFF2-40B4-BE49-F238E27FC236}">
                    <a16:creationId xmlns:a16="http://schemas.microsoft.com/office/drawing/2014/main" id="{25525762-1865-3EE7-E8A7-76F069A4740D}"/>
                  </a:ext>
                </a:extLst>
              </p:cNvPr>
              <p:cNvSpPr/>
              <p:nvPr/>
            </p:nvSpPr>
            <p:spPr>
              <a:xfrm>
                <a:off x="5961281" y="4694565"/>
                <a:ext cx="93201" cy="132678"/>
              </a:xfrm>
              <a:prstGeom prst="roundRect">
                <a:avLst/>
              </a:prstGeom>
              <a:solidFill>
                <a:schemeClr val="accent3">
                  <a:lumMod val="75000"/>
                </a:schemeClr>
              </a:solidFill>
              <a:ln>
                <a:solidFill>
                  <a:schemeClr val="accent3">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19" name="Group 1118">
                <a:extLst>
                  <a:ext uri="{FF2B5EF4-FFF2-40B4-BE49-F238E27FC236}">
                    <a16:creationId xmlns:a16="http://schemas.microsoft.com/office/drawing/2014/main" id="{98FA11B4-12E2-B2B6-7F66-26EA502C6D23}"/>
                  </a:ext>
                </a:extLst>
              </p:cNvPr>
              <p:cNvGrpSpPr/>
              <p:nvPr/>
            </p:nvGrpSpPr>
            <p:grpSpPr>
              <a:xfrm>
                <a:off x="6982016" y="3893501"/>
                <a:ext cx="93201" cy="132678"/>
                <a:chOff x="3618155" y="606014"/>
                <a:chExt cx="93201" cy="132678"/>
              </a:xfrm>
            </p:grpSpPr>
            <p:sp>
              <p:nvSpPr>
                <p:cNvPr id="1138" name="Rectangle: Rounded Corners 1137">
                  <a:extLst>
                    <a:ext uri="{FF2B5EF4-FFF2-40B4-BE49-F238E27FC236}">
                      <a16:creationId xmlns:a16="http://schemas.microsoft.com/office/drawing/2014/main" id="{B4950D3D-BA40-C695-C23E-11EBF147B1E0}"/>
                    </a:ext>
                  </a:extLst>
                </p:cNvPr>
                <p:cNvSpPr/>
                <p:nvPr/>
              </p:nvSpPr>
              <p:spPr>
                <a:xfrm>
                  <a:off x="3618155" y="606014"/>
                  <a:ext cx="93201" cy="132678"/>
                </a:xfrm>
                <a:prstGeom prst="roundRect">
                  <a:avLst/>
                </a:prstGeom>
                <a:solidFill>
                  <a:schemeClr val="accent3">
                    <a:lumMod val="75000"/>
                  </a:schemeClr>
                </a:solidFill>
                <a:ln>
                  <a:solidFill>
                    <a:schemeClr val="accent3">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9" name="Rectangle: Rounded Corners 1138">
                  <a:extLst>
                    <a:ext uri="{FF2B5EF4-FFF2-40B4-BE49-F238E27FC236}">
                      <a16:creationId xmlns:a16="http://schemas.microsoft.com/office/drawing/2014/main" id="{20B30BCA-6D0C-CBD7-8129-F8536F4D6D5C}"/>
                    </a:ext>
                  </a:extLst>
                </p:cNvPr>
                <p:cNvSpPr/>
                <p:nvPr/>
              </p:nvSpPr>
              <p:spPr>
                <a:xfrm>
                  <a:off x="3621933" y="626038"/>
                  <a:ext cx="89423" cy="92685"/>
                </a:xfrm>
                <a:prstGeom prst="roundRect">
                  <a:avLst/>
                </a:prstGeom>
                <a:solidFill>
                  <a:schemeClr val="bg1"/>
                </a:solidFill>
                <a:ln>
                  <a:solidFill>
                    <a:schemeClr val="accent3">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1120" name="Graphic 1119" descr="No sign with solid fill">
                <a:extLst>
                  <a:ext uri="{FF2B5EF4-FFF2-40B4-BE49-F238E27FC236}">
                    <a16:creationId xmlns:a16="http://schemas.microsoft.com/office/drawing/2014/main" id="{B612B725-586C-2529-10F4-1B2A866B7AC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995469" y="3924878"/>
                <a:ext cx="67267" cy="67267"/>
              </a:xfrm>
              <a:prstGeom prst="rect">
                <a:avLst/>
              </a:prstGeom>
            </p:spPr>
          </p:pic>
          <p:pic>
            <p:nvPicPr>
              <p:cNvPr id="1121" name="Graphic 1120" descr="Car with solid fill">
                <a:extLst>
                  <a:ext uri="{FF2B5EF4-FFF2-40B4-BE49-F238E27FC236}">
                    <a16:creationId xmlns:a16="http://schemas.microsoft.com/office/drawing/2014/main" id="{850F5824-11EE-624A-0E93-80C7154F2E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rot="1071332" flipH="1">
                <a:off x="5311620" y="3675749"/>
                <a:ext cx="753896" cy="753896"/>
              </a:xfrm>
              <a:prstGeom prst="rect">
                <a:avLst/>
              </a:prstGeom>
            </p:spPr>
          </p:pic>
          <p:sp>
            <p:nvSpPr>
              <p:cNvPr id="1122" name="Oval 1121">
                <a:extLst>
                  <a:ext uri="{FF2B5EF4-FFF2-40B4-BE49-F238E27FC236}">
                    <a16:creationId xmlns:a16="http://schemas.microsoft.com/office/drawing/2014/main" id="{047BEDA3-E176-DD01-A2EB-88A04576F876}"/>
                  </a:ext>
                </a:extLst>
              </p:cNvPr>
              <p:cNvSpPr/>
              <p:nvPr/>
            </p:nvSpPr>
            <p:spPr>
              <a:xfrm>
                <a:off x="5385519" y="3641967"/>
                <a:ext cx="76506" cy="6492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3" name="Graphic 1122" descr="Walk with solid fill">
                <a:extLst>
                  <a:ext uri="{FF2B5EF4-FFF2-40B4-BE49-F238E27FC236}">
                    <a16:creationId xmlns:a16="http://schemas.microsoft.com/office/drawing/2014/main" id="{F6150B06-ACFD-E8B2-7884-1E11B86260D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686976" flipH="1">
                <a:off x="6483337" y="3876139"/>
                <a:ext cx="278910" cy="278910"/>
              </a:xfrm>
              <a:prstGeom prst="rect">
                <a:avLst/>
              </a:prstGeom>
            </p:spPr>
          </p:pic>
          <p:pic>
            <p:nvPicPr>
              <p:cNvPr id="1124" name="Graphic 1123" descr="Man with solid fill">
                <a:extLst>
                  <a:ext uri="{FF2B5EF4-FFF2-40B4-BE49-F238E27FC236}">
                    <a16:creationId xmlns:a16="http://schemas.microsoft.com/office/drawing/2014/main" id="{289DDF50-BD4F-467A-9C6F-E6EAF4C161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521837" y="3566006"/>
                <a:ext cx="267374" cy="267374"/>
              </a:xfrm>
              <a:prstGeom prst="rect">
                <a:avLst/>
              </a:prstGeom>
            </p:spPr>
          </p:pic>
          <p:pic>
            <p:nvPicPr>
              <p:cNvPr id="1125" name="Graphic 1124" descr="Man with cane with solid fill">
                <a:extLst>
                  <a:ext uri="{FF2B5EF4-FFF2-40B4-BE49-F238E27FC236}">
                    <a16:creationId xmlns:a16="http://schemas.microsoft.com/office/drawing/2014/main" id="{3DF4D80C-66A9-3530-2E0E-4E75BCF2807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rot="20851626">
                <a:off x="5641853" y="4686450"/>
                <a:ext cx="318791" cy="318791"/>
              </a:xfrm>
              <a:prstGeom prst="rect">
                <a:avLst/>
              </a:prstGeom>
            </p:spPr>
          </p:pic>
          <p:pic>
            <p:nvPicPr>
              <p:cNvPr id="1126" name="Graphic 1125" descr="Car with solid fill">
                <a:extLst>
                  <a:ext uri="{FF2B5EF4-FFF2-40B4-BE49-F238E27FC236}">
                    <a16:creationId xmlns:a16="http://schemas.microsoft.com/office/drawing/2014/main" id="{F5C34C40-30D1-D994-A33E-3E959FF7799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rot="1071332" flipH="1">
                <a:off x="7395891" y="4292887"/>
                <a:ext cx="753896" cy="753896"/>
              </a:xfrm>
              <a:prstGeom prst="rect">
                <a:avLst/>
              </a:prstGeom>
            </p:spPr>
          </p:pic>
          <p:sp>
            <p:nvSpPr>
              <p:cNvPr id="1127" name="Rectangle 1126">
                <a:extLst>
                  <a:ext uri="{FF2B5EF4-FFF2-40B4-BE49-F238E27FC236}">
                    <a16:creationId xmlns:a16="http://schemas.microsoft.com/office/drawing/2014/main" id="{54EE992D-DFF0-ED84-42C4-F1003B8B821A}"/>
                  </a:ext>
                </a:extLst>
              </p:cNvPr>
              <p:cNvSpPr/>
              <p:nvPr/>
            </p:nvSpPr>
            <p:spPr>
              <a:xfrm rot="19680454">
                <a:off x="5474874" y="4779193"/>
                <a:ext cx="45719" cy="4571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8" name="Graphic 1127" descr="Car with solid fill">
                <a:extLst>
                  <a:ext uri="{FF2B5EF4-FFF2-40B4-BE49-F238E27FC236}">
                    <a16:creationId xmlns:a16="http://schemas.microsoft.com/office/drawing/2014/main" id="{967FFD04-329F-76C5-2844-C7FEC7CDD91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19874127">
                <a:off x="4836302" y="4551265"/>
                <a:ext cx="753895" cy="753895"/>
              </a:xfrm>
              <a:prstGeom prst="rect">
                <a:avLst/>
              </a:prstGeom>
            </p:spPr>
          </p:pic>
          <p:pic>
            <p:nvPicPr>
              <p:cNvPr id="1129" name="Graphic 1128" descr="Car with solid fill">
                <a:extLst>
                  <a:ext uri="{FF2B5EF4-FFF2-40B4-BE49-F238E27FC236}">
                    <a16:creationId xmlns:a16="http://schemas.microsoft.com/office/drawing/2014/main" id="{54744798-8183-EC60-6DBA-AD6184144E2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rot="975679">
                <a:off x="3594353" y="3537493"/>
                <a:ext cx="753896" cy="753896"/>
              </a:xfrm>
              <a:prstGeom prst="rect">
                <a:avLst/>
              </a:prstGeom>
            </p:spPr>
          </p:pic>
          <p:pic>
            <p:nvPicPr>
              <p:cNvPr id="1130" name="Graphic 1129" descr="Walk with solid fill">
                <a:extLst>
                  <a:ext uri="{FF2B5EF4-FFF2-40B4-BE49-F238E27FC236}">
                    <a16:creationId xmlns:a16="http://schemas.microsoft.com/office/drawing/2014/main" id="{B89B5617-35D0-B552-EC17-F3A55C38C80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20511262" flipH="1">
                <a:off x="4552431" y="4258578"/>
                <a:ext cx="278910" cy="278910"/>
              </a:xfrm>
              <a:prstGeom prst="rect">
                <a:avLst/>
              </a:prstGeom>
            </p:spPr>
          </p:pic>
          <p:sp>
            <p:nvSpPr>
              <p:cNvPr id="1131" name="Rectangle 1130">
                <a:extLst>
                  <a:ext uri="{FF2B5EF4-FFF2-40B4-BE49-F238E27FC236}">
                    <a16:creationId xmlns:a16="http://schemas.microsoft.com/office/drawing/2014/main" id="{4E39C0CD-829F-B21E-8BC9-64E5398CF5B4}"/>
                  </a:ext>
                </a:extLst>
              </p:cNvPr>
              <p:cNvSpPr/>
              <p:nvPr/>
            </p:nvSpPr>
            <p:spPr>
              <a:xfrm rot="365774">
                <a:off x="4478701" y="5773950"/>
                <a:ext cx="741078" cy="250377"/>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lumMod val="50000"/>
                      </a:schemeClr>
                    </a:solidFill>
                  </a:rPr>
                  <a:t>warning</a:t>
                </a:r>
              </a:p>
            </p:txBody>
          </p:sp>
          <p:pic>
            <p:nvPicPr>
              <p:cNvPr id="1132" name="Graphic 1131" descr="Construction Barricade with solid fill">
                <a:extLst>
                  <a:ext uri="{FF2B5EF4-FFF2-40B4-BE49-F238E27FC236}">
                    <a16:creationId xmlns:a16="http://schemas.microsoft.com/office/drawing/2014/main" id="{7067EC2C-B0C9-95B0-72CB-54F6489677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245705" y="5832803"/>
                <a:ext cx="348255" cy="348255"/>
              </a:xfrm>
              <a:prstGeom prst="rect">
                <a:avLst/>
              </a:prstGeom>
            </p:spPr>
          </p:pic>
          <p:cxnSp>
            <p:nvCxnSpPr>
              <p:cNvPr id="1133" name="Straight Connector 1132">
                <a:extLst>
                  <a:ext uri="{FF2B5EF4-FFF2-40B4-BE49-F238E27FC236}">
                    <a16:creationId xmlns:a16="http://schemas.microsoft.com/office/drawing/2014/main" id="{C5B1D689-7409-BB53-548F-C7EAA56CD183}"/>
                  </a:ext>
                </a:extLst>
              </p:cNvPr>
              <p:cNvCxnSpPr>
                <a:cxnSpLocks/>
              </p:cNvCxnSpPr>
              <p:nvPr/>
            </p:nvCxnSpPr>
            <p:spPr>
              <a:xfrm flipV="1">
                <a:off x="5999889" y="4413649"/>
                <a:ext cx="0" cy="602428"/>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sp>
            <p:nvSpPr>
              <p:cNvPr id="1134" name="Freeform: Shape 1133">
                <a:extLst>
                  <a:ext uri="{FF2B5EF4-FFF2-40B4-BE49-F238E27FC236}">
                    <a16:creationId xmlns:a16="http://schemas.microsoft.com/office/drawing/2014/main" id="{0E0F283E-0E14-9BB4-ADD9-E2815B19270B}"/>
                  </a:ext>
                </a:extLst>
              </p:cNvPr>
              <p:cNvSpPr/>
              <p:nvPr/>
            </p:nvSpPr>
            <p:spPr>
              <a:xfrm>
                <a:off x="5779726" y="3301937"/>
                <a:ext cx="1234204" cy="354626"/>
              </a:xfrm>
              <a:custGeom>
                <a:avLst/>
                <a:gdLst>
                  <a:gd name="connsiteX0" fmla="*/ 0 w 1269077"/>
                  <a:gd name="connsiteY0" fmla="*/ 0 h 349134"/>
                  <a:gd name="connsiteX1" fmla="*/ 665018 w 1269077"/>
                  <a:gd name="connsiteY1" fmla="*/ 210589 h 349134"/>
                  <a:gd name="connsiteX2" fmla="*/ 1269077 w 1269077"/>
                  <a:gd name="connsiteY2" fmla="*/ 349134 h 349134"/>
                </a:gdLst>
                <a:ahLst/>
                <a:cxnLst>
                  <a:cxn ang="0">
                    <a:pos x="connsiteX0" y="connsiteY0"/>
                  </a:cxn>
                  <a:cxn ang="0">
                    <a:pos x="connsiteX1" y="connsiteY1"/>
                  </a:cxn>
                  <a:cxn ang="0">
                    <a:pos x="connsiteX2" y="connsiteY2"/>
                  </a:cxn>
                </a:cxnLst>
                <a:rect l="l" t="t" r="r" b="b"/>
                <a:pathLst>
                  <a:path w="1269077" h="349134">
                    <a:moveTo>
                      <a:pt x="0" y="0"/>
                    </a:moveTo>
                    <a:cubicBezTo>
                      <a:pt x="226752" y="76200"/>
                      <a:pt x="453505" y="152400"/>
                      <a:pt x="665018" y="210589"/>
                    </a:cubicBezTo>
                    <a:cubicBezTo>
                      <a:pt x="876531" y="268778"/>
                      <a:pt x="1072804" y="308956"/>
                      <a:pt x="1269077" y="349134"/>
                    </a:cubicBezTo>
                  </a:path>
                </a:pathLst>
              </a:custGeom>
              <a:noFill/>
              <a:ln w="28575">
                <a:solidFill>
                  <a:schemeClr val="accent4"/>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35" name="Freeform: Shape 1134">
                <a:extLst>
                  <a:ext uri="{FF2B5EF4-FFF2-40B4-BE49-F238E27FC236}">
                    <a16:creationId xmlns:a16="http://schemas.microsoft.com/office/drawing/2014/main" id="{49FD0EE1-1AA5-DEDA-10E0-3B47B805C5B5}"/>
                  </a:ext>
                </a:extLst>
              </p:cNvPr>
              <p:cNvSpPr/>
              <p:nvPr/>
            </p:nvSpPr>
            <p:spPr>
              <a:xfrm flipV="1">
                <a:off x="4705035" y="3301936"/>
                <a:ext cx="1076206" cy="662632"/>
              </a:xfrm>
              <a:custGeom>
                <a:avLst/>
                <a:gdLst>
                  <a:gd name="connsiteX0" fmla="*/ 0 w 1269077"/>
                  <a:gd name="connsiteY0" fmla="*/ 0 h 349134"/>
                  <a:gd name="connsiteX1" fmla="*/ 665018 w 1269077"/>
                  <a:gd name="connsiteY1" fmla="*/ 210589 h 349134"/>
                  <a:gd name="connsiteX2" fmla="*/ 1269077 w 1269077"/>
                  <a:gd name="connsiteY2" fmla="*/ 349134 h 349134"/>
                  <a:gd name="connsiteX0" fmla="*/ 0 w 1269077"/>
                  <a:gd name="connsiteY0" fmla="*/ 0 h 349134"/>
                  <a:gd name="connsiteX1" fmla="*/ 591408 w 1269077"/>
                  <a:gd name="connsiteY1" fmla="*/ 151921 h 349134"/>
                  <a:gd name="connsiteX2" fmla="*/ 1269077 w 1269077"/>
                  <a:gd name="connsiteY2" fmla="*/ 349134 h 349134"/>
                  <a:gd name="connsiteX0" fmla="*/ 0 w 1264747"/>
                  <a:gd name="connsiteY0" fmla="*/ 0 h 328647"/>
                  <a:gd name="connsiteX1" fmla="*/ 587078 w 1264747"/>
                  <a:gd name="connsiteY1" fmla="*/ 131434 h 328647"/>
                  <a:gd name="connsiteX2" fmla="*/ 1264747 w 1264747"/>
                  <a:gd name="connsiteY2" fmla="*/ 328647 h 328647"/>
                  <a:gd name="connsiteX0" fmla="*/ 0 w 1264747"/>
                  <a:gd name="connsiteY0" fmla="*/ 0 h 328647"/>
                  <a:gd name="connsiteX1" fmla="*/ 587078 w 1264747"/>
                  <a:gd name="connsiteY1" fmla="*/ 131434 h 328647"/>
                  <a:gd name="connsiteX2" fmla="*/ 1264747 w 1264747"/>
                  <a:gd name="connsiteY2" fmla="*/ 328647 h 328647"/>
                  <a:gd name="connsiteX0" fmla="*/ 0 w 1240933"/>
                  <a:gd name="connsiteY0" fmla="*/ 0 h 328647"/>
                  <a:gd name="connsiteX1" fmla="*/ 587078 w 1240933"/>
                  <a:gd name="connsiteY1" fmla="*/ 131434 h 328647"/>
                  <a:gd name="connsiteX2" fmla="*/ 1240933 w 1240933"/>
                  <a:gd name="connsiteY2" fmla="*/ 328647 h 328647"/>
                  <a:gd name="connsiteX0" fmla="*/ 0 w 1240933"/>
                  <a:gd name="connsiteY0" fmla="*/ 0 h 328647"/>
                  <a:gd name="connsiteX1" fmla="*/ 587078 w 1240933"/>
                  <a:gd name="connsiteY1" fmla="*/ 131434 h 328647"/>
                  <a:gd name="connsiteX2" fmla="*/ 1062042 w 1240933"/>
                  <a:gd name="connsiteY2" fmla="*/ 274554 h 328647"/>
                  <a:gd name="connsiteX3" fmla="*/ 1240933 w 1240933"/>
                  <a:gd name="connsiteY3" fmla="*/ 328647 h 328647"/>
                </a:gdLst>
                <a:ahLst/>
                <a:cxnLst>
                  <a:cxn ang="0">
                    <a:pos x="connsiteX0" y="connsiteY0"/>
                  </a:cxn>
                  <a:cxn ang="0">
                    <a:pos x="connsiteX1" y="connsiteY1"/>
                  </a:cxn>
                  <a:cxn ang="0">
                    <a:pos x="connsiteX2" y="connsiteY2"/>
                  </a:cxn>
                  <a:cxn ang="0">
                    <a:pos x="connsiteX3" y="connsiteY3"/>
                  </a:cxn>
                </a:cxnLst>
                <a:rect l="l" t="t" r="r" b="b"/>
                <a:pathLst>
                  <a:path w="1240933" h="328647">
                    <a:moveTo>
                      <a:pt x="0" y="0"/>
                    </a:moveTo>
                    <a:cubicBezTo>
                      <a:pt x="263558" y="45469"/>
                      <a:pt x="375565" y="73245"/>
                      <a:pt x="587078" y="131434"/>
                    </a:cubicBezTo>
                    <a:cubicBezTo>
                      <a:pt x="763003" y="177503"/>
                      <a:pt x="953066" y="241685"/>
                      <a:pt x="1062042" y="274554"/>
                    </a:cubicBezTo>
                    <a:lnTo>
                      <a:pt x="1240933" y="328647"/>
                    </a:lnTo>
                  </a:path>
                </a:pathLst>
              </a:custGeom>
              <a:noFill/>
              <a:ln w="28575">
                <a:solidFill>
                  <a:schemeClr val="accent4"/>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36" name="Freeform: Shape 1135">
                <a:extLst>
                  <a:ext uri="{FF2B5EF4-FFF2-40B4-BE49-F238E27FC236}">
                    <a16:creationId xmlns:a16="http://schemas.microsoft.com/office/drawing/2014/main" id="{1B672DAF-12F4-A3D2-0C2D-B1E8144621F5}"/>
                  </a:ext>
                </a:extLst>
              </p:cNvPr>
              <p:cNvSpPr/>
              <p:nvPr/>
            </p:nvSpPr>
            <p:spPr>
              <a:xfrm>
                <a:off x="4704225" y="3975652"/>
                <a:ext cx="1293258" cy="436817"/>
              </a:xfrm>
              <a:custGeom>
                <a:avLst/>
                <a:gdLst>
                  <a:gd name="connsiteX0" fmla="*/ 0 w 1269077"/>
                  <a:gd name="connsiteY0" fmla="*/ 0 h 349134"/>
                  <a:gd name="connsiteX1" fmla="*/ 665018 w 1269077"/>
                  <a:gd name="connsiteY1" fmla="*/ 210589 h 349134"/>
                  <a:gd name="connsiteX2" fmla="*/ 1269077 w 1269077"/>
                  <a:gd name="connsiteY2" fmla="*/ 349134 h 349134"/>
                </a:gdLst>
                <a:ahLst/>
                <a:cxnLst>
                  <a:cxn ang="0">
                    <a:pos x="connsiteX0" y="connsiteY0"/>
                  </a:cxn>
                  <a:cxn ang="0">
                    <a:pos x="connsiteX1" y="connsiteY1"/>
                  </a:cxn>
                  <a:cxn ang="0">
                    <a:pos x="connsiteX2" y="connsiteY2"/>
                  </a:cxn>
                </a:cxnLst>
                <a:rect l="l" t="t" r="r" b="b"/>
                <a:pathLst>
                  <a:path w="1269077" h="349134">
                    <a:moveTo>
                      <a:pt x="0" y="0"/>
                    </a:moveTo>
                    <a:cubicBezTo>
                      <a:pt x="226752" y="76200"/>
                      <a:pt x="453505" y="152400"/>
                      <a:pt x="665018" y="210589"/>
                    </a:cubicBezTo>
                    <a:cubicBezTo>
                      <a:pt x="876531" y="268778"/>
                      <a:pt x="1072804" y="308956"/>
                      <a:pt x="1269077" y="349134"/>
                    </a:cubicBezTo>
                  </a:path>
                </a:pathLst>
              </a:custGeom>
              <a:noFill/>
              <a:ln w="28575">
                <a:solidFill>
                  <a:schemeClr val="accent4"/>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37" name="Oval 1136">
                <a:extLst>
                  <a:ext uri="{FF2B5EF4-FFF2-40B4-BE49-F238E27FC236}">
                    <a16:creationId xmlns:a16="http://schemas.microsoft.com/office/drawing/2014/main" id="{0B8DCEB2-7F84-D5CF-4EF0-90E18070E65B}"/>
                  </a:ext>
                </a:extLst>
              </p:cNvPr>
              <p:cNvSpPr/>
              <p:nvPr/>
            </p:nvSpPr>
            <p:spPr>
              <a:xfrm>
                <a:off x="6716009" y="3532587"/>
                <a:ext cx="76506" cy="649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3" name="Arc 1142">
              <a:extLst>
                <a:ext uri="{FF2B5EF4-FFF2-40B4-BE49-F238E27FC236}">
                  <a16:creationId xmlns:a16="http://schemas.microsoft.com/office/drawing/2014/main" id="{243C60A7-D887-2C77-9DB1-BC96DD7E617C}"/>
                </a:ext>
              </a:extLst>
            </p:cNvPr>
            <p:cNvSpPr/>
            <p:nvPr/>
          </p:nvSpPr>
          <p:spPr>
            <a:xfrm rot="14448929">
              <a:off x="7859412" y="4169489"/>
              <a:ext cx="495321" cy="401186"/>
            </a:xfrm>
            <a:prstGeom prst="arc">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4" name="Arc 1143">
              <a:extLst>
                <a:ext uri="{FF2B5EF4-FFF2-40B4-BE49-F238E27FC236}">
                  <a16:creationId xmlns:a16="http://schemas.microsoft.com/office/drawing/2014/main" id="{34B7B937-E9B2-B038-CB51-3444D2968A77}"/>
                </a:ext>
              </a:extLst>
            </p:cNvPr>
            <p:cNvSpPr/>
            <p:nvPr/>
          </p:nvSpPr>
          <p:spPr>
            <a:xfrm rot="14448929">
              <a:off x="7705868" y="4016810"/>
              <a:ext cx="735036" cy="684292"/>
            </a:xfrm>
            <a:prstGeom prst="arc">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5" name="Arc 1144">
              <a:extLst>
                <a:ext uri="{FF2B5EF4-FFF2-40B4-BE49-F238E27FC236}">
                  <a16:creationId xmlns:a16="http://schemas.microsoft.com/office/drawing/2014/main" id="{68EE08E5-D304-8808-845D-B7DBA85D9774}"/>
                </a:ext>
              </a:extLst>
            </p:cNvPr>
            <p:cNvSpPr/>
            <p:nvPr/>
          </p:nvSpPr>
          <p:spPr>
            <a:xfrm rot="14448929">
              <a:off x="7524507" y="3896881"/>
              <a:ext cx="991800" cy="957189"/>
            </a:xfrm>
            <a:prstGeom prst="arc">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6" name="Arc 1145">
              <a:extLst>
                <a:ext uri="{FF2B5EF4-FFF2-40B4-BE49-F238E27FC236}">
                  <a16:creationId xmlns:a16="http://schemas.microsoft.com/office/drawing/2014/main" id="{3071EA67-180A-45B3-9B4D-06BDDEA6601F}"/>
                </a:ext>
              </a:extLst>
            </p:cNvPr>
            <p:cNvSpPr/>
            <p:nvPr/>
          </p:nvSpPr>
          <p:spPr>
            <a:xfrm rot="14448929">
              <a:off x="7316694" y="3764504"/>
              <a:ext cx="1312945" cy="1225472"/>
            </a:xfrm>
            <a:prstGeom prst="arc">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47" name="Straight Arrow Connector 1146">
              <a:extLst>
                <a:ext uri="{FF2B5EF4-FFF2-40B4-BE49-F238E27FC236}">
                  <a16:creationId xmlns:a16="http://schemas.microsoft.com/office/drawing/2014/main" id="{D4D9A366-0DC4-EB09-DEF4-EE505539347C}"/>
                </a:ext>
              </a:extLst>
            </p:cNvPr>
            <p:cNvCxnSpPr>
              <a:cxnSpLocks/>
            </p:cNvCxnSpPr>
            <p:nvPr/>
          </p:nvCxnSpPr>
          <p:spPr>
            <a:xfrm>
              <a:off x="3968175" y="3432910"/>
              <a:ext cx="1341136" cy="6562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8" name="Straight Arrow Connector 1147">
              <a:extLst>
                <a:ext uri="{FF2B5EF4-FFF2-40B4-BE49-F238E27FC236}">
                  <a16:creationId xmlns:a16="http://schemas.microsoft.com/office/drawing/2014/main" id="{2737FC86-872D-9BE1-797E-C547831B4034}"/>
                </a:ext>
              </a:extLst>
            </p:cNvPr>
            <p:cNvCxnSpPr>
              <a:cxnSpLocks/>
              <a:endCxn id="1093" idx="1"/>
            </p:cNvCxnSpPr>
            <p:nvPr/>
          </p:nvCxnSpPr>
          <p:spPr>
            <a:xfrm flipV="1">
              <a:off x="3930293" y="3107793"/>
              <a:ext cx="1325310" cy="230195"/>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9" name="Straight Arrow Connector 1148">
              <a:extLst>
                <a:ext uri="{FF2B5EF4-FFF2-40B4-BE49-F238E27FC236}">
                  <a16:creationId xmlns:a16="http://schemas.microsoft.com/office/drawing/2014/main" id="{7AACE8A2-8F12-8E97-5790-504997797CAD}"/>
                </a:ext>
              </a:extLst>
            </p:cNvPr>
            <p:cNvCxnSpPr>
              <a:cxnSpLocks/>
            </p:cNvCxnSpPr>
            <p:nvPr/>
          </p:nvCxnSpPr>
          <p:spPr>
            <a:xfrm>
              <a:off x="3853857" y="3833349"/>
              <a:ext cx="627366" cy="180123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0" name="Straight Arrow Connector 1149">
              <a:extLst>
                <a:ext uri="{FF2B5EF4-FFF2-40B4-BE49-F238E27FC236}">
                  <a16:creationId xmlns:a16="http://schemas.microsoft.com/office/drawing/2014/main" id="{DF936E0E-F582-2744-FC28-AEF96BAA8848}"/>
                </a:ext>
              </a:extLst>
            </p:cNvPr>
            <p:cNvCxnSpPr>
              <a:cxnSpLocks/>
            </p:cNvCxnSpPr>
            <p:nvPr/>
          </p:nvCxnSpPr>
          <p:spPr>
            <a:xfrm flipV="1">
              <a:off x="3845612" y="2538951"/>
              <a:ext cx="3053946" cy="73735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1" name="Straight Arrow Connector 1150">
              <a:extLst>
                <a:ext uri="{FF2B5EF4-FFF2-40B4-BE49-F238E27FC236}">
                  <a16:creationId xmlns:a16="http://schemas.microsoft.com/office/drawing/2014/main" id="{FF40DFBF-CB49-9D36-5CD8-524641BDB95B}"/>
                </a:ext>
              </a:extLst>
            </p:cNvPr>
            <p:cNvCxnSpPr>
              <a:cxnSpLocks/>
            </p:cNvCxnSpPr>
            <p:nvPr/>
          </p:nvCxnSpPr>
          <p:spPr>
            <a:xfrm>
              <a:off x="4093167" y="3641646"/>
              <a:ext cx="380893" cy="8014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55" name="TextBox 1154">
            <a:extLst>
              <a:ext uri="{FF2B5EF4-FFF2-40B4-BE49-F238E27FC236}">
                <a16:creationId xmlns:a16="http://schemas.microsoft.com/office/drawing/2014/main" id="{EEB324BE-9013-76D9-BA8D-DD5237FB573A}"/>
              </a:ext>
            </a:extLst>
          </p:cNvPr>
          <p:cNvSpPr txBox="1"/>
          <p:nvPr/>
        </p:nvSpPr>
        <p:spPr>
          <a:xfrm>
            <a:off x="7233813" y="4110884"/>
            <a:ext cx="4716820" cy="1938992"/>
          </a:xfrm>
          <a:prstGeom prst="rect">
            <a:avLst/>
          </a:prstGeom>
          <a:noFill/>
        </p:spPr>
        <p:txBody>
          <a:bodyPr wrap="square">
            <a:spAutoFit/>
          </a:bodyPr>
          <a:lstStyle/>
          <a:p>
            <a:pPr algn="ctr"/>
            <a:r>
              <a:rPr lang="en-US" sz="2000" u="sng" dirty="0">
                <a:latin typeface="Cambria" panose="02040503050406030204" pitchFamily="18" charset="0"/>
                <a:ea typeface="Cambria" panose="02040503050406030204" pitchFamily="18" charset="0"/>
              </a:rPr>
              <a:t>Conclusion</a:t>
            </a:r>
          </a:p>
          <a:p>
            <a:pPr algn="ctr"/>
            <a:r>
              <a:rPr lang="en-US" sz="2000" dirty="0">
                <a:latin typeface="Cambria" panose="02040503050406030204" pitchFamily="18" charset="0"/>
                <a:ea typeface="Cambria" panose="02040503050406030204" pitchFamily="18" charset="0"/>
              </a:rPr>
              <a:t>In places where mmW sensing is already used like in vehicles, VRBC serves as an affordable, scalable, and low latency communication solution that requires no additional RF spectrum usage. </a:t>
            </a:r>
          </a:p>
        </p:txBody>
      </p:sp>
      <p:grpSp>
        <p:nvGrpSpPr>
          <p:cNvPr id="1156" name="Group 1155">
            <a:extLst>
              <a:ext uri="{FF2B5EF4-FFF2-40B4-BE49-F238E27FC236}">
                <a16:creationId xmlns:a16="http://schemas.microsoft.com/office/drawing/2014/main" id="{23C5ACB9-02CE-7D87-DB0F-ECD25BB86A16}"/>
              </a:ext>
            </a:extLst>
          </p:cNvPr>
          <p:cNvGrpSpPr/>
          <p:nvPr/>
        </p:nvGrpSpPr>
        <p:grpSpPr>
          <a:xfrm>
            <a:off x="2280360" y="4987671"/>
            <a:ext cx="2377866" cy="731079"/>
            <a:chOff x="1963231" y="2750936"/>
            <a:chExt cx="3061970" cy="1224788"/>
          </a:xfrm>
        </p:grpSpPr>
        <p:sp>
          <p:nvSpPr>
            <p:cNvPr id="1157" name="Shape 1156">
              <a:extLst>
                <a:ext uri="{FF2B5EF4-FFF2-40B4-BE49-F238E27FC236}">
                  <a16:creationId xmlns:a16="http://schemas.microsoft.com/office/drawing/2014/main" id="{29F5A441-1990-43DA-6AED-876958B428E6}"/>
                </a:ext>
              </a:extLst>
            </p:cNvPr>
            <p:cNvSpPr/>
            <p:nvPr/>
          </p:nvSpPr>
          <p:spPr>
            <a:xfrm>
              <a:off x="1963231" y="2750936"/>
              <a:ext cx="3061970" cy="1224788"/>
            </a:xfrm>
            <a:prstGeom prst="leftRightRibb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8" name="Freeform: Shape 1157">
              <a:extLst>
                <a:ext uri="{FF2B5EF4-FFF2-40B4-BE49-F238E27FC236}">
                  <a16:creationId xmlns:a16="http://schemas.microsoft.com/office/drawing/2014/main" id="{EF31C28B-B09D-DD82-8C06-C8579852CCB6}"/>
                </a:ext>
              </a:extLst>
            </p:cNvPr>
            <p:cNvSpPr/>
            <p:nvPr/>
          </p:nvSpPr>
          <p:spPr>
            <a:xfrm rot="10800000">
              <a:off x="2342864" y="3432879"/>
              <a:ext cx="1010450" cy="542844"/>
            </a:xfrm>
            <a:custGeom>
              <a:avLst/>
              <a:gdLst>
                <a:gd name="connsiteX0" fmla="*/ 0 w 1010450"/>
                <a:gd name="connsiteY0" fmla="*/ 0 h 542844"/>
                <a:gd name="connsiteX1" fmla="*/ 1010450 w 1010450"/>
                <a:gd name="connsiteY1" fmla="*/ 0 h 542844"/>
                <a:gd name="connsiteX2" fmla="*/ 1010450 w 1010450"/>
                <a:gd name="connsiteY2" fmla="*/ 542844 h 542844"/>
                <a:gd name="connsiteX3" fmla="*/ 0 w 1010450"/>
                <a:gd name="connsiteY3" fmla="*/ 542844 h 542844"/>
                <a:gd name="connsiteX4" fmla="*/ 0 w 1010450"/>
                <a:gd name="connsiteY4" fmla="*/ 0 h 54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50" h="542844">
                  <a:moveTo>
                    <a:pt x="1010450" y="0"/>
                  </a:moveTo>
                  <a:lnTo>
                    <a:pt x="0" y="0"/>
                  </a:lnTo>
                  <a:lnTo>
                    <a:pt x="0" y="542844"/>
                  </a:lnTo>
                  <a:lnTo>
                    <a:pt x="1010450" y="542844"/>
                  </a:lnTo>
                  <a:lnTo>
                    <a:pt x="101045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endParaRPr lang="en-US" sz="3600" kern="1200" dirty="0">
                <a:latin typeface="Cambria" panose="02040503050406030204" pitchFamily="18" charset="0"/>
                <a:ea typeface="Cambria" panose="02040503050406030204" pitchFamily="18" charset="0"/>
              </a:endParaRPr>
            </a:p>
          </p:txBody>
        </p:sp>
      </p:grpSp>
      <p:sp>
        <p:nvSpPr>
          <p:cNvPr id="1159" name="TextBox 1158">
            <a:extLst>
              <a:ext uri="{FF2B5EF4-FFF2-40B4-BE49-F238E27FC236}">
                <a16:creationId xmlns:a16="http://schemas.microsoft.com/office/drawing/2014/main" id="{272928D0-1695-8E4E-7DEA-B4C3E24FB1EB}"/>
              </a:ext>
            </a:extLst>
          </p:cNvPr>
          <p:cNvSpPr txBox="1"/>
          <p:nvPr/>
        </p:nvSpPr>
        <p:spPr>
          <a:xfrm>
            <a:off x="2280361" y="5114192"/>
            <a:ext cx="1234168" cy="369332"/>
          </a:xfrm>
          <a:prstGeom prst="rect">
            <a:avLst/>
          </a:prstGeom>
          <a:noFill/>
        </p:spPr>
        <p:txBody>
          <a:bodyPr wrap="square">
            <a:spAutoFit/>
          </a:bodyPr>
          <a:lstStyle/>
          <a:p>
            <a:pPr algn="ctr"/>
            <a:r>
              <a:rPr lang="en-US" dirty="0">
                <a:solidFill>
                  <a:schemeClr val="bg1"/>
                </a:solidFill>
                <a:latin typeface="Cambria" panose="02040503050406030204" pitchFamily="18" charset="0"/>
                <a:ea typeface="Cambria" panose="02040503050406030204" pitchFamily="18" charset="0"/>
              </a:rPr>
              <a:t>Required</a:t>
            </a:r>
          </a:p>
        </p:txBody>
      </p:sp>
      <p:sp>
        <p:nvSpPr>
          <p:cNvPr id="1160" name="TextBox 1159">
            <a:extLst>
              <a:ext uri="{FF2B5EF4-FFF2-40B4-BE49-F238E27FC236}">
                <a16:creationId xmlns:a16="http://schemas.microsoft.com/office/drawing/2014/main" id="{DDBA4A5B-932C-BC25-2A4C-DF74756AFD7A}"/>
              </a:ext>
            </a:extLst>
          </p:cNvPr>
          <p:cNvSpPr txBox="1"/>
          <p:nvPr/>
        </p:nvSpPr>
        <p:spPr>
          <a:xfrm>
            <a:off x="3336485" y="5236351"/>
            <a:ext cx="1175228" cy="369332"/>
          </a:xfrm>
          <a:prstGeom prst="rect">
            <a:avLst/>
          </a:prstGeom>
          <a:noFill/>
        </p:spPr>
        <p:txBody>
          <a:bodyPr wrap="square">
            <a:spAutoFit/>
          </a:bodyPr>
          <a:lstStyle/>
          <a:p>
            <a:pPr algn="ctr"/>
            <a:r>
              <a:rPr lang="en-US" dirty="0">
                <a:solidFill>
                  <a:schemeClr val="bg1"/>
                </a:solidFill>
                <a:latin typeface="Cambria" panose="02040503050406030204" pitchFamily="18" charset="0"/>
                <a:ea typeface="Cambria" panose="02040503050406030204" pitchFamily="18" charset="0"/>
              </a:rPr>
              <a:t>Add-Ons</a:t>
            </a:r>
          </a:p>
        </p:txBody>
      </p:sp>
      <p:sp>
        <p:nvSpPr>
          <p:cNvPr id="1161" name="TextBox 1160">
            <a:extLst>
              <a:ext uri="{FF2B5EF4-FFF2-40B4-BE49-F238E27FC236}">
                <a16:creationId xmlns:a16="http://schemas.microsoft.com/office/drawing/2014/main" id="{2E117FD2-EC2A-9E72-ABC8-1BFEE31C3EBC}"/>
              </a:ext>
            </a:extLst>
          </p:cNvPr>
          <p:cNvSpPr txBox="1"/>
          <p:nvPr/>
        </p:nvSpPr>
        <p:spPr>
          <a:xfrm>
            <a:off x="563209" y="4975692"/>
            <a:ext cx="1561062" cy="646331"/>
          </a:xfrm>
          <a:prstGeom prst="rect">
            <a:avLst/>
          </a:prstGeom>
          <a:noFill/>
        </p:spPr>
        <p:txBody>
          <a:bodyPr wrap="square">
            <a:spAutoFit/>
          </a:bodyPr>
          <a:lstStyle/>
          <a:p>
            <a:pPr algn="ctr"/>
            <a:r>
              <a:rPr lang="en-US" b="1" dirty="0">
                <a:latin typeface="Cambria" panose="02040503050406030204" pitchFamily="18" charset="0"/>
                <a:ea typeface="Cambria" panose="02040503050406030204" pitchFamily="18" charset="0"/>
              </a:rPr>
              <a:t>RF transceivers</a:t>
            </a:r>
          </a:p>
        </p:txBody>
      </p:sp>
      <p:sp>
        <p:nvSpPr>
          <p:cNvPr id="1162" name="TextBox 1161">
            <a:extLst>
              <a:ext uri="{FF2B5EF4-FFF2-40B4-BE49-F238E27FC236}">
                <a16:creationId xmlns:a16="http://schemas.microsoft.com/office/drawing/2014/main" id="{B2768091-1B5A-80A5-8880-1E41B896D437}"/>
              </a:ext>
            </a:extLst>
          </p:cNvPr>
          <p:cNvSpPr txBox="1"/>
          <p:nvPr/>
        </p:nvSpPr>
        <p:spPr>
          <a:xfrm>
            <a:off x="4765319" y="5114192"/>
            <a:ext cx="2081912" cy="584775"/>
          </a:xfrm>
          <a:prstGeom prst="rect">
            <a:avLst/>
          </a:prstGeom>
          <a:noFill/>
        </p:spPr>
        <p:txBody>
          <a:bodyPr wrap="square">
            <a:spAutoFit/>
          </a:bodyPr>
          <a:lstStyle/>
          <a:p>
            <a:pPr algn="ctr"/>
            <a:r>
              <a:rPr lang="en-US" sz="1600" b="1" dirty="0">
                <a:latin typeface="Cambria" panose="02040503050406030204" pitchFamily="18" charset="0"/>
                <a:ea typeface="Cambria" panose="02040503050406030204" pitchFamily="18" charset="0"/>
              </a:rPr>
              <a:t>Vibrating transponder</a:t>
            </a:r>
          </a:p>
        </p:txBody>
      </p:sp>
      <p:sp>
        <p:nvSpPr>
          <p:cNvPr id="1163" name="Oval 1162">
            <a:extLst>
              <a:ext uri="{FF2B5EF4-FFF2-40B4-BE49-F238E27FC236}">
                <a16:creationId xmlns:a16="http://schemas.microsoft.com/office/drawing/2014/main" id="{AEFBA091-53D2-C171-BE59-DFE19E5D17DB}"/>
              </a:ext>
            </a:extLst>
          </p:cNvPr>
          <p:cNvSpPr/>
          <p:nvPr/>
        </p:nvSpPr>
        <p:spPr>
          <a:xfrm>
            <a:off x="4664397" y="4933242"/>
            <a:ext cx="2329768" cy="973137"/>
          </a:xfrm>
          <a:prstGeom prst="ellipse">
            <a:avLst/>
          </a:prstGeom>
          <a:solidFill>
            <a:srgbClr val="19AAC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endParaRPr>
          </a:p>
        </p:txBody>
      </p:sp>
      <p:sp>
        <p:nvSpPr>
          <p:cNvPr id="1165" name="Oval 1164">
            <a:extLst>
              <a:ext uri="{FF2B5EF4-FFF2-40B4-BE49-F238E27FC236}">
                <a16:creationId xmlns:a16="http://schemas.microsoft.com/office/drawing/2014/main" id="{5BA885D2-B1CE-5E88-FF66-60DABDF10B4A}"/>
              </a:ext>
            </a:extLst>
          </p:cNvPr>
          <p:cNvSpPr/>
          <p:nvPr/>
        </p:nvSpPr>
        <p:spPr>
          <a:xfrm>
            <a:off x="474980" y="4853605"/>
            <a:ext cx="1716145" cy="973137"/>
          </a:xfrm>
          <a:prstGeom prst="ellipse">
            <a:avLst/>
          </a:prstGeom>
          <a:solidFill>
            <a:srgbClr val="19AAC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endParaRPr>
          </a:p>
        </p:txBody>
      </p:sp>
      <p:grpSp>
        <p:nvGrpSpPr>
          <p:cNvPr id="1166" name="Group 1165">
            <a:extLst>
              <a:ext uri="{FF2B5EF4-FFF2-40B4-BE49-F238E27FC236}">
                <a16:creationId xmlns:a16="http://schemas.microsoft.com/office/drawing/2014/main" id="{10C8F05C-4583-4A90-8E23-7980E37AB745}"/>
              </a:ext>
            </a:extLst>
          </p:cNvPr>
          <p:cNvGrpSpPr/>
          <p:nvPr/>
        </p:nvGrpSpPr>
        <p:grpSpPr>
          <a:xfrm>
            <a:off x="2298235" y="5794560"/>
            <a:ext cx="2377866" cy="731079"/>
            <a:chOff x="1963231" y="2750936"/>
            <a:chExt cx="3061970" cy="1224788"/>
          </a:xfrm>
        </p:grpSpPr>
        <p:sp>
          <p:nvSpPr>
            <p:cNvPr id="1167" name="Shape 1166">
              <a:extLst>
                <a:ext uri="{FF2B5EF4-FFF2-40B4-BE49-F238E27FC236}">
                  <a16:creationId xmlns:a16="http://schemas.microsoft.com/office/drawing/2014/main" id="{B9CB9677-6B9B-59C1-3C5B-83E725DACDAC}"/>
                </a:ext>
              </a:extLst>
            </p:cNvPr>
            <p:cNvSpPr/>
            <p:nvPr/>
          </p:nvSpPr>
          <p:spPr>
            <a:xfrm>
              <a:off x="1963231" y="2750936"/>
              <a:ext cx="3061970" cy="1224788"/>
            </a:xfrm>
            <a:prstGeom prst="leftRightRibb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68" name="Freeform: Shape 1167">
              <a:extLst>
                <a:ext uri="{FF2B5EF4-FFF2-40B4-BE49-F238E27FC236}">
                  <a16:creationId xmlns:a16="http://schemas.microsoft.com/office/drawing/2014/main" id="{74B6CDFE-8043-C017-7369-1F18A58731DE}"/>
                </a:ext>
              </a:extLst>
            </p:cNvPr>
            <p:cNvSpPr/>
            <p:nvPr/>
          </p:nvSpPr>
          <p:spPr>
            <a:xfrm rot="10800000">
              <a:off x="2342864" y="3432879"/>
              <a:ext cx="1010450" cy="542844"/>
            </a:xfrm>
            <a:custGeom>
              <a:avLst/>
              <a:gdLst>
                <a:gd name="connsiteX0" fmla="*/ 0 w 1010450"/>
                <a:gd name="connsiteY0" fmla="*/ 0 h 542844"/>
                <a:gd name="connsiteX1" fmla="*/ 1010450 w 1010450"/>
                <a:gd name="connsiteY1" fmla="*/ 0 h 542844"/>
                <a:gd name="connsiteX2" fmla="*/ 1010450 w 1010450"/>
                <a:gd name="connsiteY2" fmla="*/ 542844 h 542844"/>
                <a:gd name="connsiteX3" fmla="*/ 0 w 1010450"/>
                <a:gd name="connsiteY3" fmla="*/ 542844 h 542844"/>
                <a:gd name="connsiteX4" fmla="*/ 0 w 1010450"/>
                <a:gd name="connsiteY4" fmla="*/ 0 h 54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50" h="542844">
                  <a:moveTo>
                    <a:pt x="1010450" y="0"/>
                  </a:moveTo>
                  <a:lnTo>
                    <a:pt x="0" y="0"/>
                  </a:lnTo>
                  <a:lnTo>
                    <a:pt x="0" y="542844"/>
                  </a:lnTo>
                  <a:lnTo>
                    <a:pt x="1010450" y="542844"/>
                  </a:lnTo>
                  <a:lnTo>
                    <a:pt x="101045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endParaRPr lang="en-US" sz="3600" kern="1200" dirty="0">
                <a:latin typeface="Cambria" panose="02040503050406030204" pitchFamily="18" charset="0"/>
                <a:ea typeface="Cambria" panose="02040503050406030204" pitchFamily="18" charset="0"/>
              </a:endParaRPr>
            </a:p>
          </p:txBody>
        </p:sp>
      </p:grpSp>
      <p:sp>
        <p:nvSpPr>
          <p:cNvPr id="1169" name="TextBox 1168">
            <a:extLst>
              <a:ext uri="{FF2B5EF4-FFF2-40B4-BE49-F238E27FC236}">
                <a16:creationId xmlns:a16="http://schemas.microsoft.com/office/drawing/2014/main" id="{ECFBDF4F-86A7-8318-6387-AE34E545703E}"/>
              </a:ext>
            </a:extLst>
          </p:cNvPr>
          <p:cNvSpPr txBox="1"/>
          <p:nvPr/>
        </p:nvSpPr>
        <p:spPr>
          <a:xfrm>
            <a:off x="2630277" y="5921081"/>
            <a:ext cx="902126" cy="369332"/>
          </a:xfrm>
          <a:prstGeom prst="rect">
            <a:avLst/>
          </a:prstGeom>
          <a:noFill/>
        </p:spPr>
        <p:txBody>
          <a:bodyPr wrap="square">
            <a:spAutoFit/>
          </a:bodyPr>
          <a:lstStyle/>
          <a:p>
            <a:pPr algn="ctr"/>
            <a:r>
              <a:rPr lang="en-US" dirty="0">
                <a:solidFill>
                  <a:schemeClr val="bg1"/>
                </a:solidFill>
                <a:latin typeface="Cambria" panose="02040503050406030204" pitchFamily="18" charset="0"/>
                <a:ea typeface="Cambria" panose="02040503050406030204" pitchFamily="18" charset="0"/>
              </a:rPr>
              <a:t>RF</a:t>
            </a:r>
          </a:p>
        </p:txBody>
      </p:sp>
      <p:sp>
        <p:nvSpPr>
          <p:cNvPr id="1170" name="TextBox 1169">
            <a:extLst>
              <a:ext uri="{FF2B5EF4-FFF2-40B4-BE49-F238E27FC236}">
                <a16:creationId xmlns:a16="http://schemas.microsoft.com/office/drawing/2014/main" id="{2484874D-282E-DA3C-7372-D68CE5EDF31E}"/>
              </a:ext>
            </a:extLst>
          </p:cNvPr>
          <p:cNvSpPr txBox="1"/>
          <p:nvPr/>
        </p:nvSpPr>
        <p:spPr>
          <a:xfrm>
            <a:off x="3354360" y="6043240"/>
            <a:ext cx="1175228" cy="369332"/>
          </a:xfrm>
          <a:prstGeom prst="rect">
            <a:avLst/>
          </a:prstGeom>
          <a:noFill/>
        </p:spPr>
        <p:txBody>
          <a:bodyPr wrap="square">
            <a:spAutoFit/>
          </a:bodyPr>
          <a:lstStyle/>
          <a:p>
            <a:pPr algn="ctr"/>
            <a:r>
              <a:rPr lang="en-US" dirty="0">
                <a:solidFill>
                  <a:schemeClr val="bg1"/>
                </a:solidFill>
                <a:latin typeface="Cambria" panose="02040503050406030204" pitchFamily="18" charset="0"/>
                <a:ea typeface="Cambria" panose="02040503050406030204" pitchFamily="18" charset="0"/>
              </a:rPr>
              <a:t>Spectrum</a:t>
            </a:r>
          </a:p>
        </p:txBody>
      </p:sp>
      <mc:AlternateContent xmlns:mc="http://schemas.openxmlformats.org/markup-compatibility/2006" xmlns:a14="http://schemas.microsoft.com/office/drawing/2010/main">
        <mc:Choice Requires="a14">
          <p:sp>
            <p:nvSpPr>
              <p:cNvPr id="1171" name="TextBox 1170">
                <a:extLst>
                  <a:ext uri="{FF2B5EF4-FFF2-40B4-BE49-F238E27FC236}">
                    <a16:creationId xmlns:a16="http://schemas.microsoft.com/office/drawing/2014/main" id="{6E7A9795-7E14-B1EE-8C06-4F725E9A98ED}"/>
                  </a:ext>
                </a:extLst>
              </p:cNvPr>
              <p:cNvSpPr txBox="1"/>
              <p:nvPr/>
            </p:nvSpPr>
            <p:spPr>
              <a:xfrm>
                <a:off x="553395" y="5945942"/>
                <a:ext cx="1561062" cy="369332"/>
              </a:xfrm>
              <a:prstGeom prst="rect">
                <a:avLst/>
              </a:prstGeom>
              <a:noFill/>
            </p:spPr>
            <p:txBody>
              <a:bodyPr wrap="square">
                <a:spAutoFit/>
              </a:bodyPr>
              <a:lstStyle/>
              <a:p>
                <a:pPr algn="ctr"/>
                <a14:m>
                  <m:oMath xmlns:m="http://schemas.openxmlformats.org/officeDocument/2006/math">
                    <m:r>
                      <a:rPr lang="en-US" b="1" i="1" smtClean="0">
                        <a:latin typeface="Cambria Math" panose="02040503050406030204" pitchFamily="18" charset="0"/>
                        <a:ea typeface="Cambria" panose="02040503050406030204" pitchFamily="18" charset="0"/>
                      </a:rPr>
                      <m:t>𝟕𝟎</m:t>
                    </m:r>
                  </m:oMath>
                </a14:m>
                <a:r>
                  <a:rPr lang="en-US" b="1" dirty="0">
                    <a:latin typeface="Cambria" panose="02040503050406030204" pitchFamily="18" charset="0"/>
                    <a:ea typeface="Cambria" panose="02040503050406030204" pitchFamily="18" charset="0"/>
                  </a:rPr>
                  <a:t> MHz</a:t>
                </a:r>
              </a:p>
            </p:txBody>
          </p:sp>
        </mc:Choice>
        <mc:Fallback xmlns="">
          <p:sp>
            <p:nvSpPr>
              <p:cNvPr id="1171" name="TextBox 1170">
                <a:extLst>
                  <a:ext uri="{FF2B5EF4-FFF2-40B4-BE49-F238E27FC236}">
                    <a16:creationId xmlns:a16="http://schemas.microsoft.com/office/drawing/2014/main" id="{6E7A9795-7E14-B1EE-8C06-4F725E9A98ED}"/>
                  </a:ext>
                </a:extLst>
              </p:cNvPr>
              <p:cNvSpPr txBox="1">
                <a:spLocks noRot="1" noChangeAspect="1" noMove="1" noResize="1" noEditPoints="1" noAdjustHandles="1" noChangeArrowheads="1" noChangeShapeType="1" noTextEdit="1"/>
              </p:cNvSpPr>
              <p:nvPr/>
            </p:nvSpPr>
            <p:spPr>
              <a:xfrm>
                <a:off x="553395" y="5945942"/>
                <a:ext cx="1561062" cy="369332"/>
              </a:xfrm>
              <a:prstGeom prst="rect">
                <a:avLst/>
              </a:prstGeom>
              <a:blipFill>
                <a:blip r:embed="rId39"/>
                <a:stretch>
                  <a:fillRect t="-9836" b="-22951"/>
                </a:stretch>
              </a:blipFill>
            </p:spPr>
            <p:txBody>
              <a:bodyPr/>
              <a:lstStyle/>
              <a:p>
                <a:r>
                  <a:rPr lang="en-US">
                    <a:noFill/>
                  </a:rPr>
                  <a:t> </a:t>
                </a:r>
              </a:p>
            </p:txBody>
          </p:sp>
        </mc:Fallback>
      </mc:AlternateContent>
      <p:sp>
        <p:nvSpPr>
          <p:cNvPr id="1172" name="TextBox 1171">
            <a:extLst>
              <a:ext uri="{FF2B5EF4-FFF2-40B4-BE49-F238E27FC236}">
                <a16:creationId xmlns:a16="http://schemas.microsoft.com/office/drawing/2014/main" id="{28495A82-4945-76A9-1094-9F5AC9C34F19}"/>
              </a:ext>
            </a:extLst>
          </p:cNvPr>
          <p:cNvSpPr txBox="1"/>
          <p:nvPr/>
        </p:nvSpPr>
        <p:spPr>
          <a:xfrm>
            <a:off x="4783194" y="6064381"/>
            <a:ext cx="2081912" cy="338554"/>
          </a:xfrm>
          <a:prstGeom prst="rect">
            <a:avLst/>
          </a:prstGeom>
          <a:noFill/>
        </p:spPr>
        <p:txBody>
          <a:bodyPr wrap="square">
            <a:spAutoFit/>
          </a:bodyPr>
          <a:lstStyle/>
          <a:p>
            <a:pPr algn="ctr"/>
            <a:r>
              <a:rPr lang="en-US" sz="1600" b="1" dirty="0">
                <a:latin typeface="Cambria" panose="02040503050406030204" pitchFamily="18" charset="0"/>
                <a:ea typeface="Cambria" panose="02040503050406030204" pitchFamily="18" charset="0"/>
              </a:rPr>
              <a:t>No additional</a:t>
            </a:r>
          </a:p>
        </p:txBody>
      </p:sp>
      <p:sp>
        <p:nvSpPr>
          <p:cNvPr id="1173" name="Oval 1172">
            <a:extLst>
              <a:ext uri="{FF2B5EF4-FFF2-40B4-BE49-F238E27FC236}">
                <a16:creationId xmlns:a16="http://schemas.microsoft.com/office/drawing/2014/main" id="{CE8165A4-74E8-E639-A1B4-6AE3673CF4EB}"/>
              </a:ext>
            </a:extLst>
          </p:cNvPr>
          <p:cNvSpPr/>
          <p:nvPr/>
        </p:nvSpPr>
        <p:spPr>
          <a:xfrm>
            <a:off x="4664397" y="5782581"/>
            <a:ext cx="2329768" cy="973137"/>
          </a:xfrm>
          <a:prstGeom prst="ellipse">
            <a:avLst/>
          </a:prstGeom>
          <a:solidFill>
            <a:srgbClr val="19AAC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a typeface="Cambria" panose="02040503050406030204" pitchFamily="18" charset="0"/>
            </a:endParaRPr>
          </a:p>
        </p:txBody>
      </p:sp>
      <p:cxnSp>
        <p:nvCxnSpPr>
          <p:cNvPr id="1241" name="Straight Connector 1240">
            <a:extLst>
              <a:ext uri="{FF2B5EF4-FFF2-40B4-BE49-F238E27FC236}">
                <a16:creationId xmlns:a16="http://schemas.microsoft.com/office/drawing/2014/main" id="{D75D8852-EB39-B23C-CB42-E694630226F0}"/>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4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ontact — Duke University Chorale">
            <a:extLst>
              <a:ext uri="{FF2B5EF4-FFF2-40B4-BE49-F238E27FC236}">
                <a16:creationId xmlns:a16="http://schemas.microsoft.com/office/drawing/2014/main" id="{D2932F2C-F4EC-167C-F955-592F689F52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What are the Key Take Aways?</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67794"/>
            <a:ext cx="11299184" cy="5437833"/>
          </a:xfrm>
        </p:spPr>
        <p:txBody>
          <a:bodyPr>
            <a:normAutofit/>
          </a:bodyPr>
          <a:lstStyle/>
          <a:p>
            <a:pPr marL="0" indent="0" algn="ctr">
              <a:spcAft>
                <a:spcPts val="500"/>
              </a:spcAft>
              <a:buNone/>
            </a:pPr>
            <a:r>
              <a:rPr lang="en-US" sz="2400" dirty="0">
                <a:latin typeface="Cambria" panose="02040503050406030204" pitchFamily="18" charset="0"/>
                <a:ea typeface="Cambria" panose="02040503050406030204" pitchFamily="18" charset="0"/>
              </a:rPr>
              <a:t>Novel Communication System </a:t>
            </a:r>
            <a:r>
              <a:rPr lang="en-US" sz="2400" b="1" dirty="0">
                <a:latin typeface="Cambria" panose="02040503050406030204" pitchFamily="18" charset="0"/>
                <a:ea typeface="Cambria" panose="02040503050406030204" pitchFamily="18" charset="0"/>
              </a:rPr>
              <a:t>– Vibrational Radar Backscatter Communication</a:t>
            </a:r>
          </a:p>
          <a:p>
            <a:pPr marL="0" indent="0" algn="ctr">
              <a:spcAft>
                <a:spcPts val="500"/>
              </a:spcAft>
              <a:buNone/>
            </a:pPr>
            <a:endParaRPr lang="en-US" sz="2400" dirty="0">
              <a:latin typeface="Cambria" panose="02040503050406030204" pitchFamily="18" charset="0"/>
              <a:ea typeface="Cambria" panose="02040503050406030204" pitchFamily="18" charset="0"/>
            </a:endParaRPr>
          </a:p>
          <a:p>
            <a:pPr marL="0" indent="0" algn="ctr">
              <a:spcAft>
                <a:spcPts val="500"/>
              </a:spcAft>
              <a:buNone/>
            </a:pPr>
            <a:endParaRPr lang="en-US" sz="2400" dirty="0">
              <a:latin typeface="Cambria" panose="02040503050406030204" pitchFamily="18" charset="0"/>
              <a:ea typeface="Cambria" panose="02040503050406030204" pitchFamily="18" charset="0"/>
            </a:endParaRPr>
          </a:p>
          <a:p>
            <a:pPr marL="0" indent="0" algn="ctr">
              <a:spcAft>
                <a:spcPts val="500"/>
              </a:spcAft>
              <a:buNone/>
            </a:pPr>
            <a:endParaRPr lang="en-US" sz="2400" dirty="0">
              <a:latin typeface="Cambria" panose="02040503050406030204" pitchFamily="18" charset="0"/>
              <a:ea typeface="Cambria" panose="02040503050406030204" pitchFamily="18" charset="0"/>
            </a:endParaRPr>
          </a:p>
          <a:p>
            <a:pPr marL="0" indent="0" algn="ctr">
              <a:spcAft>
                <a:spcPts val="500"/>
              </a:spcAft>
              <a:buNone/>
            </a:pPr>
            <a:endParaRPr lang="en-US" sz="2400" dirty="0">
              <a:latin typeface="Cambria" panose="02040503050406030204" pitchFamily="18" charset="0"/>
              <a:ea typeface="Cambria" panose="02040503050406030204" pitchFamily="18" charset="0"/>
            </a:endParaRPr>
          </a:p>
          <a:p>
            <a:pPr marL="0" indent="0" algn="ctr">
              <a:spcAft>
                <a:spcPts val="500"/>
              </a:spcAft>
              <a:buNone/>
            </a:pPr>
            <a:endParaRPr lang="en-US" sz="1800" u="sng" dirty="0">
              <a:latin typeface="Cambria" panose="02040503050406030204" pitchFamily="18" charset="0"/>
              <a:ea typeface="Cambria" panose="02040503050406030204" pitchFamily="18" charset="0"/>
            </a:endParaRPr>
          </a:p>
          <a:p>
            <a:pPr marL="0" indent="0" algn="ctr">
              <a:spcAft>
                <a:spcPts val="500"/>
              </a:spcAft>
              <a:buNone/>
            </a:pPr>
            <a:endParaRPr lang="en-US" sz="2000" b="1" dirty="0">
              <a:solidFill>
                <a:schemeClr val="accent2">
                  <a:lumMod val="50000"/>
                </a:schemeClr>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29</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Flowchart: Off-page Connector 5">
            <a:extLst>
              <a:ext uri="{FF2B5EF4-FFF2-40B4-BE49-F238E27FC236}">
                <a16:creationId xmlns:a16="http://schemas.microsoft.com/office/drawing/2014/main" id="{E825689D-8FD6-F2BD-A1B5-EF64EF2FCD04}"/>
              </a:ext>
            </a:extLst>
          </p:cNvPr>
          <p:cNvSpPr/>
          <p:nvPr/>
        </p:nvSpPr>
        <p:spPr>
          <a:xfrm>
            <a:off x="4320231" y="1982370"/>
            <a:ext cx="3836938" cy="4171008"/>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sz="2000" b="1" u="sng" dirty="0">
              <a:solidFill>
                <a:schemeClr val="tx2"/>
              </a:solidFill>
              <a:latin typeface="Cambria" panose="02040503050406030204" pitchFamily="18" charset="0"/>
              <a:ea typeface="Cambria" panose="02040503050406030204" pitchFamily="18" charset="0"/>
            </a:endParaRPr>
          </a:p>
        </p:txBody>
      </p:sp>
      <p:sp>
        <p:nvSpPr>
          <p:cNvPr id="9" name="Flowchart: Off-page Connector 8">
            <a:extLst>
              <a:ext uri="{FF2B5EF4-FFF2-40B4-BE49-F238E27FC236}">
                <a16:creationId xmlns:a16="http://schemas.microsoft.com/office/drawing/2014/main" id="{F264EDF2-3424-1E03-527C-C74731814E77}"/>
              </a:ext>
            </a:extLst>
          </p:cNvPr>
          <p:cNvSpPr/>
          <p:nvPr/>
        </p:nvSpPr>
        <p:spPr>
          <a:xfrm>
            <a:off x="483293" y="1979352"/>
            <a:ext cx="3836938" cy="4175863"/>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solidFill>
              <a:latin typeface="Cambria" panose="02040503050406030204" pitchFamily="18" charset="0"/>
              <a:ea typeface="Cambria" panose="02040503050406030204" pitchFamily="18" charset="0"/>
            </a:endParaRPr>
          </a:p>
        </p:txBody>
      </p:sp>
      <p:sp>
        <p:nvSpPr>
          <p:cNvPr id="10" name="Flowchart: Off-page Connector 9">
            <a:extLst>
              <a:ext uri="{FF2B5EF4-FFF2-40B4-BE49-F238E27FC236}">
                <a16:creationId xmlns:a16="http://schemas.microsoft.com/office/drawing/2014/main" id="{951B789D-68F8-B21B-8FBF-A9B3CD236F82}"/>
              </a:ext>
            </a:extLst>
          </p:cNvPr>
          <p:cNvSpPr/>
          <p:nvPr/>
        </p:nvSpPr>
        <p:spPr>
          <a:xfrm>
            <a:off x="8157169" y="1979351"/>
            <a:ext cx="3836938" cy="4171008"/>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u="sng" dirty="0">
              <a:solidFill>
                <a:schemeClr val="tx2"/>
              </a:solidFill>
              <a:latin typeface="Cambria" panose="02040503050406030204" pitchFamily="18" charset="0"/>
              <a:ea typeface="Cambria" panose="02040503050406030204" pitchFamily="18" charset="0"/>
            </a:endParaRPr>
          </a:p>
          <a:p>
            <a:pPr algn="ctr"/>
            <a:endParaRPr lang="en-US" sz="2000" u="sng" dirty="0">
              <a:solidFill>
                <a:schemeClr val="tx2"/>
              </a:solidFill>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792ED767-B439-A4DC-7461-A9264AA008F3}"/>
              </a:ext>
            </a:extLst>
          </p:cNvPr>
          <p:cNvSpPr txBox="1"/>
          <p:nvPr/>
        </p:nvSpPr>
        <p:spPr>
          <a:xfrm>
            <a:off x="532240" y="1978489"/>
            <a:ext cx="3739040" cy="2595582"/>
          </a:xfrm>
          <a:prstGeom prst="rect">
            <a:avLst/>
          </a:prstGeom>
          <a:noFill/>
        </p:spPr>
        <p:txBody>
          <a:bodyPr wrap="square">
            <a:spAutoFit/>
          </a:bodyPr>
          <a:lstStyle/>
          <a:p>
            <a:pPr algn="ctr"/>
            <a:r>
              <a:rPr lang="en-US" sz="2000" u="sng" dirty="0">
                <a:solidFill>
                  <a:schemeClr val="tx2"/>
                </a:solidFill>
                <a:latin typeface="Cambria" panose="02040503050406030204" pitchFamily="18" charset="0"/>
                <a:ea typeface="Cambria" panose="02040503050406030204" pitchFamily="18" charset="0"/>
              </a:rPr>
              <a:t>Potential Impact</a:t>
            </a:r>
          </a:p>
          <a:p>
            <a:pPr algn="ctr">
              <a:spcBef>
                <a:spcPts val="500"/>
              </a:spcBef>
            </a:pPr>
            <a:endParaRPr lang="en-US" sz="1000" dirty="0">
              <a:solidFill>
                <a:schemeClr val="tx2"/>
              </a:solidFill>
              <a:latin typeface="Cambria" panose="02040503050406030204" pitchFamily="18" charset="0"/>
              <a:ea typeface="Cambria" panose="02040503050406030204" pitchFamily="18" charset="0"/>
            </a:endParaRPr>
          </a:p>
          <a:p>
            <a:pPr algn="ctr">
              <a:spcBef>
                <a:spcPts val="500"/>
              </a:spcBef>
            </a:pPr>
            <a:r>
              <a:rPr lang="en-US" sz="1600" dirty="0">
                <a:solidFill>
                  <a:schemeClr val="tx2"/>
                </a:solidFill>
                <a:latin typeface="Cambria" panose="02040503050406030204" pitchFamily="18" charset="0"/>
                <a:ea typeface="Cambria" panose="02040503050406030204" pitchFamily="18" charset="0"/>
              </a:rPr>
              <a:t>affordable, scalable, and low-latency communication system that requires no additional RF spectrum when mmW sensing is already present like in connected vehicles</a:t>
            </a:r>
          </a:p>
          <a:p>
            <a:pPr algn="ctr">
              <a:spcBef>
                <a:spcPts val="500"/>
              </a:spcBef>
            </a:pPr>
            <a:endParaRPr lang="en-US" dirty="0">
              <a:solidFill>
                <a:schemeClr val="tx2"/>
              </a:solidFill>
              <a:latin typeface="Cambria" panose="02040503050406030204" pitchFamily="18" charset="0"/>
              <a:ea typeface="Cambria" panose="02040503050406030204" pitchFamily="18" charset="0"/>
            </a:endParaRPr>
          </a:p>
          <a:p>
            <a:pPr algn="ctr">
              <a:spcBef>
                <a:spcPts val="500"/>
              </a:spcBef>
            </a:pPr>
            <a:endParaRPr lang="en-US" dirty="0">
              <a:solidFill>
                <a:schemeClr val="tx2"/>
              </a:solidFill>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3DD56C40-2C6C-5CEF-33D6-2A29DD51FF23}"/>
              </a:ext>
            </a:extLst>
          </p:cNvPr>
          <p:cNvSpPr txBox="1"/>
          <p:nvPr/>
        </p:nvSpPr>
        <p:spPr>
          <a:xfrm>
            <a:off x="4320229" y="2009354"/>
            <a:ext cx="3836938" cy="3272691"/>
          </a:xfrm>
          <a:prstGeom prst="rect">
            <a:avLst/>
          </a:prstGeom>
          <a:noFill/>
        </p:spPr>
        <p:txBody>
          <a:bodyPr wrap="square">
            <a:spAutoFit/>
          </a:bodyPr>
          <a:lstStyle/>
          <a:p>
            <a:pPr algn="ctr"/>
            <a:r>
              <a:rPr lang="en-US" sz="2000" u="sng" dirty="0">
                <a:solidFill>
                  <a:schemeClr val="tx2"/>
                </a:solidFill>
                <a:latin typeface="Cambria" panose="02040503050406030204" pitchFamily="18" charset="0"/>
                <a:ea typeface="Cambria" panose="02040503050406030204" pitchFamily="18" charset="0"/>
              </a:rPr>
              <a:t>Description of Work</a:t>
            </a:r>
          </a:p>
          <a:p>
            <a:pPr algn="ctr">
              <a:spcBef>
                <a:spcPts val="500"/>
              </a:spcBef>
            </a:pPr>
            <a:endParaRPr lang="en-US" sz="1000" dirty="0">
              <a:solidFill>
                <a:schemeClr val="tx2"/>
              </a:solidFill>
              <a:latin typeface="Cambria" panose="02040503050406030204" pitchFamily="18" charset="0"/>
              <a:ea typeface="Cambria" panose="02040503050406030204" pitchFamily="18" charset="0"/>
            </a:endParaRPr>
          </a:p>
          <a:p>
            <a:pPr>
              <a:spcBef>
                <a:spcPts val="500"/>
              </a:spcBef>
            </a:pPr>
            <a:r>
              <a:rPr lang="en-US" sz="1600" dirty="0">
                <a:solidFill>
                  <a:schemeClr val="tx2"/>
                </a:solidFill>
                <a:latin typeface="Cambria" panose="02040503050406030204" pitchFamily="18" charset="0"/>
                <a:ea typeface="Cambria" panose="02040503050406030204" pitchFamily="18" charset="0"/>
              </a:rPr>
              <a:t>1. conceived of a new backscatter comms. system that observes modulated surface vibrations from a transponder</a:t>
            </a:r>
          </a:p>
          <a:p>
            <a:pPr>
              <a:spcBef>
                <a:spcPts val="500"/>
              </a:spcBef>
            </a:pPr>
            <a:r>
              <a:rPr lang="en-US" sz="1600" dirty="0">
                <a:solidFill>
                  <a:schemeClr val="tx2"/>
                </a:solidFill>
                <a:latin typeface="Cambria" panose="02040503050406030204" pitchFamily="18" charset="0"/>
                <a:ea typeface="Cambria" panose="02040503050406030204" pitchFamily="18" charset="0"/>
              </a:rPr>
              <a:t>2. developed a comprehensive signal model and processing chain to detect, isolate, and decode VRBC transponders</a:t>
            </a:r>
          </a:p>
          <a:p>
            <a:pPr>
              <a:spcBef>
                <a:spcPts val="500"/>
              </a:spcBef>
            </a:pPr>
            <a:r>
              <a:rPr lang="en-US" sz="1600" dirty="0">
                <a:solidFill>
                  <a:schemeClr val="tx2"/>
                </a:solidFill>
                <a:latin typeface="Cambria" panose="02040503050406030204" pitchFamily="18" charset="0"/>
                <a:ea typeface="Cambria" panose="02040503050406030204" pitchFamily="18" charset="0"/>
              </a:rPr>
              <a:t>3. simulated and implemented VRBC to demonstrate practicality and provide initial solutions to application-motivated challenges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48A445-ED11-19F5-5C86-C85AA21AAE17}"/>
                  </a:ext>
                </a:extLst>
              </p:cNvPr>
              <p:cNvSpPr txBox="1"/>
              <p:nvPr/>
            </p:nvSpPr>
            <p:spPr>
              <a:xfrm>
                <a:off x="8157169" y="1979352"/>
                <a:ext cx="3836938" cy="3518912"/>
              </a:xfrm>
              <a:prstGeom prst="rect">
                <a:avLst/>
              </a:prstGeom>
              <a:noFill/>
            </p:spPr>
            <p:txBody>
              <a:bodyPr wrap="square">
                <a:spAutoFit/>
              </a:bodyPr>
              <a:lstStyle/>
              <a:p>
                <a:pPr algn="ctr"/>
                <a:r>
                  <a:rPr lang="en-US" sz="2000" u="sng" dirty="0">
                    <a:solidFill>
                      <a:schemeClr val="tx2"/>
                    </a:solidFill>
                    <a:latin typeface="Cambria" panose="02040503050406030204" pitchFamily="18" charset="0"/>
                    <a:ea typeface="Cambria" panose="02040503050406030204" pitchFamily="18" charset="0"/>
                  </a:rPr>
                  <a:t>Key Results</a:t>
                </a:r>
              </a:p>
              <a:p>
                <a:pPr marL="285750" indent="-285750" algn="ctr">
                  <a:spcBef>
                    <a:spcPts val="500"/>
                  </a:spcBef>
                  <a:buFont typeface="Arial" panose="020B0604020202020204" pitchFamily="34" charset="0"/>
                  <a:buChar char="•"/>
                </a:pPr>
                <a:endParaRPr lang="en-US" sz="1000" dirty="0">
                  <a:solidFill>
                    <a:schemeClr val="tx2"/>
                  </a:solidFill>
                  <a:latin typeface="Cambria" panose="02040503050406030204" pitchFamily="18" charset="0"/>
                  <a:ea typeface="Cambria" panose="02040503050406030204" pitchFamily="18" charset="0"/>
                </a:endParaRPr>
              </a:p>
              <a:p>
                <a:pPr marL="285750" indent="-285750">
                  <a:spcBef>
                    <a:spcPts val="500"/>
                  </a:spcBef>
                  <a:buFont typeface="Arial" panose="020B0604020202020204" pitchFamily="34" charset="0"/>
                  <a:buChar char="•"/>
                </a:pPr>
                <a:r>
                  <a:rPr lang="en-US" sz="1600" dirty="0">
                    <a:solidFill>
                      <a:schemeClr val="tx2"/>
                    </a:solidFill>
                    <a:latin typeface="Cambria" panose="02040503050406030204" pitchFamily="18" charset="0"/>
                    <a:ea typeface="Cambria" panose="02040503050406030204" pitchFamily="18" charset="0"/>
                  </a:rPr>
                  <a:t>theoretical and experimental proof of system and signal processing chain capabilities</a:t>
                </a:r>
              </a:p>
              <a:p>
                <a:pPr marL="285750" indent="-285750">
                  <a:spcBef>
                    <a:spcPts val="500"/>
                  </a:spcBef>
                  <a:buFont typeface="Arial" panose="020B0604020202020204" pitchFamily="34" charset="0"/>
                  <a:buChar char="•"/>
                </a:pPr>
                <a:r>
                  <a:rPr lang="en-US" sz="1600" dirty="0">
                    <a:solidFill>
                      <a:schemeClr val="tx2"/>
                    </a:solidFill>
                    <a:latin typeface="Cambria" panose="02040503050406030204" pitchFamily="18" charset="0"/>
                    <a:ea typeface="Cambria" panose="02040503050406030204" pitchFamily="18" charset="0"/>
                  </a:rPr>
                  <a:t>demonstrated </a:t>
                </a:r>
                <a14:m>
                  <m:oMath xmlns:m="http://schemas.openxmlformats.org/officeDocument/2006/math">
                    <m:r>
                      <a:rPr lang="en-US" sz="1600" i="1" dirty="0" smtClean="0">
                        <a:solidFill>
                          <a:schemeClr val="tx2"/>
                        </a:solidFill>
                        <a:latin typeface="Cambria Math" panose="02040503050406030204" pitchFamily="18" charset="0"/>
                        <a:ea typeface="Cambria" panose="02040503050406030204" pitchFamily="18" charset="0"/>
                      </a:rPr>
                      <m:t>100</m:t>
                    </m:r>
                  </m:oMath>
                </a14:m>
                <a:r>
                  <a:rPr lang="en-US" sz="1600" dirty="0">
                    <a:solidFill>
                      <a:schemeClr val="tx2"/>
                    </a:solidFill>
                    <a:latin typeface="Cambria" panose="02040503050406030204" pitchFamily="18" charset="0"/>
                    <a:ea typeface="Cambria" panose="02040503050406030204" pitchFamily="18" charset="0"/>
                  </a:rPr>
                  <a:t> bps performance at </a:t>
                </a:r>
                <a14:m>
                  <m:oMath xmlns:m="http://schemas.openxmlformats.org/officeDocument/2006/math">
                    <m:r>
                      <a:rPr lang="en-US" sz="1600" i="1" dirty="0" smtClean="0">
                        <a:solidFill>
                          <a:schemeClr val="tx2"/>
                        </a:solidFill>
                        <a:latin typeface="Cambria Math" panose="02040503050406030204" pitchFamily="18" charset="0"/>
                        <a:ea typeface="Cambria" panose="02040503050406030204" pitchFamily="18" charset="0"/>
                      </a:rPr>
                      <m:t>5</m:t>
                    </m:r>
                  </m:oMath>
                </a14:m>
                <a:r>
                  <a:rPr lang="en-US" sz="1600" dirty="0">
                    <a:solidFill>
                      <a:schemeClr val="tx2"/>
                    </a:solidFill>
                    <a:latin typeface="Cambria" panose="02040503050406030204" pitchFamily="18" charset="0"/>
                    <a:ea typeface="Cambria" panose="02040503050406030204" pitchFamily="18" charset="0"/>
                  </a:rPr>
                  <a:t> meters and justified kbps performance at longer ranges through simulations</a:t>
                </a:r>
              </a:p>
              <a:p>
                <a:pPr marL="285750" indent="-285750">
                  <a:spcBef>
                    <a:spcPts val="500"/>
                  </a:spcBef>
                  <a:buFont typeface="Arial" panose="020B0604020202020204" pitchFamily="34" charset="0"/>
                  <a:buChar char="•"/>
                </a:pPr>
                <a:r>
                  <a:rPr lang="en-US" sz="1600" dirty="0">
                    <a:solidFill>
                      <a:schemeClr val="tx2"/>
                    </a:solidFill>
                    <a:latin typeface="Cambria" panose="02040503050406030204" pitchFamily="18" charset="0"/>
                    <a:ea typeface="Cambria" panose="02040503050406030204" pitchFamily="18" charset="0"/>
                  </a:rPr>
                  <a:t>significant rate improvement using application-motivated methods like sequence detection for resonant transponding surfaces</a:t>
                </a:r>
              </a:p>
            </p:txBody>
          </p:sp>
        </mc:Choice>
        <mc:Fallback xmlns="">
          <p:sp>
            <p:nvSpPr>
              <p:cNvPr id="15" name="TextBox 14">
                <a:extLst>
                  <a:ext uri="{FF2B5EF4-FFF2-40B4-BE49-F238E27FC236}">
                    <a16:creationId xmlns:a16="http://schemas.microsoft.com/office/drawing/2014/main" id="{D948A445-ED11-19F5-5C86-C85AA21AAE17}"/>
                  </a:ext>
                </a:extLst>
              </p:cNvPr>
              <p:cNvSpPr txBox="1">
                <a:spLocks noRot="1" noChangeAspect="1" noMove="1" noResize="1" noEditPoints="1" noAdjustHandles="1" noChangeArrowheads="1" noChangeShapeType="1" noTextEdit="1"/>
              </p:cNvSpPr>
              <p:nvPr/>
            </p:nvSpPr>
            <p:spPr>
              <a:xfrm>
                <a:off x="8157169" y="1979352"/>
                <a:ext cx="3836938" cy="3518912"/>
              </a:xfrm>
              <a:prstGeom prst="rect">
                <a:avLst/>
              </a:prstGeom>
              <a:blipFill>
                <a:blip r:embed="rId5"/>
                <a:stretch>
                  <a:fillRect l="-635" t="-1040" r="-952" b="-1213"/>
                </a:stretch>
              </a:blipFill>
            </p:spPr>
            <p:txBody>
              <a:bodyPr/>
              <a:lstStyle/>
              <a:p>
                <a:r>
                  <a:rPr lang="en-US">
                    <a:noFill/>
                  </a:rPr>
                  <a:t> </a:t>
                </a:r>
              </a:p>
            </p:txBody>
          </p:sp>
        </mc:Fallback>
      </mc:AlternateContent>
    </p:spTree>
    <p:extLst>
      <p:ext uri="{BB962C8B-B14F-4D97-AF65-F5344CB8AC3E}">
        <p14:creationId xmlns:p14="http://schemas.microsoft.com/office/powerpoint/2010/main" val="2744412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ontact — Duke University Chorale">
            <a:extLst>
              <a:ext uri="{FF2B5EF4-FFF2-40B4-BE49-F238E27FC236}">
                <a16:creationId xmlns:a16="http://schemas.microsoft.com/office/drawing/2014/main" id="{0BD1D9DF-2858-A6D0-D142-CF2CC93B8D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16519CF-AF50-B68A-9788-4EBC2BEE8676}"/>
              </a:ext>
            </a:extLst>
          </p:cNvPr>
          <p:cNvPicPr>
            <a:picLocks noChangeAspect="1"/>
          </p:cNvPicPr>
          <p:nvPr/>
        </p:nvPicPr>
        <p:blipFill rotWithShape="1">
          <a:blip r:embed="rId4"/>
          <a:srcRect r="8934"/>
          <a:stretch/>
        </p:blipFill>
        <p:spPr>
          <a:xfrm>
            <a:off x="5395433" y="1556662"/>
            <a:ext cx="5480703" cy="4192816"/>
          </a:xfrm>
          <a:prstGeom prst="rect">
            <a:avLst/>
          </a:prstGeom>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Accessible Vibrometry with mmW Radars</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3" y="1349828"/>
            <a:ext cx="10731671" cy="5508171"/>
          </a:xfrm>
        </p:spPr>
        <p:txBody>
          <a:bodyPr>
            <a:normAutofit fontScale="92500" lnSpcReduction="10000"/>
          </a:bodyPr>
          <a:lstStyle/>
          <a:p>
            <a:pPr>
              <a:buFont typeface="Arial" panose="020B0604020202020204" pitchFamily="34" charset="0"/>
              <a:buChar char="•"/>
            </a:pPr>
            <a:r>
              <a:rPr lang="en-US" sz="2400" dirty="0">
                <a:latin typeface="Cambria" panose="02040503050406030204" pitchFamily="18" charset="0"/>
                <a:ea typeface="Cambria" panose="02040503050406030204" pitchFamily="18" charset="0"/>
              </a:rPr>
              <a:t>Vibrometry historically provides accurate, stand-off vibrational measurements.</a:t>
            </a:r>
          </a:p>
          <a:p>
            <a:pPr lvl="1"/>
            <a:r>
              <a:rPr lang="en-US" sz="2000" dirty="0">
                <a:latin typeface="Cambria" panose="02040503050406030204" pitchFamily="18" charset="0"/>
                <a:ea typeface="Cambria" panose="02040503050406030204" pitchFamily="18" charset="0"/>
              </a:rPr>
              <a:t>Automotive Noise, Vibration, and Harshness (NVH) Measurements </a:t>
            </a:r>
            <a:r>
              <a:rPr lang="en-US" sz="2000" baseline="30000" dirty="0">
                <a:latin typeface="Cambria" panose="02040503050406030204" pitchFamily="18" charset="0"/>
                <a:ea typeface="Cambria" panose="02040503050406030204" pitchFamily="18" charset="0"/>
              </a:rPr>
              <a:t>[13]</a:t>
            </a:r>
            <a:endParaRPr lang="en-US" sz="2000" dirty="0">
              <a:latin typeface="Cambria" panose="02040503050406030204" pitchFamily="18" charset="0"/>
              <a:ea typeface="Cambria" panose="02040503050406030204" pitchFamily="18" charset="0"/>
            </a:endParaRPr>
          </a:p>
          <a:p>
            <a:pPr lvl="1"/>
            <a:r>
              <a:rPr lang="en-US" sz="2000" dirty="0">
                <a:latin typeface="Cambria" panose="02040503050406030204" pitchFamily="18" charset="0"/>
                <a:ea typeface="Cambria" panose="02040503050406030204" pitchFamily="18" charset="0"/>
              </a:rPr>
              <a:t>Health Monitoring of Architectural Structures </a:t>
            </a:r>
            <a:r>
              <a:rPr lang="en-US" sz="2000" baseline="30000" dirty="0">
                <a:latin typeface="Cambria" panose="02040503050406030204" pitchFamily="18" charset="0"/>
                <a:ea typeface="Cambria" panose="02040503050406030204" pitchFamily="18" charset="0"/>
              </a:rPr>
              <a:t>[15]</a:t>
            </a:r>
            <a:endParaRPr lang="en-US" sz="2000" dirty="0">
              <a:latin typeface="Cambria" panose="02040503050406030204" pitchFamily="18" charset="0"/>
              <a:ea typeface="Cambria" panose="02040503050406030204" pitchFamily="18" charset="0"/>
            </a:endParaRPr>
          </a:p>
          <a:p>
            <a:pPr lvl="1"/>
            <a:r>
              <a:rPr lang="en-US" sz="2000" dirty="0">
                <a:latin typeface="Cambria" panose="02040503050406030204" pitchFamily="18" charset="0"/>
                <a:ea typeface="Cambria" panose="02040503050406030204" pitchFamily="18" charset="0"/>
              </a:rPr>
              <a:t>Turbine Vibrational Analysis </a:t>
            </a:r>
            <a:r>
              <a:rPr lang="en-US" sz="2000" baseline="30000" dirty="0">
                <a:latin typeface="Cambria" panose="02040503050406030204" pitchFamily="18" charset="0"/>
                <a:ea typeface="Cambria" panose="02040503050406030204" pitchFamily="18" charset="0"/>
              </a:rPr>
              <a:t>[11]</a:t>
            </a:r>
            <a:endParaRPr lang="en-US" sz="2000" dirty="0">
              <a:latin typeface="Cambria" panose="02040503050406030204" pitchFamily="18" charset="0"/>
              <a:ea typeface="Cambria" panose="02040503050406030204" pitchFamily="18" charset="0"/>
            </a:endParaRPr>
          </a:p>
          <a:p>
            <a:pPr lvl="1"/>
            <a:r>
              <a:rPr lang="en-US" sz="2000" dirty="0">
                <a:latin typeface="Cambria" panose="02040503050406030204" pitchFamily="18" charset="0"/>
                <a:ea typeface="Cambria" panose="02040503050406030204" pitchFamily="18" charset="0"/>
              </a:rPr>
              <a:t>Loudspeaker Quality Testing </a:t>
            </a:r>
            <a:r>
              <a:rPr lang="en-US" sz="2000" baseline="30000" dirty="0">
                <a:latin typeface="Cambria" panose="02040503050406030204" pitchFamily="18" charset="0"/>
                <a:ea typeface="Cambria" panose="02040503050406030204" pitchFamily="18" charset="0"/>
              </a:rPr>
              <a:t>[12]</a:t>
            </a:r>
            <a:endParaRPr lang="en-US" sz="2000" dirty="0">
              <a:latin typeface="Cambria" panose="02040503050406030204" pitchFamily="18" charset="0"/>
              <a:ea typeface="Cambria" panose="02040503050406030204" pitchFamily="18" charset="0"/>
            </a:endParaRPr>
          </a:p>
          <a:p>
            <a:pPr marL="457200" lvl="1" indent="0">
              <a:buNone/>
            </a:pPr>
            <a:r>
              <a:rPr lang="en-US" sz="2000" dirty="0">
                <a:latin typeface="Cambria" panose="02040503050406030204" pitchFamily="18" charset="0"/>
                <a:ea typeface="Cambria" panose="02040503050406030204" pitchFamily="18" charset="0"/>
              </a:rPr>
              <a:t>….</a:t>
            </a:r>
          </a:p>
          <a:p>
            <a:pPr lvl="1"/>
            <a:r>
              <a:rPr lang="en-US" sz="2000" dirty="0">
                <a:latin typeface="Cambria" panose="02040503050406030204" pitchFamily="18" charset="0"/>
                <a:ea typeface="Cambria" panose="02040503050406030204" pitchFamily="18" charset="0"/>
              </a:rPr>
              <a:t>Understanding Crab Courtship</a:t>
            </a:r>
            <a:r>
              <a:rPr lang="en-US" sz="2000" baseline="30000" dirty="0">
                <a:latin typeface="Cambria" panose="02040503050406030204" pitchFamily="18" charset="0"/>
                <a:ea typeface="Cambria" panose="02040503050406030204" pitchFamily="18" charset="0"/>
              </a:rPr>
              <a:t> [16]</a:t>
            </a:r>
            <a:r>
              <a:rPr lang="en-US" sz="2000" dirty="0">
                <a:latin typeface="Cambria" panose="02040503050406030204" pitchFamily="18" charset="0"/>
                <a:ea typeface="Cambria" panose="02040503050406030204" pitchFamily="18" charset="0"/>
              </a:rPr>
              <a:t> </a:t>
            </a:r>
            <a:endParaRPr lang="en-US" sz="2400" b="1" dirty="0">
              <a:latin typeface="Cambria" panose="02040503050406030204" pitchFamily="18" charset="0"/>
              <a:ea typeface="Cambria" panose="02040503050406030204" pitchFamily="18" charset="0"/>
            </a:endParaRPr>
          </a:p>
          <a:p>
            <a:pPr>
              <a:lnSpc>
                <a:spcPct val="100000"/>
              </a:lnSpc>
            </a:pPr>
            <a:r>
              <a:rPr lang="en-US" sz="2400" dirty="0">
                <a:latin typeface="Cambria" panose="02040503050406030204" pitchFamily="18" charset="0"/>
                <a:ea typeface="Cambria" panose="02040503050406030204" pitchFamily="18" charset="0"/>
              </a:rPr>
              <a:t>Laser Doppler vibrometers (LDVs) have </a:t>
            </a:r>
          </a:p>
          <a:p>
            <a:pPr marL="0" indent="0">
              <a:lnSpc>
                <a:spcPct val="100000"/>
              </a:lnSpc>
              <a:spcBef>
                <a:spcPts val="0"/>
              </a:spcBef>
              <a:buNone/>
            </a:pPr>
            <a:r>
              <a:rPr lang="en-US" sz="2400" dirty="0">
                <a:latin typeface="Cambria" panose="02040503050406030204" pitchFamily="18" charset="0"/>
                <a:ea typeface="Cambria" panose="02040503050406030204" pitchFamily="18" charset="0"/>
              </a:rPr>
              <a:t>    been the primary sensing solution.</a:t>
            </a:r>
          </a:p>
          <a:p>
            <a:pPr lvl="1">
              <a:lnSpc>
                <a:spcPct val="100000"/>
              </a:lnSpc>
              <a:spcBef>
                <a:spcPts val="0"/>
              </a:spcBef>
            </a:pPr>
            <a:r>
              <a:rPr lang="en-US" sz="2000" dirty="0">
                <a:latin typeface="Cambria" panose="02040503050406030204" pitchFamily="18" charset="0"/>
                <a:ea typeface="Cambria" panose="02040503050406030204" pitchFamily="18" charset="0"/>
              </a:rPr>
              <a:t>Uses interferometry to detect Doppler shifts</a:t>
            </a:r>
          </a:p>
          <a:p>
            <a:pPr>
              <a:buFont typeface="Arial" panose="020B0604020202020204" pitchFamily="34" charset="0"/>
              <a:buChar char="•"/>
            </a:pPr>
            <a:r>
              <a:rPr lang="en-US" sz="2400" dirty="0">
                <a:latin typeface="Cambria" panose="02040503050406030204" pitchFamily="18" charset="0"/>
                <a:ea typeface="Cambria" panose="02040503050406030204" pitchFamily="18" charset="0"/>
              </a:rPr>
              <a:t>Millimeter wave (mmW) radars are an </a:t>
            </a:r>
          </a:p>
          <a:p>
            <a:pPr marL="0" indent="0">
              <a:spcBef>
                <a:spcPts val="0"/>
              </a:spcBef>
              <a:buNone/>
            </a:pPr>
            <a:r>
              <a:rPr lang="en-US" sz="2400" dirty="0">
                <a:latin typeface="Cambria" panose="02040503050406030204" pitchFamily="18" charset="0"/>
                <a:ea typeface="Cambria" panose="02040503050406030204" pitchFamily="18" charset="0"/>
              </a:rPr>
              <a:t>    accessible alternative. </a:t>
            </a:r>
            <a:endParaRPr lang="en-US" sz="2000" b="1" dirty="0">
              <a:latin typeface="Cambria" panose="02040503050406030204" pitchFamily="18" charset="0"/>
              <a:ea typeface="Cambria" panose="02040503050406030204" pitchFamily="18" charset="0"/>
            </a:endParaRPr>
          </a:p>
          <a:p>
            <a:pPr lvl="1"/>
            <a:r>
              <a:rPr lang="en-US" sz="2000" dirty="0">
                <a:latin typeface="Cambria" panose="02040503050406030204" pitchFamily="18" charset="0"/>
                <a:ea typeface="Cambria" panose="02040503050406030204" pitchFamily="18" charset="0"/>
              </a:rPr>
              <a:t>Few $100s vs $10,000s </a:t>
            </a:r>
          </a:p>
          <a:p>
            <a:pPr lvl="1"/>
            <a:r>
              <a:rPr lang="en-US" sz="2000" dirty="0">
                <a:latin typeface="Cambria" panose="02040503050406030204" pitchFamily="18" charset="0"/>
                <a:ea typeface="Cambria" panose="02040503050406030204" pitchFamily="18" charset="0"/>
              </a:rPr>
              <a:t>Smaller size, weight, and power (</a:t>
            </a:r>
            <a:r>
              <a:rPr lang="en-US" sz="2000" dirty="0" err="1">
                <a:latin typeface="Cambria" panose="02040503050406030204" pitchFamily="18" charset="0"/>
                <a:ea typeface="Cambria" panose="02040503050406030204" pitchFamily="18" charset="0"/>
              </a:rPr>
              <a:t>SWaP</a:t>
            </a:r>
            <a:r>
              <a:rPr lang="en-US" sz="2000" dirty="0">
                <a:latin typeface="Cambria" panose="02040503050406030204" pitchFamily="18" charset="0"/>
                <a:ea typeface="Cambria" panose="02040503050406030204" pitchFamily="18" charset="0"/>
              </a:rPr>
              <a:t>)</a:t>
            </a:r>
          </a:p>
          <a:p>
            <a:endParaRPr lang="en-US" sz="1800" b="1" dirty="0">
              <a:latin typeface="Cambria" panose="02040503050406030204" pitchFamily="18" charset="0"/>
              <a:ea typeface="Cambria" panose="02040503050406030204" pitchFamily="18" charset="0"/>
            </a:endParaRPr>
          </a:p>
          <a:p>
            <a:pPr marL="0" indent="0">
              <a:buNone/>
            </a:pPr>
            <a:r>
              <a:rPr lang="en-US" sz="2400" b="1" dirty="0">
                <a:latin typeface="Cambria" panose="02040503050406030204" pitchFamily="18" charset="0"/>
                <a:ea typeface="Cambria" panose="02040503050406030204" pitchFamily="18" charset="0"/>
              </a:rPr>
              <a:t>Goal: </a:t>
            </a:r>
            <a:r>
              <a:rPr lang="en-US" sz="2400" dirty="0">
                <a:latin typeface="Cambria" panose="02040503050406030204" pitchFamily="18" charset="0"/>
                <a:ea typeface="Cambria" panose="02040503050406030204" pitchFamily="18" charset="0"/>
              </a:rPr>
              <a:t>Develop mmW radar vibrometry techniques in the application spaces of wireless communication and non-acoustic speech analysis systems.</a:t>
            </a:r>
          </a:p>
          <a:p>
            <a:pPr>
              <a:lnSpc>
                <a:spcPct val="100000"/>
              </a:lnSpc>
              <a:spcBef>
                <a:spcPts val="0"/>
              </a:spcBef>
            </a:pPr>
            <a:endParaRPr lang="en-US" sz="2400" dirty="0">
              <a:latin typeface="Cambria" panose="02040503050406030204" pitchFamily="18" charset="0"/>
              <a:ea typeface="Cambria" panose="02040503050406030204" pitchFamily="18" charset="0"/>
            </a:endParaRPr>
          </a:p>
          <a:p>
            <a:endParaRPr lang="en-US" sz="24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3</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4216AD0-65EC-AF50-8581-2F057968E72F}"/>
              </a:ext>
            </a:extLst>
          </p:cNvPr>
          <p:cNvSpPr txBox="1"/>
          <p:nvPr/>
        </p:nvSpPr>
        <p:spPr>
          <a:xfrm rot="19158447">
            <a:off x="6520067" y="2601691"/>
            <a:ext cx="2020347" cy="338554"/>
          </a:xfrm>
          <a:prstGeom prst="rect">
            <a:avLst/>
          </a:prstGeom>
          <a:noFill/>
        </p:spPr>
        <p:txBody>
          <a:bodyPr wrap="square">
            <a:spAutoFit/>
          </a:bodyPr>
          <a:lstStyle/>
          <a:p>
            <a:r>
              <a:rPr lang="en-US" sz="1600" dirty="0" err="1">
                <a:latin typeface="Cambria" panose="02040503050406030204" pitchFamily="18" charset="0"/>
                <a:ea typeface="Cambria" panose="02040503050406030204" pitchFamily="18" charset="0"/>
              </a:rPr>
              <a:t>Polytec</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VibroGo</a:t>
            </a:r>
            <a:r>
              <a:rPr lang="en-US" sz="1600" dirty="0">
                <a:latin typeface="Cambria" panose="02040503050406030204" pitchFamily="18" charset="0"/>
                <a:ea typeface="Cambria" panose="02040503050406030204" pitchFamily="18" charset="0"/>
              </a:rPr>
              <a:t> </a:t>
            </a:r>
            <a:r>
              <a:rPr lang="en-US" sz="1600" baseline="30000" dirty="0">
                <a:latin typeface="Cambria" panose="02040503050406030204" pitchFamily="18" charset="0"/>
                <a:ea typeface="Cambria" panose="02040503050406030204" pitchFamily="18" charset="0"/>
              </a:rPr>
              <a:t>[9]</a:t>
            </a:r>
            <a:endParaRPr lang="en-US" sz="1600" dirty="0"/>
          </a:p>
        </p:txBody>
      </p:sp>
      <p:pic>
        <p:nvPicPr>
          <p:cNvPr id="2050" name="Picture 2" descr="Voyageurs National Park Quarter | U.S. Mint">
            <a:extLst>
              <a:ext uri="{FF2B5EF4-FFF2-40B4-BE49-F238E27FC236}">
                <a16:creationId xmlns:a16="http://schemas.microsoft.com/office/drawing/2014/main" id="{CB3F289A-E0F1-DFAE-E842-5F809F820601}"/>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6832" y="3383671"/>
            <a:ext cx="457246" cy="45724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46FDCF02-F9CE-E2E4-B771-DBF62F1CA2AA}"/>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2" descr="IWR1443BOOST Texas Instruments | Development Boards, Kits, Programmers |  DigiKey">
            <a:extLst>
              <a:ext uri="{FF2B5EF4-FFF2-40B4-BE49-F238E27FC236}">
                <a16:creationId xmlns:a16="http://schemas.microsoft.com/office/drawing/2014/main" id="{FF8C66A0-D162-E267-C1D0-01D4BEE6A221}"/>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7410" b="17297"/>
          <a:stretch/>
        </p:blipFill>
        <p:spPr bwMode="auto">
          <a:xfrm rot="20850345">
            <a:off x="9425081" y="3778998"/>
            <a:ext cx="2200810" cy="1436985"/>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63381C8-2A2E-5CF7-B987-896FF7F965B6}"/>
              </a:ext>
            </a:extLst>
          </p:cNvPr>
          <p:cNvSpPr txBox="1"/>
          <p:nvPr/>
        </p:nvSpPr>
        <p:spPr>
          <a:xfrm rot="588812">
            <a:off x="9101528" y="4956397"/>
            <a:ext cx="2599210" cy="584775"/>
          </a:xfrm>
          <a:prstGeom prst="rect">
            <a:avLst/>
          </a:prstGeom>
          <a:noFill/>
        </p:spPr>
        <p:txBody>
          <a:bodyPr wrap="square">
            <a:spAutoFit/>
          </a:bodyPr>
          <a:lstStyle/>
          <a:p>
            <a:pPr algn="ctr"/>
            <a:r>
              <a:rPr lang="en-US" sz="1600" dirty="0">
                <a:latin typeface="Cambria" panose="02040503050406030204" pitchFamily="18" charset="0"/>
                <a:ea typeface="Cambria" panose="02040503050406030204" pitchFamily="18" charset="0"/>
              </a:rPr>
              <a:t>TI IWR1443 mmW Radar Evaluation Module</a:t>
            </a:r>
            <a:r>
              <a:rPr lang="en-US" sz="1600" baseline="30000" dirty="0">
                <a:latin typeface="Cambria" panose="02040503050406030204" pitchFamily="18" charset="0"/>
                <a:ea typeface="Cambria" panose="02040503050406030204" pitchFamily="18" charset="0"/>
              </a:rPr>
              <a:t> [25]</a:t>
            </a:r>
            <a:endParaRPr lang="en-US" sz="1600" dirty="0"/>
          </a:p>
        </p:txBody>
      </p:sp>
      <p:cxnSp>
        <p:nvCxnSpPr>
          <p:cNvPr id="16" name="Straight Arrow Connector 15">
            <a:extLst>
              <a:ext uri="{FF2B5EF4-FFF2-40B4-BE49-F238E27FC236}">
                <a16:creationId xmlns:a16="http://schemas.microsoft.com/office/drawing/2014/main" id="{52CF9A42-E236-4A4B-7996-6C72BAEF05C3}"/>
              </a:ext>
            </a:extLst>
          </p:cNvPr>
          <p:cNvCxnSpPr>
            <a:cxnSpLocks/>
          </p:cNvCxnSpPr>
          <p:nvPr/>
        </p:nvCxnSpPr>
        <p:spPr>
          <a:xfrm>
            <a:off x="11286698" y="3387373"/>
            <a:ext cx="0" cy="4088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41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Future Work</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30</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CE6B4D35-AB9E-392F-F520-FCFD8111C40D}"/>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Content Placeholder 4">
            <a:extLst>
              <a:ext uri="{FF2B5EF4-FFF2-40B4-BE49-F238E27FC236}">
                <a16:creationId xmlns:a16="http://schemas.microsoft.com/office/drawing/2014/main" id="{5CCBDEFD-2F8E-0A87-C5F3-FC8148C2234B}"/>
              </a:ext>
            </a:extLst>
          </p:cNvPr>
          <p:cNvSpPr>
            <a:spLocks noGrp="1"/>
          </p:cNvSpPr>
          <p:nvPr>
            <p:ph idx="1"/>
          </p:nvPr>
        </p:nvSpPr>
        <p:spPr>
          <a:xfrm>
            <a:off x="581192" y="1349828"/>
            <a:ext cx="10839251" cy="5214739"/>
          </a:xfrm>
        </p:spPr>
        <p:txBody>
          <a:bodyPr>
            <a:normAutofit/>
          </a:bodyPr>
          <a:lstStyle/>
          <a:p>
            <a:pPr marL="0" indent="0">
              <a:buNone/>
            </a:pPr>
            <a:r>
              <a:rPr lang="en-US" sz="2000" b="1" dirty="0">
                <a:latin typeface="Cambria" panose="02040503050406030204" pitchFamily="18" charset="0"/>
                <a:ea typeface="Cambria" panose="02040503050406030204" pitchFamily="18" charset="0"/>
              </a:rPr>
              <a:t>Vibrational Radar Backscatter Communication</a:t>
            </a:r>
          </a:p>
          <a:p>
            <a:r>
              <a:rPr lang="en-US" sz="2000" dirty="0">
                <a:latin typeface="Cambria" panose="02040503050406030204" pitchFamily="18" charset="0"/>
                <a:ea typeface="Cambria" panose="02040503050406030204" pitchFamily="18" charset="0"/>
              </a:rPr>
              <a:t>Iterative joint transponder and messaging scheme optimization</a:t>
            </a:r>
          </a:p>
          <a:p>
            <a:pPr lvl="1"/>
            <a:r>
              <a:rPr lang="en-US" sz="1600" dirty="0">
                <a:latin typeface="Cambria" panose="02040503050406030204" pitchFamily="18" charset="0"/>
                <a:ea typeface="Cambria" panose="02040503050406030204" pitchFamily="18" charset="0"/>
              </a:rPr>
              <a:t>Improved retro-directivity</a:t>
            </a:r>
          </a:p>
          <a:p>
            <a:pPr lvl="1"/>
            <a:r>
              <a:rPr lang="en-US" sz="1600" dirty="0">
                <a:latin typeface="Cambria" panose="02040503050406030204" pitchFamily="18" charset="0"/>
                <a:ea typeface="Cambria" panose="02040503050406030204" pitchFamily="18" charset="0"/>
              </a:rPr>
              <a:t>Increased number of desirable signal symbols (tenths of millimeter vibrational displacement, orthogonal data vectors, minimal interference, … )</a:t>
            </a:r>
          </a:p>
          <a:p>
            <a:pPr lvl="1"/>
            <a:r>
              <a:rPr lang="en-US" sz="1600" dirty="0">
                <a:latin typeface="Cambria" panose="02040503050406030204" pitchFamily="18" charset="0"/>
                <a:ea typeface="Cambria" panose="02040503050406030204" pitchFamily="18" charset="0"/>
              </a:rPr>
              <a:t>Minimizing acoustic noise</a:t>
            </a:r>
          </a:p>
          <a:p>
            <a:pPr lvl="1"/>
            <a:r>
              <a:rPr lang="en-US" sz="1600" dirty="0">
                <a:latin typeface="Cambria" panose="02040503050406030204" pitchFamily="18" charset="0"/>
                <a:ea typeface="Cambria" panose="02040503050406030204" pitchFamily="18" charset="0"/>
              </a:rPr>
              <a:t>Considering non-FSK messaging schemes</a:t>
            </a:r>
          </a:p>
          <a:p>
            <a:r>
              <a:rPr lang="en-US" sz="2000" dirty="0">
                <a:latin typeface="Cambria" panose="02040503050406030204" pitchFamily="18" charset="0"/>
                <a:ea typeface="Cambria" panose="02040503050406030204" pitchFamily="18" charset="0"/>
              </a:rPr>
              <a:t>Implementation of vibrational noise canceling methods</a:t>
            </a:r>
          </a:p>
          <a:p>
            <a:pPr marL="0" indent="0">
              <a:buNone/>
            </a:pPr>
            <a:endParaRPr lang="en-US" sz="2000" b="1" dirty="0">
              <a:latin typeface="Cambria" panose="02040503050406030204" pitchFamily="18" charset="0"/>
              <a:ea typeface="Cambria" panose="02040503050406030204" pitchFamily="18" charset="0"/>
            </a:endParaRPr>
          </a:p>
          <a:p>
            <a:pPr marL="0" indent="0">
              <a:buNone/>
            </a:pPr>
            <a:r>
              <a:rPr lang="en-US" sz="2000" b="1" dirty="0">
                <a:latin typeface="Cambria" panose="02040503050406030204" pitchFamily="18" charset="0"/>
                <a:ea typeface="Cambria" panose="02040503050406030204" pitchFamily="18" charset="0"/>
              </a:rPr>
              <a:t>mmW Vibrometry</a:t>
            </a:r>
          </a:p>
          <a:p>
            <a:r>
              <a:rPr lang="en-US" sz="2000" dirty="0">
                <a:latin typeface="Cambria" panose="02040503050406030204" pitchFamily="18" charset="0"/>
                <a:ea typeface="Cambria" panose="02040503050406030204" pitchFamily="18" charset="0"/>
              </a:rPr>
              <a:t>Refined clutter filtering methods</a:t>
            </a:r>
          </a:p>
          <a:p>
            <a:pPr lvl="1"/>
            <a:r>
              <a:rPr lang="en-US" sz="1600" dirty="0">
                <a:latin typeface="Cambria" panose="02040503050406030204" pitchFamily="18" charset="0"/>
                <a:ea typeface="Cambria" panose="02040503050406030204" pitchFamily="18" charset="0"/>
              </a:rPr>
              <a:t>Improved minimization of negative phase effects during clutter filtering</a:t>
            </a:r>
          </a:p>
          <a:p>
            <a:pPr lvl="1"/>
            <a:r>
              <a:rPr lang="en-US" sz="1600" dirty="0">
                <a:latin typeface="Cambria" panose="02040503050406030204" pitchFamily="18" charset="0"/>
                <a:ea typeface="Cambria" panose="02040503050406030204" pitchFamily="18" charset="0"/>
              </a:rPr>
              <a:t>Increase robustness in cases of platform bulk movements</a:t>
            </a:r>
          </a:p>
          <a:p>
            <a:pPr lvl="1"/>
            <a:r>
              <a:rPr lang="en-US" sz="1600" dirty="0">
                <a:latin typeface="Cambria" panose="02040503050406030204" pitchFamily="18" charset="0"/>
                <a:ea typeface="Cambria" panose="02040503050406030204" pitchFamily="18" charset="0"/>
              </a:rPr>
              <a:t>Evaluate allowable mmW radar phase noise for successful phase estimation</a:t>
            </a:r>
          </a:p>
          <a:p>
            <a:pPr lvl="1"/>
            <a:endParaRPr lang="en-US" sz="1600" dirty="0">
              <a:latin typeface="Cambria" panose="02040503050406030204" pitchFamily="18" charset="0"/>
              <a:ea typeface="Cambria" panose="02040503050406030204" pitchFamily="18" charset="0"/>
            </a:endParaRPr>
          </a:p>
          <a:p>
            <a:pPr marL="0" indent="0">
              <a:buNone/>
            </a:pP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0598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Acknowledgements</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31</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CE6B4D35-AB9E-392F-F520-FCFD8111C40D}"/>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Content Placeholder 4">
            <a:extLst>
              <a:ext uri="{FF2B5EF4-FFF2-40B4-BE49-F238E27FC236}">
                <a16:creationId xmlns:a16="http://schemas.microsoft.com/office/drawing/2014/main" id="{5CCBDEFD-2F8E-0A87-C5F3-FC8148C2234B}"/>
              </a:ext>
            </a:extLst>
          </p:cNvPr>
          <p:cNvSpPr>
            <a:spLocks noGrp="1"/>
          </p:cNvSpPr>
          <p:nvPr>
            <p:ph idx="1"/>
          </p:nvPr>
        </p:nvSpPr>
        <p:spPr>
          <a:xfrm>
            <a:off x="581192" y="1349829"/>
            <a:ext cx="10839251" cy="4805310"/>
          </a:xfrm>
        </p:spPr>
        <p:txBody>
          <a:bodyPr>
            <a:normAutofit/>
          </a:bodyPr>
          <a:lstStyle/>
          <a:p>
            <a:pPr marL="0" indent="0">
              <a:buNone/>
            </a:pPr>
            <a:r>
              <a:rPr lang="en-US" sz="2000" dirty="0">
                <a:latin typeface="Cambria" panose="02040503050406030204" pitchFamily="18" charset="0"/>
                <a:ea typeface="Cambria" panose="02040503050406030204" pitchFamily="18" charset="0"/>
              </a:rPr>
              <a:t>Advisor: </a:t>
            </a:r>
          </a:p>
          <a:p>
            <a:pPr marL="0" indent="0">
              <a:buNone/>
            </a:pPr>
            <a:r>
              <a:rPr lang="en-US" sz="2000" b="1" dirty="0">
                <a:latin typeface="Cambria" panose="02040503050406030204" pitchFamily="18" charset="0"/>
                <a:ea typeface="Cambria" panose="02040503050406030204" pitchFamily="18" charset="0"/>
              </a:rPr>
              <a:t>	Dr. Jeffrey Krolik</a:t>
            </a:r>
          </a:p>
          <a:p>
            <a:pPr marL="0" indent="0">
              <a:buNone/>
            </a:pPr>
            <a:r>
              <a:rPr lang="en-US" sz="2000" dirty="0">
                <a:latin typeface="Cambria" panose="02040503050406030204" pitchFamily="18" charset="0"/>
                <a:ea typeface="Cambria" panose="02040503050406030204" pitchFamily="18" charset="0"/>
              </a:rPr>
              <a:t>Committee: </a:t>
            </a:r>
          </a:p>
          <a:p>
            <a:pPr marL="0" indent="0">
              <a:buNone/>
            </a:pPr>
            <a:r>
              <a:rPr lang="en-US" sz="2000" b="1" dirty="0">
                <a:latin typeface="Cambria" panose="02040503050406030204" pitchFamily="18" charset="0"/>
                <a:ea typeface="Cambria" panose="02040503050406030204" pitchFamily="18" charset="0"/>
              </a:rPr>
              <a:t>	Dr. Loren Nolte</a:t>
            </a:r>
            <a:r>
              <a:rPr lang="en-US" sz="2000" dirty="0">
                <a:latin typeface="Cambria" panose="02040503050406030204" pitchFamily="18" charset="0"/>
                <a:ea typeface="Cambria" panose="02040503050406030204" pitchFamily="18" charset="0"/>
              </a:rPr>
              <a:t>,</a:t>
            </a:r>
            <a:r>
              <a:rPr lang="en-US" sz="2000" b="1" dirty="0">
                <a:latin typeface="Cambria" panose="02040503050406030204" pitchFamily="18" charset="0"/>
                <a:ea typeface="Cambria" panose="02040503050406030204" pitchFamily="18" charset="0"/>
              </a:rPr>
              <a:t> Dr. Robert Calderbank</a:t>
            </a:r>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Dr. Stacy Tantum</a:t>
            </a:r>
            <a:r>
              <a:rPr lang="en-US" sz="2000" dirty="0">
                <a:latin typeface="Cambria" panose="02040503050406030204" pitchFamily="18" charset="0"/>
                <a:ea typeface="Cambria" panose="02040503050406030204" pitchFamily="18" charset="0"/>
              </a:rPr>
              <a:t>, and </a:t>
            </a:r>
            <a:r>
              <a:rPr lang="en-US" sz="2000" b="1" dirty="0">
                <a:latin typeface="Cambria" panose="02040503050406030204" pitchFamily="18" charset="0"/>
                <a:ea typeface="Cambria" panose="02040503050406030204" pitchFamily="18" charset="0"/>
              </a:rPr>
              <a:t>Dr. Donald Bliss</a:t>
            </a:r>
          </a:p>
          <a:p>
            <a:pPr marL="0" indent="0">
              <a:buNone/>
            </a:pPr>
            <a:r>
              <a:rPr lang="en-US" sz="2000" dirty="0">
                <a:latin typeface="Cambria" panose="02040503050406030204" pitchFamily="18" charset="0"/>
                <a:ea typeface="Cambria" panose="02040503050406030204" pitchFamily="18" charset="0"/>
              </a:rPr>
              <a:t>Current Lab Members: </a:t>
            </a:r>
          </a:p>
          <a:p>
            <a:pPr marL="0" indent="0">
              <a:buNone/>
            </a:pPr>
            <a:r>
              <a:rPr lang="en-US" sz="2000" b="1" dirty="0">
                <a:latin typeface="Cambria" panose="02040503050406030204" pitchFamily="18" charset="0"/>
                <a:ea typeface="Cambria" panose="02040503050406030204" pitchFamily="18" charset="0"/>
              </a:rPr>
              <a:t>	Dr. Michael Martinez</a:t>
            </a:r>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Shannon Pinnell</a:t>
            </a:r>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Elliot Mueller</a:t>
            </a:r>
            <a:r>
              <a:rPr lang="en-US" sz="2000" dirty="0">
                <a:latin typeface="Cambria" panose="02040503050406030204" pitchFamily="18" charset="0"/>
                <a:ea typeface="Cambria" panose="02040503050406030204" pitchFamily="18" charset="0"/>
              </a:rPr>
              <a:t>, and </a:t>
            </a:r>
            <a:r>
              <a:rPr lang="en-US" sz="2000" b="1" dirty="0">
                <a:latin typeface="Cambria" panose="02040503050406030204" pitchFamily="18" charset="0"/>
                <a:ea typeface="Cambria" panose="02040503050406030204" pitchFamily="18" charset="0"/>
              </a:rPr>
              <a:t>Dr. Granger Hickman</a:t>
            </a:r>
          </a:p>
          <a:p>
            <a:pPr marL="0" indent="0">
              <a:buNone/>
            </a:pPr>
            <a:r>
              <a:rPr lang="en-US" sz="2000" dirty="0">
                <a:latin typeface="Cambria" panose="02040503050406030204" pitchFamily="18" charset="0"/>
                <a:ea typeface="Cambria" panose="02040503050406030204" pitchFamily="18" charset="0"/>
              </a:rPr>
              <a:t>Previous Lab Members:</a:t>
            </a:r>
          </a:p>
          <a:p>
            <a:pPr marL="0" indent="0">
              <a:buNone/>
            </a:pPr>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Dr. Anil Ganti</a:t>
            </a:r>
            <a:r>
              <a:rPr lang="en-US" sz="2000" dirty="0">
                <a:latin typeface="Cambria" panose="02040503050406030204" pitchFamily="18" charset="0"/>
                <a:ea typeface="Cambria" panose="02040503050406030204" pitchFamily="18" charset="0"/>
              </a:rPr>
              <a:t> and </a:t>
            </a:r>
            <a:r>
              <a:rPr lang="en-US" sz="2000" b="1" dirty="0">
                <a:latin typeface="Cambria" panose="02040503050406030204" pitchFamily="18" charset="0"/>
                <a:ea typeface="Cambria" panose="02040503050406030204" pitchFamily="18" charset="0"/>
              </a:rPr>
              <a:t>Dr. Andrew Young</a:t>
            </a:r>
          </a:p>
          <a:p>
            <a:pPr marL="0" indent="0">
              <a:buNone/>
            </a:pPr>
            <a:endParaRPr lang="en-US" sz="2000" dirty="0">
              <a:latin typeface="Cambria" panose="02040503050406030204" pitchFamily="18" charset="0"/>
              <a:ea typeface="Cambria" panose="02040503050406030204" pitchFamily="18" charset="0"/>
            </a:endParaRPr>
          </a:p>
          <a:p>
            <a:pPr marL="0" indent="0">
              <a:buNone/>
            </a:pPr>
            <a:r>
              <a:rPr lang="en-US" sz="2000" dirty="0">
                <a:latin typeface="Cambria" panose="02040503050406030204" pitchFamily="18" charset="0"/>
                <a:ea typeface="Cambria" panose="02040503050406030204" pitchFamily="18" charset="0"/>
              </a:rPr>
              <a:t>Family and Friends</a:t>
            </a:r>
          </a:p>
          <a:p>
            <a:pPr marL="0" indent="0">
              <a:buNone/>
            </a:pPr>
            <a:r>
              <a:rPr lang="en-US" sz="2000" dirty="0">
                <a:latin typeface="Cambria" panose="02040503050406030204" pitchFamily="18" charset="0"/>
                <a:ea typeface="Cambria" panose="02040503050406030204" pitchFamily="18" charset="0"/>
              </a:rPr>
              <a:t>	Especially my parents </a:t>
            </a:r>
            <a:r>
              <a:rPr lang="en-US" sz="2000" b="1" dirty="0">
                <a:latin typeface="Cambria" panose="02040503050406030204" pitchFamily="18" charset="0"/>
                <a:ea typeface="Cambria" panose="02040503050406030204" pitchFamily="18" charset="0"/>
              </a:rPr>
              <a:t>Terry </a:t>
            </a:r>
            <a:r>
              <a:rPr lang="en-US" sz="2000" dirty="0">
                <a:latin typeface="Cambria" panose="02040503050406030204" pitchFamily="18" charset="0"/>
                <a:ea typeface="Cambria" panose="02040503050406030204" pitchFamily="18" charset="0"/>
              </a:rPr>
              <a:t>and </a:t>
            </a:r>
            <a:r>
              <a:rPr lang="en-US" sz="2000" b="1" dirty="0">
                <a:latin typeface="Cambria" panose="02040503050406030204" pitchFamily="18" charset="0"/>
                <a:ea typeface="Cambria" panose="02040503050406030204" pitchFamily="18" charset="0"/>
              </a:rPr>
              <a:t>Jeannie Bilskie </a:t>
            </a:r>
            <a:r>
              <a:rPr lang="en-US" sz="2000" dirty="0">
                <a:latin typeface="Cambria" panose="02040503050406030204" pitchFamily="18" charset="0"/>
                <a:ea typeface="Cambria" panose="02040503050406030204" pitchFamily="18" charset="0"/>
              </a:rPr>
              <a:t>and my husband </a:t>
            </a:r>
            <a:r>
              <a:rPr lang="en-US" sz="2000" b="1" dirty="0">
                <a:latin typeface="Cambria" panose="02040503050406030204" pitchFamily="18" charset="0"/>
                <a:ea typeface="Cambria" panose="02040503050406030204" pitchFamily="18" charset="0"/>
              </a:rPr>
              <a:t>Aaron Centers</a:t>
            </a:r>
            <a:endParaRPr lang="en-US" sz="2000" dirty="0">
              <a:latin typeface="Cambria" panose="02040503050406030204" pitchFamily="18" charset="0"/>
              <a:ea typeface="Cambria" panose="02040503050406030204" pitchFamily="18" charset="0"/>
            </a:endParaRPr>
          </a:p>
          <a:p>
            <a:pPr marL="0" indent="0">
              <a:buNone/>
            </a:pP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29917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5" r="1" b="1915"/>
          <a:stretch/>
        </p:blipFill>
        <p:spPr bwMode="auto">
          <a:xfrm rot="10800000">
            <a:off x="1981584" y="1393545"/>
            <a:ext cx="8228831" cy="4070909"/>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4108556" y="3091426"/>
            <a:ext cx="3974886" cy="1095560"/>
          </a:xfrm>
        </p:spPr>
        <p:txBody>
          <a:bodyPr anchor="t">
            <a:normAutofit/>
          </a:bodyPr>
          <a:lstStyle/>
          <a:p>
            <a:pPr lvl="0" algn="ctr"/>
            <a:r>
              <a:rPr lang="en-US" dirty="0">
                <a:effectLst>
                  <a:glow rad="101600">
                    <a:schemeClr val="bg1">
                      <a:alpha val="60000"/>
                    </a:schemeClr>
                  </a:glow>
                </a:effectLst>
                <a:latin typeface="Cambria" panose="02040503050406030204" pitchFamily="18" charset="0"/>
                <a:ea typeface="Cambria" panose="02040503050406030204" pitchFamily="18" charset="0"/>
              </a:rPr>
              <a:t>Questions?</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32</a:t>
            </a:fld>
            <a:endParaRPr lang="en-US" dirty="0"/>
          </a:p>
        </p:txBody>
      </p:sp>
    </p:spTree>
    <p:extLst>
      <p:ext uri="{BB962C8B-B14F-4D97-AF65-F5344CB8AC3E}">
        <p14:creationId xmlns:p14="http://schemas.microsoft.com/office/powerpoint/2010/main" val="3875796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Radar Vibrometry for Non-Acoustic Speech Analysis</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49829"/>
            <a:ext cx="10839251" cy="5437833"/>
          </a:xfrm>
        </p:spPr>
        <p:txBody>
          <a:bodyPr>
            <a:normAutofit/>
          </a:bodyPr>
          <a:lstStyle/>
          <a:p>
            <a:r>
              <a:rPr lang="en-US" sz="2400" dirty="0">
                <a:latin typeface="Cambria" panose="02040503050406030204" pitchFamily="18" charset="0"/>
                <a:ea typeface="Cambria" panose="02040503050406030204" pitchFamily="18" charset="0"/>
              </a:rPr>
              <a:t>Motivated by its relation to vital signs monitoring </a:t>
            </a:r>
            <a:r>
              <a:rPr lang="en-US" sz="2400" baseline="30000" dirty="0">
                <a:latin typeface="Cambria" panose="02040503050406030204" pitchFamily="18" charset="0"/>
                <a:ea typeface="Cambria" panose="02040503050406030204" pitchFamily="18" charset="0"/>
              </a:rPr>
              <a:t>[33-36]</a:t>
            </a:r>
            <a:r>
              <a:rPr lang="en-US" sz="2400" dirty="0">
                <a:latin typeface="Cambria" panose="02040503050406030204" pitchFamily="18" charset="0"/>
                <a:ea typeface="Cambria" panose="02040503050406030204" pitchFamily="18" charset="0"/>
              </a:rPr>
              <a:t>, mmW radar vibrometry captures throat vibrations to capture speech generation information.</a:t>
            </a:r>
            <a:endParaRPr lang="en-US" sz="2000" dirty="0">
              <a:latin typeface="Cambria" panose="02040503050406030204" pitchFamily="18" charset="0"/>
              <a:ea typeface="Cambria" panose="02040503050406030204" pitchFamily="18" charset="0"/>
            </a:endParaRPr>
          </a:p>
          <a:p>
            <a:pPr lvl="1"/>
            <a:endParaRPr lang="en-US" sz="2000" dirty="0">
              <a:latin typeface="Cambria" panose="02040503050406030204" pitchFamily="18" charset="0"/>
              <a:ea typeface="Cambria" panose="02040503050406030204" pitchFamily="18" charset="0"/>
            </a:endParaRPr>
          </a:p>
          <a:p>
            <a:pPr lvl="1"/>
            <a:endParaRPr lang="en-US" sz="2000" dirty="0">
              <a:latin typeface="Cambria" panose="02040503050406030204" pitchFamily="18" charset="0"/>
              <a:ea typeface="Cambria" panose="02040503050406030204" pitchFamily="18" charset="0"/>
            </a:endParaRPr>
          </a:p>
          <a:p>
            <a:pPr lvl="1"/>
            <a:endParaRPr lang="en-US" sz="2000" dirty="0">
              <a:latin typeface="Cambria" panose="02040503050406030204" pitchFamily="18" charset="0"/>
              <a:ea typeface="Cambria" panose="02040503050406030204" pitchFamily="18" charset="0"/>
            </a:endParaRPr>
          </a:p>
          <a:p>
            <a:pPr lvl="1"/>
            <a:endParaRPr lang="en-US" sz="2000" dirty="0">
              <a:latin typeface="Cambria" panose="02040503050406030204" pitchFamily="18" charset="0"/>
              <a:ea typeface="Cambria" panose="02040503050406030204" pitchFamily="18" charset="0"/>
            </a:endParaRPr>
          </a:p>
          <a:p>
            <a:pPr lvl="1"/>
            <a:endParaRPr lang="en-US" sz="2000" dirty="0">
              <a:latin typeface="Cambria" panose="02040503050406030204" pitchFamily="18" charset="0"/>
              <a:ea typeface="Cambria" panose="02040503050406030204" pitchFamily="18" charset="0"/>
            </a:endParaRPr>
          </a:p>
          <a:p>
            <a:pPr lvl="1"/>
            <a:endParaRPr lang="en-US" sz="2000" dirty="0">
              <a:latin typeface="Cambria" panose="02040503050406030204" pitchFamily="18" charset="0"/>
              <a:ea typeface="Cambria" panose="02040503050406030204" pitchFamily="18" charset="0"/>
            </a:endParaRPr>
          </a:p>
          <a:p>
            <a:pPr lvl="1"/>
            <a:endParaRPr lang="en-US" sz="2000" dirty="0">
              <a:latin typeface="Cambria" panose="02040503050406030204" pitchFamily="18" charset="0"/>
              <a:ea typeface="Cambria" panose="02040503050406030204" pitchFamily="18" charset="0"/>
            </a:endParaRPr>
          </a:p>
          <a:p>
            <a:pPr marL="0" indent="0">
              <a:buNone/>
            </a:pPr>
            <a:endParaRPr lang="en-US" sz="2400" b="1" dirty="0">
              <a:latin typeface="Cambria" panose="02040503050406030204" pitchFamily="18" charset="0"/>
              <a:ea typeface="Cambria" panose="02040503050406030204" pitchFamily="18" charset="0"/>
            </a:endParaRPr>
          </a:p>
          <a:p>
            <a:pPr marL="0" indent="0">
              <a:buNone/>
            </a:pPr>
            <a:endParaRPr lang="en-US" sz="2400" b="1" dirty="0">
              <a:latin typeface="Cambria" panose="02040503050406030204" pitchFamily="18" charset="0"/>
              <a:ea typeface="Cambria" panose="02040503050406030204" pitchFamily="18" charset="0"/>
            </a:endParaRPr>
          </a:p>
          <a:p>
            <a:pPr marL="0" indent="0">
              <a:buNone/>
            </a:pPr>
            <a:endParaRPr lang="en-US" sz="2400" b="1" dirty="0">
              <a:latin typeface="Cambria" panose="02040503050406030204" pitchFamily="18" charset="0"/>
              <a:ea typeface="Cambria" panose="02040503050406030204" pitchFamily="18" charset="0"/>
            </a:endParaRPr>
          </a:p>
          <a:p>
            <a:pPr marL="0" indent="0">
              <a:buNone/>
            </a:pPr>
            <a:r>
              <a:rPr lang="en-US" sz="2200" b="1" dirty="0">
                <a:latin typeface="Cambria" panose="02040503050406030204" pitchFamily="18" charset="0"/>
                <a:ea typeface="Cambria" panose="02040503050406030204" pitchFamily="18" charset="0"/>
              </a:rPr>
              <a:t>Our Approach: </a:t>
            </a:r>
            <a:r>
              <a:rPr lang="en-US" sz="2200" dirty="0">
                <a:latin typeface="Cambria" panose="02040503050406030204" pitchFamily="18" charset="0"/>
                <a:ea typeface="Cambria" panose="02040503050406030204" pitchFamily="18" charset="0"/>
              </a:rPr>
              <a:t>Evaluate the mmW radar’s ability to capture larynx speech-induced vibrations and consider its use in speech-based applications.</a:t>
            </a:r>
            <a:endParaRPr lang="en-US" sz="2200" dirty="0"/>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33</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3" name="Picture 12" descr="Diagram&#10;&#10;Description automatically generated">
            <a:extLst>
              <a:ext uri="{FF2B5EF4-FFF2-40B4-BE49-F238E27FC236}">
                <a16:creationId xmlns:a16="http://schemas.microsoft.com/office/drawing/2014/main" id="{8B20A2D3-2CBB-7763-DA04-D9A8903C2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451" y="2145528"/>
            <a:ext cx="5156366" cy="3420039"/>
          </a:xfrm>
          <a:prstGeom prst="rect">
            <a:avLst/>
          </a:prstGeom>
        </p:spPr>
      </p:pic>
      <p:pic>
        <p:nvPicPr>
          <p:cNvPr id="43" name="Picture 42" descr="A picture containing text, person&#10;&#10;Description automatically generated">
            <a:extLst>
              <a:ext uri="{FF2B5EF4-FFF2-40B4-BE49-F238E27FC236}">
                <a16:creationId xmlns:a16="http://schemas.microsoft.com/office/drawing/2014/main" id="{2FEDB151-BEF4-3052-A579-3C118F4D4C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145528"/>
            <a:ext cx="4934939" cy="3521573"/>
          </a:xfrm>
          <a:prstGeom prst="rect">
            <a:avLst/>
          </a:prstGeom>
        </p:spPr>
      </p:pic>
    </p:spTree>
    <p:extLst>
      <p:ext uri="{BB962C8B-B14F-4D97-AF65-F5344CB8AC3E}">
        <p14:creationId xmlns:p14="http://schemas.microsoft.com/office/powerpoint/2010/main" val="1704838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D73BEE8D-6C18-4548-6EC5-337D11A47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520" y="2081776"/>
            <a:ext cx="5085712" cy="654060"/>
          </a:xfrm>
          <a:prstGeom prst="rect">
            <a:avLst/>
          </a:prstGeom>
        </p:spPr>
      </p:pic>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mmW Radar vs LDV Larynx Vibration Measurements</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49829"/>
            <a:ext cx="10839251" cy="5437833"/>
          </a:xfrm>
        </p:spPr>
        <p:txBody>
          <a:bodyPr>
            <a:normAutofit/>
          </a:bodyPr>
          <a:lstStyle/>
          <a:p>
            <a:r>
              <a:rPr lang="en-US" sz="2000" dirty="0">
                <a:latin typeface="Cambria" panose="02040503050406030204" pitchFamily="18" charset="0"/>
                <a:ea typeface="Cambria" panose="02040503050406030204" pitchFamily="18" charset="0"/>
              </a:rPr>
              <a:t>Motivated by its relation to vital signs monitoring, mmW radar vibrometry captures throat vibrations to capture speech generation information.</a:t>
            </a:r>
            <a:endParaRPr lang="en-US"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34</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182D99C-FF78-345B-6979-1F4B99A895B9}"/>
              </a:ext>
            </a:extLst>
          </p:cNvPr>
          <p:cNvSpPr/>
          <p:nvPr/>
        </p:nvSpPr>
        <p:spPr>
          <a:xfrm>
            <a:off x="6815926" y="1812742"/>
            <a:ext cx="4745488" cy="2193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7D5916-5B87-2630-713D-57C3BB9A401F}"/>
                  </a:ext>
                </a:extLst>
              </p:cNvPr>
              <p:cNvSpPr txBox="1"/>
              <p:nvPr/>
            </p:nvSpPr>
            <p:spPr>
              <a:xfrm>
                <a:off x="1020019" y="2909453"/>
                <a:ext cx="10648817" cy="1890261"/>
              </a:xfrm>
              <a:prstGeom prst="rect">
                <a:avLst/>
              </a:prstGeom>
              <a:noFill/>
            </p:spPr>
            <p:txBody>
              <a:bodyPr wrap="square">
                <a:spAutoFit/>
              </a:bodyPr>
              <a:lstStyle/>
              <a:p>
                <a:pPr marL="342900" indent="-342900">
                  <a:spcBef>
                    <a:spcPts val="500"/>
                  </a:spcBef>
                  <a:buFont typeface="+mj-lt"/>
                  <a:buAutoNum type="arabicPeriod"/>
                </a:pPr>
                <a:r>
                  <a:rPr lang="en-US" sz="1600" dirty="0">
                    <a:solidFill>
                      <a:schemeClr val="tx1"/>
                    </a:solidFill>
                    <a:latin typeface="Cambria" panose="02040503050406030204" pitchFamily="18" charset="0"/>
                    <a:ea typeface="Cambria" panose="02040503050406030204" pitchFamily="18" charset="0"/>
                  </a:rPr>
                  <a:t>Conventional delay-and-sum beamformer.</a:t>
                </a:r>
                <a:endParaRPr lang="en-US" sz="1600" dirty="0">
                  <a:latin typeface="Cambria" panose="02040503050406030204" pitchFamily="18" charset="0"/>
                  <a:ea typeface="Cambria" panose="02040503050406030204" pitchFamily="18" charset="0"/>
                </a:endParaRPr>
              </a:p>
              <a:p>
                <a:pPr marL="342900" indent="-342900">
                  <a:spcBef>
                    <a:spcPts val="500"/>
                  </a:spcBef>
                  <a:buFont typeface="+mj-lt"/>
                  <a:buAutoNum type="arabicPeriod"/>
                </a:pPr>
                <a:r>
                  <a:rPr lang="en-US" sz="1600" dirty="0">
                    <a:latin typeface="Cambria" panose="02040503050406030204" pitchFamily="18" charset="0"/>
                    <a:ea typeface="Cambria" panose="02040503050406030204" pitchFamily="18" charset="0"/>
                  </a:rPr>
                  <a:t>Consists of a fast-time DFT and capturing the complex </a:t>
                </a:r>
              </a:p>
              <a:p>
                <a:r>
                  <a:rPr lang="en-US" sz="1600" dirty="0">
                    <a:latin typeface="Cambria" panose="02040503050406030204" pitchFamily="18" charset="0"/>
                    <a:ea typeface="Cambria" panose="02040503050406030204" pitchFamily="18" charset="0"/>
                  </a:rPr>
                  <a:t>        amplitude across a range bin. </a:t>
                </a:r>
              </a:p>
              <a:p>
                <a:pPr marL="342900" indent="-342900">
                  <a:spcBef>
                    <a:spcPts val="500"/>
                  </a:spcBef>
                  <a:buFont typeface="+mj-lt"/>
                  <a:buAutoNum type="arabicPeriod" startAt="3"/>
                </a:pPr>
                <a:r>
                  <a:rPr lang="en-US" sz="1600" dirty="0">
                    <a:latin typeface="Cambria" panose="02040503050406030204" pitchFamily="18" charset="0"/>
                    <a:ea typeface="Cambria" panose="02040503050406030204" pitchFamily="18" charset="0"/>
                  </a:rPr>
                  <a:t>Uses standard notch filtering in slow-time.</a:t>
                </a:r>
              </a:p>
              <a:p>
                <a:pPr marL="342900" indent="-342900">
                  <a:spcBef>
                    <a:spcPts val="500"/>
                  </a:spcBef>
                  <a:buFont typeface="+mj-lt"/>
                  <a:buAutoNum type="arabicPeriod" startAt="3"/>
                </a:pPr>
                <a:r>
                  <a:rPr lang="en-US" sz="1600" dirty="0">
                    <a:latin typeface="Cambria" panose="02040503050406030204" pitchFamily="18" charset="0"/>
                    <a:ea typeface="Cambria" panose="02040503050406030204" pitchFamily="18" charset="0"/>
                  </a:rPr>
                  <a:t>Adaptive line enhancer (ALE) using recursive least squares (RLS) with </a:t>
                </a:r>
                <a14:m>
                  <m:oMath xmlns:m="http://schemas.openxmlformats.org/officeDocument/2006/math">
                    <m:r>
                      <a:rPr lang="en-US" sz="1600" i="1" dirty="0" smtClean="0">
                        <a:latin typeface="Cambria Math" panose="02040503050406030204" pitchFamily="18" charset="0"/>
                        <a:ea typeface="Cambria" panose="02040503050406030204" pitchFamily="18" charset="0"/>
                      </a:rPr>
                      <m:t>50</m:t>
                    </m:r>
                  </m:oMath>
                </a14:m>
                <a:r>
                  <a:rPr lang="en-US" sz="1600" dirty="0">
                    <a:latin typeface="Cambria" panose="02040503050406030204" pitchFamily="18" charset="0"/>
                    <a:ea typeface="Cambria" panose="02040503050406030204" pitchFamily="18" charset="0"/>
                  </a:rPr>
                  <a:t> taps and a delay of </a:t>
                </a:r>
                <a14:m>
                  <m:oMath xmlns:m="http://schemas.openxmlformats.org/officeDocument/2006/math">
                    <m:r>
                      <a:rPr lang="en-US" sz="1600" i="1" dirty="0" smtClean="0">
                        <a:latin typeface="Cambria Math" panose="02040503050406030204" pitchFamily="18" charset="0"/>
                        <a:ea typeface="Cambria" panose="02040503050406030204" pitchFamily="18" charset="0"/>
                      </a:rPr>
                      <m:t>10</m:t>
                    </m:r>
                  </m:oMath>
                </a14:m>
                <a:r>
                  <a:rPr lang="en-US" sz="1600" dirty="0">
                    <a:latin typeface="Cambria" panose="02040503050406030204" pitchFamily="18" charset="0"/>
                    <a:ea typeface="Cambria" panose="02040503050406030204" pitchFamily="18" charset="0"/>
                  </a:rPr>
                  <a:t>.</a:t>
                </a:r>
              </a:p>
              <a:p>
                <a:pPr marL="342900" indent="-342900">
                  <a:spcBef>
                    <a:spcPts val="500"/>
                  </a:spcBef>
                  <a:buFont typeface="+mj-lt"/>
                  <a:buAutoNum type="arabicPeriod" startAt="3"/>
                </a:pPr>
                <a:r>
                  <a:rPr lang="en-US" sz="1600" dirty="0">
                    <a:latin typeface="Cambria" panose="02040503050406030204" pitchFamily="18" charset="0"/>
                    <a:ea typeface="Cambria" panose="02040503050406030204" pitchFamily="18" charset="0"/>
                  </a:rPr>
                  <a:t>Short-time Fourier Transform (STFT) with </a:t>
                </a:r>
                <a14:m>
                  <m:oMath xmlns:m="http://schemas.openxmlformats.org/officeDocument/2006/math">
                    <m:r>
                      <a:rPr lang="en-US" sz="1600" i="1" dirty="0" smtClean="0">
                        <a:latin typeface="Cambria Math" panose="02040503050406030204" pitchFamily="18" charset="0"/>
                        <a:ea typeface="Cambria" panose="02040503050406030204" pitchFamily="18" charset="0"/>
                      </a:rPr>
                      <m:t>20</m:t>
                    </m:r>
                  </m:oMath>
                </a14:m>
                <a:r>
                  <a:rPr lang="en-US" sz="1600" dirty="0">
                    <a:latin typeface="Cambria" panose="02040503050406030204" pitchFamily="18" charset="0"/>
                    <a:ea typeface="Cambria" panose="02040503050406030204" pitchFamily="18" charset="0"/>
                  </a:rPr>
                  <a:t> msec window length with Taylor window and </a:t>
                </a:r>
                <a14:m>
                  <m:oMath xmlns:m="http://schemas.openxmlformats.org/officeDocument/2006/math">
                    <m:r>
                      <a:rPr lang="en-US" sz="1600" i="1" dirty="0" smtClean="0">
                        <a:latin typeface="Cambria Math" panose="02040503050406030204" pitchFamily="18" charset="0"/>
                        <a:ea typeface="Cambria" panose="02040503050406030204" pitchFamily="18" charset="0"/>
                      </a:rPr>
                      <m:t>70%</m:t>
                    </m:r>
                  </m:oMath>
                </a14:m>
                <a:r>
                  <a:rPr lang="en-US" sz="1600" dirty="0">
                    <a:latin typeface="Cambria" panose="02040503050406030204" pitchFamily="18" charset="0"/>
                    <a:ea typeface="Cambria" panose="02040503050406030204" pitchFamily="18" charset="0"/>
                  </a:rPr>
                  <a:t> overlap.</a:t>
                </a:r>
              </a:p>
            </p:txBody>
          </p:sp>
        </mc:Choice>
        <mc:Fallback xmlns="">
          <p:sp>
            <p:nvSpPr>
              <p:cNvPr id="9" name="TextBox 8">
                <a:extLst>
                  <a:ext uri="{FF2B5EF4-FFF2-40B4-BE49-F238E27FC236}">
                    <a16:creationId xmlns:a16="http://schemas.microsoft.com/office/drawing/2014/main" id="{977D5916-5B87-2630-713D-57C3BB9A401F}"/>
                  </a:ext>
                </a:extLst>
              </p:cNvPr>
              <p:cNvSpPr txBox="1">
                <a:spLocks noRot="1" noChangeAspect="1" noMove="1" noResize="1" noEditPoints="1" noAdjustHandles="1" noChangeArrowheads="1" noChangeShapeType="1" noTextEdit="1"/>
              </p:cNvSpPr>
              <p:nvPr/>
            </p:nvSpPr>
            <p:spPr>
              <a:xfrm>
                <a:off x="1020019" y="2909453"/>
                <a:ext cx="10648817" cy="1890261"/>
              </a:xfrm>
              <a:prstGeom prst="rect">
                <a:avLst/>
              </a:prstGeom>
              <a:blipFill>
                <a:blip r:embed="rId6"/>
                <a:stretch>
                  <a:fillRect l="-229" t="-1290"/>
                </a:stretch>
              </a:blipFill>
            </p:spPr>
            <p:txBody>
              <a:bodyPr/>
              <a:lstStyle/>
              <a:p>
                <a:r>
                  <a:rPr lang="en-US">
                    <a:noFill/>
                  </a:rPr>
                  <a:t> </a:t>
                </a:r>
              </a:p>
            </p:txBody>
          </p:sp>
        </mc:Fallback>
      </mc:AlternateContent>
      <p:pic>
        <p:nvPicPr>
          <p:cNvPr id="14" name="Picture 13" descr="Diagram&#10;&#10;Description automatically generated">
            <a:extLst>
              <a:ext uri="{FF2B5EF4-FFF2-40B4-BE49-F238E27FC236}">
                <a16:creationId xmlns:a16="http://schemas.microsoft.com/office/drawing/2014/main" id="{5AD3FFB2-D7D3-96A1-82B8-0994B9E38A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331" y="2114937"/>
            <a:ext cx="4442679" cy="1730719"/>
          </a:xfrm>
          <a:prstGeom prst="rect">
            <a:avLst/>
          </a:prstGeom>
        </p:spPr>
      </p:pic>
      <p:sp>
        <p:nvSpPr>
          <p:cNvPr id="15" name="TextBox 14">
            <a:extLst>
              <a:ext uri="{FF2B5EF4-FFF2-40B4-BE49-F238E27FC236}">
                <a16:creationId xmlns:a16="http://schemas.microsoft.com/office/drawing/2014/main" id="{E3B7A837-E475-BB74-3F7F-4DB0BAFA6F49}"/>
              </a:ext>
            </a:extLst>
          </p:cNvPr>
          <p:cNvSpPr txBox="1"/>
          <p:nvPr/>
        </p:nvSpPr>
        <p:spPr>
          <a:xfrm>
            <a:off x="1365660" y="2492408"/>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1</a:t>
            </a:r>
          </a:p>
        </p:txBody>
      </p:sp>
      <p:sp>
        <p:nvSpPr>
          <p:cNvPr id="16" name="TextBox 15">
            <a:extLst>
              <a:ext uri="{FF2B5EF4-FFF2-40B4-BE49-F238E27FC236}">
                <a16:creationId xmlns:a16="http://schemas.microsoft.com/office/drawing/2014/main" id="{1D3F0CA9-DD0C-AA1A-76AC-388F954A93E2}"/>
              </a:ext>
            </a:extLst>
          </p:cNvPr>
          <p:cNvSpPr txBox="1"/>
          <p:nvPr/>
        </p:nvSpPr>
        <p:spPr>
          <a:xfrm>
            <a:off x="2438684" y="2492408"/>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2</a:t>
            </a:r>
          </a:p>
        </p:txBody>
      </p:sp>
      <p:sp>
        <p:nvSpPr>
          <p:cNvPr id="17" name="TextBox 16">
            <a:extLst>
              <a:ext uri="{FF2B5EF4-FFF2-40B4-BE49-F238E27FC236}">
                <a16:creationId xmlns:a16="http://schemas.microsoft.com/office/drawing/2014/main" id="{2DD3CEC3-8944-46DD-DE1D-4BD306158F7B}"/>
              </a:ext>
            </a:extLst>
          </p:cNvPr>
          <p:cNvSpPr txBox="1"/>
          <p:nvPr/>
        </p:nvSpPr>
        <p:spPr>
          <a:xfrm>
            <a:off x="3385166" y="2492408"/>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3</a:t>
            </a:r>
          </a:p>
        </p:txBody>
      </p:sp>
      <p:sp>
        <p:nvSpPr>
          <p:cNvPr id="18" name="TextBox 17">
            <a:extLst>
              <a:ext uri="{FF2B5EF4-FFF2-40B4-BE49-F238E27FC236}">
                <a16:creationId xmlns:a16="http://schemas.microsoft.com/office/drawing/2014/main" id="{FD03EC7B-6F89-9216-6C20-56C70DD96366}"/>
              </a:ext>
            </a:extLst>
          </p:cNvPr>
          <p:cNvSpPr txBox="1"/>
          <p:nvPr/>
        </p:nvSpPr>
        <p:spPr>
          <a:xfrm>
            <a:off x="4308417" y="2498376"/>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4</a:t>
            </a:r>
          </a:p>
        </p:txBody>
      </p:sp>
      <p:sp>
        <p:nvSpPr>
          <p:cNvPr id="19" name="TextBox 18">
            <a:extLst>
              <a:ext uri="{FF2B5EF4-FFF2-40B4-BE49-F238E27FC236}">
                <a16:creationId xmlns:a16="http://schemas.microsoft.com/office/drawing/2014/main" id="{C10D29EC-3FE2-E8CE-84E8-5C9D9DE86D60}"/>
              </a:ext>
            </a:extLst>
          </p:cNvPr>
          <p:cNvSpPr txBox="1"/>
          <p:nvPr/>
        </p:nvSpPr>
        <p:spPr>
          <a:xfrm>
            <a:off x="5516206" y="2501069"/>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5</a:t>
            </a:r>
          </a:p>
        </p:txBody>
      </p:sp>
      <p:pic>
        <p:nvPicPr>
          <p:cNvPr id="25" name="Picture 24" descr="Graphical user interface, chart&#10;&#10;Description automatically generated with medium confidence">
            <a:extLst>
              <a:ext uri="{FF2B5EF4-FFF2-40B4-BE49-F238E27FC236}">
                <a16:creationId xmlns:a16="http://schemas.microsoft.com/office/drawing/2014/main" id="{DB717080-4967-6A38-2486-8683D74A97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1349" y="4847427"/>
            <a:ext cx="6593013" cy="1905495"/>
          </a:xfrm>
          <a:prstGeom prst="rect">
            <a:avLst/>
          </a:prstGeom>
        </p:spPr>
      </p:pic>
      <p:sp>
        <p:nvSpPr>
          <p:cNvPr id="27" name="TextBox 26">
            <a:extLst>
              <a:ext uri="{FF2B5EF4-FFF2-40B4-BE49-F238E27FC236}">
                <a16:creationId xmlns:a16="http://schemas.microsoft.com/office/drawing/2014/main" id="{58F7C3A6-E7BA-7F69-28DF-B58778292513}"/>
              </a:ext>
            </a:extLst>
          </p:cNvPr>
          <p:cNvSpPr txBox="1"/>
          <p:nvPr/>
        </p:nvSpPr>
        <p:spPr>
          <a:xfrm>
            <a:off x="6718938" y="1814998"/>
            <a:ext cx="876856" cy="338554"/>
          </a:xfrm>
          <a:prstGeom prst="rect">
            <a:avLst/>
          </a:prstGeom>
          <a:noFill/>
        </p:spPr>
        <p:txBody>
          <a:bodyPr wrap="square">
            <a:spAutoFit/>
          </a:bodyPr>
          <a:lstStyle/>
          <a:p>
            <a:pPr algn="ctr"/>
            <a:r>
              <a:rPr lang="en-US" sz="1600" b="1" dirty="0">
                <a:solidFill>
                  <a:schemeClr val="tx2"/>
                </a:solidFill>
                <a:ea typeface="Cambria" panose="02040503050406030204" pitchFamily="18" charset="0"/>
              </a:rPr>
              <a:t>ALE</a:t>
            </a:r>
            <a:endParaRPr lang="en-US" sz="1600" b="1" dirty="0">
              <a:solidFill>
                <a:schemeClr val="tx2"/>
              </a:solidFill>
            </a:endParaRPr>
          </a:p>
        </p:txBody>
      </p:sp>
      <p:sp>
        <p:nvSpPr>
          <p:cNvPr id="29" name="Left Brace 28">
            <a:extLst>
              <a:ext uri="{FF2B5EF4-FFF2-40B4-BE49-F238E27FC236}">
                <a16:creationId xmlns:a16="http://schemas.microsoft.com/office/drawing/2014/main" id="{58F13C20-108B-D046-E2BC-EF2A7A8A4A32}"/>
              </a:ext>
            </a:extLst>
          </p:cNvPr>
          <p:cNvSpPr/>
          <p:nvPr/>
        </p:nvSpPr>
        <p:spPr>
          <a:xfrm flipH="1">
            <a:off x="8163936" y="5178403"/>
            <a:ext cx="281144" cy="1086030"/>
          </a:xfrm>
          <a:prstGeom prst="leftBrace">
            <a:avLst>
              <a:gd name="adj1" fmla="val 29365"/>
              <a:gd name="adj2" fmla="val 19816"/>
            </a:avLst>
          </a:prstGeom>
          <a:ln>
            <a:solidFill>
              <a:schemeClr val="tx1"/>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26CA4F4E-836F-6109-B9C9-0D99884BEA01}"/>
              </a:ext>
            </a:extLst>
          </p:cNvPr>
          <p:cNvSpPr txBox="1"/>
          <p:nvPr/>
        </p:nvSpPr>
        <p:spPr>
          <a:xfrm>
            <a:off x="8461206" y="4824995"/>
            <a:ext cx="2132704" cy="1077218"/>
          </a:xfrm>
          <a:prstGeom prst="rect">
            <a:avLst/>
          </a:prstGeom>
          <a:noFill/>
        </p:spPr>
        <p:txBody>
          <a:bodyPr wrap="square">
            <a:spAutoFit/>
          </a:bodyPr>
          <a:lstStyle/>
          <a:p>
            <a:pPr algn="ctr"/>
            <a:r>
              <a:rPr lang="en-US" sz="1600" b="1" dirty="0">
                <a:solidFill>
                  <a:schemeClr val="accent1"/>
                </a:solidFill>
                <a:ea typeface="Cambria" panose="02040503050406030204" pitchFamily="18" charset="0"/>
              </a:rPr>
              <a:t>Recall that vibrometry data without phase estimation is the Bessel function result.</a:t>
            </a:r>
            <a:endParaRPr lang="en-US" sz="1600" b="1" dirty="0">
              <a:solidFill>
                <a:schemeClr val="accent1"/>
              </a:solidFill>
            </a:endParaRPr>
          </a:p>
        </p:txBody>
      </p:sp>
      <p:sp>
        <p:nvSpPr>
          <p:cNvPr id="3" name="TextBox 2">
            <a:extLst>
              <a:ext uri="{FF2B5EF4-FFF2-40B4-BE49-F238E27FC236}">
                <a16:creationId xmlns:a16="http://schemas.microsoft.com/office/drawing/2014/main" id="{11F1F2D2-904E-E001-3544-48C573524ADB}"/>
              </a:ext>
            </a:extLst>
          </p:cNvPr>
          <p:cNvSpPr txBox="1"/>
          <p:nvPr/>
        </p:nvSpPr>
        <p:spPr>
          <a:xfrm>
            <a:off x="8420427" y="5848934"/>
            <a:ext cx="2214262" cy="830997"/>
          </a:xfrm>
          <a:prstGeom prst="rect">
            <a:avLst/>
          </a:prstGeom>
          <a:noFill/>
        </p:spPr>
        <p:txBody>
          <a:bodyPr wrap="square">
            <a:spAutoFit/>
          </a:bodyPr>
          <a:lstStyle/>
          <a:p>
            <a:pPr algn="ctr"/>
            <a:r>
              <a:rPr lang="en-US" sz="1600" b="1" dirty="0">
                <a:solidFill>
                  <a:schemeClr val="accent5"/>
                </a:solidFill>
                <a:ea typeface="Cambria" panose="02040503050406030204" pitchFamily="18" charset="0"/>
              </a:rPr>
              <a:t>Vibrometry appears to be approximately LPF acoustic data.</a:t>
            </a:r>
            <a:endParaRPr lang="en-US" sz="1600" b="1" dirty="0">
              <a:solidFill>
                <a:schemeClr val="accent5"/>
              </a:solidFill>
            </a:endParaRPr>
          </a:p>
        </p:txBody>
      </p:sp>
    </p:spTree>
    <p:extLst>
      <p:ext uri="{BB962C8B-B14F-4D97-AF65-F5344CB8AC3E}">
        <p14:creationId xmlns:p14="http://schemas.microsoft.com/office/powerpoint/2010/main" val="484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Biometric Identification with Vibrometry-Like Data</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49829"/>
            <a:ext cx="10839251" cy="5437833"/>
          </a:xfrm>
        </p:spPr>
        <p:txBody>
          <a:bodyPr>
            <a:normAutofit/>
          </a:bodyPr>
          <a:lstStyle/>
          <a:p>
            <a:r>
              <a:rPr lang="en-US" sz="2000" dirty="0">
                <a:latin typeface="Cambria" panose="02040503050406030204" pitchFamily="18" charset="0"/>
                <a:ea typeface="Cambria" panose="02040503050406030204" pitchFamily="18" charset="0"/>
              </a:rPr>
              <a:t>Inspired by [44-46], our speaker ID system was</a:t>
            </a:r>
            <a:endParaRPr lang="en-US"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35</a:t>
            </a:fld>
            <a:endParaRPr lang="en-US" dirty="0"/>
          </a:p>
        </p:txBody>
      </p:sp>
      <p:pic>
        <p:nvPicPr>
          <p:cNvPr id="14" name="Picture 13" descr="Chart, histogram&#10;&#10;Description automatically generated">
            <a:extLst>
              <a:ext uri="{FF2B5EF4-FFF2-40B4-BE49-F238E27FC236}">
                <a16:creationId xmlns:a16="http://schemas.microsoft.com/office/drawing/2014/main" id="{50BB95BF-5CA7-E280-E1B9-A82B81B85AEC}"/>
              </a:ext>
            </a:extLst>
          </p:cNvPr>
          <p:cNvPicPr>
            <a:picLocks noChangeAspect="1"/>
          </p:cNvPicPr>
          <p:nvPr/>
        </p:nvPicPr>
        <p:blipFill rotWithShape="1">
          <a:blip r:embed="rId4">
            <a:extLst>
              <a:ext uri="{28A0092B-C50C-407E-A947-70E740481C1C}">
                <a14:useLocalDpi xmlns:a14="http://schemas.microsoft.com/office/drawing/2010/main" val="0"/>
              </a:ext>
            </a:extLst>
          </a:blip>
          <a:srcRect l="72636" b="31895"/>
          <a:stretch/>
        </p:blipFill>
        <p:spPr>
          <a:xfrm>
            <a:off x="8832768" y="1808720"/>
            <a:ext cx="3135405" cy="2183250"/>
          </a:xfrm>
          <a:prstGeom prst="rect">
            <a:avLst/>
          </a:prstGeom>
          <a:ln w="19050">
            <a:solidFill>
              <a:schemeClr val="tx1"/>
            </a:solidFill>
          </a:ln>
        </p:spPr>
      </p:pic>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233E1E7F-CBCF-5571-4271-92E4ADE4EB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036" y="1949890"/>
            <a:ext cx="7805795" cy="182881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7D5916-5B87-2630-713D-57C3BB9A401F}"/>
                  </a:ext>
                </a:extLst>
              </p:cNvPr>
              <p:cNvSpPr txBox="1"/>
              <p:nvPr/>
            </p:nvSpPr>
            <p:spPr>
              <a:xfrm>
                <a:off x="842263" y="3353454"/>
                <a:ext cx="6373046" cy="2693045"/>
              </a:xfrm>
              <a:prstGeom prst="rect">
                <a:avLst/>
              </a:prstGeom>
              <a:noFill/>
            </p:spPr>
            <p:txBody>
              <a:bodyPr wrap="square">
                <a:spAutoFit/>
              </a:bodyPr>
              <a:lstStyle/>
              <a:p>
                <a:pPr marL="342900" indent="-342900">
                  <a:spcBef>
                    <a:spcPts val="500"/>
                  </a:spcBef>
                  <a:buFont typeface="+mj-lt"/>
                  <a:buAutoNum type="arabicPeriod"/>
                </a:pPr>
                <a:r>
                  <a:rPr lang="en-US" sz="1600" dirty="0">
                    <a:solidFill>
                      <a:schemeClr val="tx1"/>
                    </a:solidFill>
                    <a:latin typeface="Cambria" panose="02040503050406030204" pitchFamily="18" charset="0"/>
                    <a:ea typeface="Cambria" panose="02040503050406030204" pitchFamily="18" charset="0"/>
                  </a:rPr>
                  <a:t>Mel scale features measure subjective pitch according to human ear’s hearing ability.</a:t>
                </a:r>
              </a:p>
              <a:p>
                <a:pPr marL="800100" lvl="1" indent="-342900">
                  <a:spcBef>
                    <a:spcPts val="500"/>
                  </a:spcBef>
                  <a:buFont typeface="Arial" panose="020B0604020202020204" pitchFamily="34" charset="0"/>
                  <a:buChar char="•"/>
                </a:pPr>
                <a:r>
                  <a:rPr lang="en-US" sz="1600" dirty="0">
                    <a:latin typeface="Cambria" panose="02040503050406030204" pitchFamily="18" charset="0"/>
                    <a:ea typeface="Cambria" panose="02040503050406030204" pitchFamily="18" charset="0"/>
                  </a:rPr>
                  <a:t>STFT in Mel scale using Python’s </a:t>
                </a:r>
                <a:r>
                  <a:rPr lang="en-US" sz="1600" dirty="0" err="1">
                    <a:latin typeface="Cambria" panose="02040503050406030204" pitchFamily="18" charset="0"/>
                    <a:ea typeface="Cambria" panose="02040503050406030204" pitchFamily="18" charset="0"/>
                  </a:rPr>
                  <a:t>Librosa</a:t>
                </a:r>
                <a:r>
                  <a:rPr lang="en-US" sz="1600" dirty="0">
                    <a:latin typeface="Cambria" panose="02040503050406030204" pitchFamily="18" charset="0"/>
                    <a:ea typeface="Cambria" panose="02040503050406030204" pitchFamily="18" charset="0"/>
                  </a:rPr>
                  <a:t> library, </a:t>
                </a:r>
                <a14:m>
                  <m:oMath xmlns:m="http://schemas.openxmlformats.org/officeDocument/2006/math">
                    <m:r>
                      <a:rPr lang="en-US" sz="1600" i="1" dirty="0" smtClean="0">
                        <a:latin typeface="Cambria Math" panose="02040503050406030204" pitchFamily="18" charset="0"/>
                        <a:ea typeface="Cambria" panose="02040503050406030204" pitchFamily="18" charset="0"/>
                      </a:rPr>
                      <m:t>64</m:t>
                    </m:r>
                  </m:oMath>
                </a14:m>
                <a:r>
                  <a:rPr lang="en-US" sz="1600" dirty="0">
                    <a:latin typeface="Cambria" panose="02040503050406030204" pitchFamily="18" charset="0"/>
                    <a:ea typeface="Cambria" panose="02040503050406030204" pitchFamily="18" charset="0"/>
                  </a:rPr>
                  <a:t> length filter bank, window length of </a:t>
                </a:r>
                <a14:m>
                  <m:oMath xmlns:m="http://schemas.openxmlformats.org/officeDocument/2006/math">
                    <m:r>
                      <a:rPr lang="en-US" sz="1600" i="1" dirty="0" smtClean="0">
                        <a:latin typeface="Cambria Math" panose="02040503050406030204" pitchFamily="18" charset="0"/>
                        <a:ea typeface="Cambria" panose="02040503050406030204" pitchFamily="18" charset="0"/>
                      </a:rPr>
                      <m:t>20</m:t>
                    </m:r>
                  </m:oMath>
                </a14:m>
                <a:r>
                  <a:rPr lang="en-US" sz="1600" dirty="0">
                    <a:latin typeface="Cambria" panose="02040503050406030204" pitchFamily="18" charset="0"/>
                    <a:ea typeface="Cambria" panose="02040503050406030204" pitchFamily="18" charset="0"/>
                  </a:rPr>
                  <a:t> msec, </a:t>
                </a:r>
                <a14:m>
                  <m:oMath xmlns:m="http://schemas.openxmlformats.org/officeDocument/2006/math">
                    <m:r>
                      <a:rPr lang="en-US" sz="1600" i="1" dirty="0" smtClean="0">
                        <a:latin typeface="Cambria Math" panose="02040503050406030204" pitchFamily="18" charset="0"/>
                        <a:ea typeface="Cambria" panose="02040503050406030204" pitchFamily="18" charset="0"/>
                      </a:rPr>
                      <m:t>95% </m:t>
                    </m:r>
                  </m:oMath>
                </a14:m>
                <a:r>
                  <a:rPr lang="en-US" sz="1600" dirty="0">
                    <a:latin typeface="Cambria" panose="02040503050406030204" pitchFamily="18" charset="0"/>
                    <a:ea typeface="Cambria" panose="02040503050406030204" pitchFamily="18" charset="0"/>
                  </a:rPr>
                  <a:t>overlap</a:t>
                </a:r>
              </a:p>
              <a:p>
                <a:pPr marL="342900" indent="-342900">
                  <a:spcBef>
                    <a:spcPts val="500"/>
                  </a:spcBef>
                  <a:buFont typeface="+mj-lt"/>
                  <a:buAutoNum type="arabicPeriod"/>
                </a:pPr>
                <a:r>
                  <a:rPr lang="en-US" sz="1600" dirty="0">
                    <a:latin typeface="Cambria" panose="02040503050406030204" pitchFamily="18" charset="0"/>
                    <a:ea typeface="Cambria" panose="02040503050406030204" pitchFamily="18" charset="0"/>
                  </a:rPr>
                  <a:t>Convolutional layer  with </a:t>
                </a:r>
                <a14:m>
                  <m:oMath xmlns:m="http://schemas.openxmlformats.org/officeDocument/2006/math">
                    <m:r>
                      <a:rPr lang="en-US" sz="1600" b="0" i="1" smtClean="0">
                        <a:latin typeface="Cambria Math" panose="02040503050406030204" pitchFamily="18" charset="0"/>
                        <a:ea typeface="Cambria" panose="02040503050406030204" pitchFamily="18" charset="0"/>
                      </a:rPr>
                      <m:t>5</m:t>
                    </m:r>
                    <m:r>
                      <a:rPr lang="en-US" sz="1600" b="0" i="1" smtClean="0">
                        <a:latin typeface="Cambria Math" panose="02040503050406030204" pitchFamily="18" charset="0"/>
                        <a:ea typeface="Cambria Math" panose="02040503050406030204" pitchFamily="18" charset="0"/>
                      </a:rPr>
                      <m:t>×5</m:t>
                    </m:r>
                  </m:oMath>
                </a14:m>
                <a:r>
                  <a:rPr lang="en-US" sz="1600" dirty="0">
                    <a:latin typeface="Cambria" panose="02040503050406030204" pitchFamily="18" charset="0"/>
                    <a:ea typeface="Cambria" panose="02040503050406030204" pitchFamily="18" charset="0"/>
                  </a:rPr>
                  <a:t> kernel and stride </a:t>
                </a:r>
                <a14:m>
                  <m:oMath xmlns:m="http://schemas.openxmlformats.org/officeDocument/2006/math">
                    <m:r>
                      <a:rPr lang="en-US" sz="1600" b="0" i="1" smtClean="0">
                        <a:latin typeface="Cambria Math" panose="02040503050406030204" pitchFamily="18" charset="0"/>
                        <a:ea typeface="Cambria" panose="02040503050406030204" pitchFamily="18" charset="0"/>
                      </a:rPr>
                      <m:t>=2</m:t>
                    </m:r>
                  </m:oMath>
                </a14:m>
                <a:endParaRPr lang="en-US" sz="1600" dirty="0">
                  <a:latin typeface="Cambria" panose="02040503050406030204" pitchFamily="18" charset="0"/>
                  <a:ea typeface="Cambria" panose="02040503050406030204" pitchFamily="18" charset="0"/>
                </a:endParaRPr>
              </a:p>
              <a:p>
                <a:pPr marL="342900" indent="-342900">
                  <a:spcBef>
                    <a:spcPts val="500"/>
                  </a:spcBef>
                  <a:buFont typeface="+mj-lt"/>
                  <a:buAutoNum type="arabicPeriod"/>
                </a:pPr>
                <a:r>
                  <a:rPr lang="en-US" sz="1600" dirty="0">
                    <a:latin typeface="Cambria" panose="02040503050406030204" pitchFamily="18" charset="0"/>
                    <a:ea typeface="Cambria" panose="02040503050406030204" pitchFamily="18" charset="0"/>
                  </a:rPr>
                  <a:t>Max pool with </a:t>
                </a:r>
                <a14:m>
                  <m:oMath xmlns:m="http://schemas.openxmlformats.org/officeDocument/2006/math">
                    <m:r>
                      <a:rPr lang="en-US" sz="1600" i="1">
                        <a:latin typeface="Cambria Math" panose="02040503050406030204" pitchFamily="18" charset="0"/>
                        <a:ea typeface="Cambria" panose="02040503050406030204" pitchFamily="18" charset="0"/>
                      </a:rPr>
                      <m:t>2</m:t>
                    </m:r>
                    <m:r>
                      <a:rPr lang="en-US" sz="1600" b="0" i="1" smtClean="0">
                        <a:latin typeface="Cambria Math" panose="02040503050406030204" pitchFamily="18" charset="0"/>
                        <a:ea typeface="Cambria Math" panose="02040503050406030204" pitchFamily="18" charset="0"/>
                      </a:rPr>
                      <m:t>×2</m:t>
                    </m:r>
                  </m:oMath>
                </a14:m>
                <a:r>
                  <a:rPr lang="en-US" sz="1600" dirty="0">
                    <a:latin typeface="Cambria" panose="02040503050406030204" pitchFamily="18" charset="0"/>
                    <a:ea typeface="Cambria" panose="02040503050406030204" pitchFamily="18" charset="0"/>
                  </a:rPr>
                  <a:t> kernel </a:t>
                </a:r>
              </a:p>
              <a:p>
                <a:pPr marL="342900" indent="-342900">
                  <a:spcBef>
                    <a:spcPts val="500"/>
                  </a:spcBef>
                  <a:buFont typeface="+mj-lt"/>
                  <a:buAutoNum type="arabicPeriod"/>
                </a:pPr>
                <a:r>
                  <a:rPr lang="en-US" sz="1600" dirty="0">
                    <a:latin typeface="Cambria" panose="02040503050406030204" pitchFamily="18" charset="0"/>
                    <a:ea typeface="Cambria" panose="02040503050406030204" pitchFamily="18" charset="0"/>
                  </a:rPr>
                  <a:t>Convolutional layer  with </a:t>
                </a:r>
                <a14:m>
                  <m:oMath xmlns:m="http://schemas.openxmlformats.org/officeDocument/2006/math">
                    <m:r>
                      <a:rPr lang="en-US" sz="1600" i="1">
                        <a:latin typeface="Cambria Math" panose="02040503050406030204" pitchFamily="18" charset="0"/>
                        <a:ea typeface="Cambria" panose="02040503050406030204" pitchFamily="18" charset="0"/>
                      </a:rPr>
                      <m:t>3</m:t>
                    </m:r>
                    <m:r>
                      <a:rPr lang="en-US" sz="1600" b="0" i="1" smtClean="0">
                        <a:latin typeface="Cambria Math" panose="02040503050406030204" pitchFamily="18" charset="0"/>
                        <a:ea typeface="Cambria Math" panose="02040503050406030204" pitchFamily="18" charset="0"/>
                      </a:rPr>
                      <m:t>×3</m:t>
                    </m:r>
                  </m:oMath>
                </a14:m>
                <a:r>
                  <a:rPr lang="en-US" sz="1600" dirty="0">
                    <a:latin typeface="Cambria" panose="02040503050406030204" pitchFamily="18" charset="0"/>
                    <a:ea typeface="Cambria" panose="02040503050406030204" pitchFamily="18" charset="0"/>
                  </a:rPr>
                  <a:t> kernel and stride </a:t>
                </a:r>
                <a14:m>
                  <m:oMath xmlns:m="http://schemas.openxmlformats.org/officeDocument/2006/math">
                    <m:r>
                      <a:rPr lang="en-US" sz="1600" b="0" i="1" smtClean="0">
                        <a:latin typeface="Cambria Math" panose="02040503050406030204" pitchFamily="18" charset="0"/>
                        <a:ea typeface="Cambria" panose="02040503050406030204" pitchFamily="18" charset="0"/>
                      </a:rPr>
                      <m:t>=1</m:t>
                    </m:r>
                  </m:oMath>
                </a14:m>
                <a:endParaRPr lang="en-US" sz="1600" dirty="0">
                  <a:latin typeface="Cambria" panose="02040503050406030204" pitchFamily="18" charset="0"/>
                  <a:ea typeface="Cambria" panose="02040503050406030204" pitchFamily="18" charset="0"/>
                </a:endParaRPr>
              </a:p>
              <a:p>
                <a:pPr marL="342900" indent="-342900">
                  <a:spcBef>
                    <a:spcPts val="500"/>
                  </a:spcBef>
                  <a:buFont typeface="+mj-lt"/>
                  <a:buAutoNum type="arabicPeriod"/>
                </a:pPr>
                <a:r>
                  <a:rPr lang="en-US" sz="1600" dirty="0">
                    <a:latin typeface="Cambria" panose="02040503050406030204" pitchFamily="18" charset="0"/>
                    <a:ea typeface="Cambria" panose="02040503050406030204" pitchFamily="18" charset="0"/>
                  </a:rPr>
                  <a:t>Convolutional layer  with </a:t>
                </a:r>
                <a14:m>
                  <m:oMath xmlns:m="http://schemas.openxmlformats.org/officeDocument/2006/math">
                    <m:r>
                      <a:rPr lang="en-US" sz="1600" i="1">
                        <a:latin typeface="Cambria Math" panose="02040503050406030204" pitchFamily="18" charset="0"/>
                        <a:ea typeface="Cambria" panose="02040503050406030204" pitchFamily="18" charset="0"/>
                      </a:rPr>
                      <m:t>3</m:t>
                    </m:r>
                    <m:r>
                      <a:rPr lang="en-US" sz="1600" i="1">
                        <a:latin typeface="Cambria Math" panose="02040503050406030204" pitchFamily="18" charset="0"/>
                        <a:ea typeface="Cambria Math" panose="02040503050406030204" pitchFamily="18" charset="0"/>
                      </a:rPr>
                      <m:t>×3</m:t>
                    </m:r>
                  </m:oMath>
                </a14:m>
                <a:r>
                  <a:rPr lang="en-US" sz="1600" dirty="0">
                    <a:latin typeface="Cambria" panose="02040503050406030204" pitchFamily="18" charset="0"/>
                    <a:ea typeface="Cambria" panose="02040503050406030204" pitchFamily="18" charset="0"/>
                  </a:rPr>
                  <a:t> kernel and stride </a:t>
                </a:r>
                <a14:m>
                  <m:oMath xmlns:m="http://schemas.openxmlformats.org/officeDocument/2006/math">
                    <m:r>
                      <a:rPr lang="en-US" sz="1600" i="1">
                        <a:latin typeface="Cambria Math" panose="02040503050406030204" pitchFamily="18" charset="0"/>
                        <a:ea typeface="Cambria" panose="02040503050406030204" pitchFamily="18" charset="0"/>
                      </a:rPr>
                      <m:t>=1</m:t>
                    </m:r>
                  </m:oMath>
                </a14:m>
                <a:endParaRPr lang="en-US" sz="1600" dirty="0">
                  <a:latin typeface="Cambria" panose="02040503050406030204" pitchFamily="18" charset="0"/>
                  <a:ea typeface="Cambria" panose="02040503050406030204" pitchFamily="18" charset="0"/>
                </a:endParaRPr>
              </a:p>
              <a:p>
                <a:pPr marL="342900" indent="-342900">
                  <a:spcBef>
                    <a:spcPts val="500"/>
                  </a:spcBef>
                  <a:buFont typeface="+mj-lt"/>
                  <a:buAutoNum type="arabicPeriod"/>
                </a:pPr>
                <a:r>
                  <a:rPr lang="en-US" sz="1600" dirty="0">
                    <a:latin typeface="Cambria" panose="02040503050406030204" pitchFamily="18" charset="0"/>
                    <a:ea typeface="Cambria" panose="02040503050406030204" pitchFamily="18" charset="0"/>
                  </a:rPr>
                  <a:t>Multi-task learning using other targets in the TIMIT database.</a:t>
                </a:r>
              </a:p>
            </p:txBody>
          </p:sp>
        </mc:Choice>
        <mc:Fallback xmlns="">
          <p:sp>
            <p:nvSpPr>
              <p:cNvPr id="9" name="TextBox 8">
                <a:extLst>
                  <a:ext uri="{FF2B5EF4-FFF2-40B4-BE49-F238E27FC236}">
                    <a16:creationId xmlns:a16="http://schemas.microsoft.com/office/drawing/2014/main" id="{977D5916-5B87-2630-713D-57C3BB9A401F}"/>
                  </a:ext>
                </a:extLst>
              </p:cNvPr>
              <p:cNvSpPr txBox="1">
                <a:spLocks noRot="1" noChangeAspect="1" noMove="1" noResize="1" noEditPoints="1" noAdjustHandles="1" noChangeArrowheads="1" noChangeShapeType="1" noTextEdit="1"/>
              </p:cNvSpPr>
              <p:nvPr/>
            </p:nvSpPr>
            <p:spPr>
              <a:xfrm>
                <a:off x="842263" y="3353454"/>
                <a:ext cx="6373046" cy="2693045"/>
              </a:xfrm>
              <a:prstGeom prst="rect">
                <a:avLst/>
              </a:prstGeom>
              <a:blipFill>
                <a:blip r:embed="rId7"/>
                <a:stretch>
                  <a:fillRect l="-382" t="-905" b="-181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3B7A837-E475-BB74-3F7F-4DB0BAFA6F49}"/>
              </a:ext>
            </a:extLst>
          </p:cNvPr>
          <p:cNvSpPr txBox="1"/>
          <p:nvPr/>
        </p:nvSpPr>
        <p:spPr>
          <a:xfrm>
            <a:off x="1176680" y="1729649"/>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1</a:t>
            </a:r>
          </a:p>
        </p:txBody>
      </p:sp>
      <p:sp>
        <p:nvSpPr>
          <p:cNvPr id="16" name="TextBox 15">
            <a:extLst>
              <a:ext uri="{FF2B5EF4-FFF2-40B4-BE49-F238E27FC236}">
                <a16:creationId xmlns:a16="http://schemas.microsoft.com/office/drawing/2014/main" id="{1D3F0CA9-DD0C-AA1A-76AC-388F954A93E2}"/>
              </a:ext>
            </a:extLst>
          </p:cNvPr>
          <p:cNvSpPr txBox="1"/>
          <p:nvPr/>
        </p:nvSpPr>
        <p:spPr>
          <a:xfrm>
            <a:off x="2092753" y="1756224"/>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2</a:t>
            </a:r>
          </a:p>
        </p:txBody>
      </p:sp>
      <p:sp>
        <p:nvSpPr>
          <p:cNvPr id="17" name="TextBox 16">
            <a:extLst>
              <a:ext uri="{FF2B5EF4-FFF2-40B4-BE49-F238E27FC236}">
                <a16:creationId xmlns:a16="http://schemas.microsoft.com/office/drawing/2014/main" id="{2DD3CEC3-8944-46DD-DE1D-4BD306158F7B}"/>
              </a:ext>
            </a:extLst>
          </p:cNvPr>
          <p:cNvSpPr txBox="1"/>
          <p:nvPr/>
        </p:nvSpPr>
        <p:spPr>
          <a:xfrm>
            <a:off x="3164941" y="1756224"/>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3</a:t>
            </a:r>
          </a:p>
        </p:txBody>
      </p:sp>
      <p:sp>
        <p:nvSpPr>
          <p:cNvPr id="18" name="TextBox 17">
            <a:extLst>
              <a:ext uri="{FF2B5EF4-FFF2-40B4-BE49-F238E27FC236}">
                <a16:creationId xmlns:a16="http://schemas.microsoft.com/office/drawing/2014/main" id="{FD03EC7B-6F89-9216-6C20-56C70DD96366}"/>
              </a:ext>
            </a:extLst>
          </p:cNvPr>
          <p:cNvSpPr txBox="1"/>
          <p:nvPr/>
        </p:nvSpPr>
        <p:spPr>
          <a:xfrm>
            <a:off x="3712294" y="1756224"/>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4</a:t>
            </a:r>
          </a:p>
        </p:txBody>
      </p:sp>
      <p:sp>
        <p:nvSpPr>
          <p:cNvPr id="19" name="TextBox 18">
            <a:extLst>
              <a:ext uri="{FF2B5EF4-FFF2-40B4-BE49-F238E27FC236}">
                <a16:creationId xmlns:a16="http://schemas.microsoft.com/office/drawing/2014/main" id="{C10D29EC-3FE2-E8CE-84E8-5C9D9DE86D60}"/>
              </a:ext>
            </a:extLst>
          </p:cNvPr>
          <p:cNvSpPr txBox="1"/>
          <p:nvPr/>
        </p:nvSpPr>
        <p:spPr>
          <a:xfrm>
            <a:off x="4707513" y="1765224"/>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5</a:t>
            </a:r>
          </a:p>
        </p:txBody>
      </p:sp>
      <p:sp>
        <p:nvSpPr>
          <p:cNvPr id="13" name="TextBox 12">
            <a:extLst>
              <a:ext uri="{FF2B5EF4-FFF2-40B4-BE49-F238E27FC236}">
                <a16:creationId xmlns:a16="http://schemas.microsoft.com/office/drawing/2014/main" id="{40752C19-FBC6-9C35-29AA-2033BA670F94}"/>
              </a:ext>
            </a:extLst>
          </p:cNvPr>
          <p:cNvSpPr txBox="1"/>
          <p:nvPr/>
        </p:nvSpPr>
        <p:spPr>
          <a:xfrm>
            <a:off x="5702732" y="1756224"/>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6</a:t>
            </a:r>
          </a:p>
        </p:txBody>
      </p:sp>
      <p:sp>
        <p:nvSpPr>
          <p:cNvPr id="20" name="TextBox 19">
            <a:extLst>
              <a:ext uri="{FF2B5EF4-FFF2-40B4-BE49-F238E27FC236}">
                <a16:creationId xmlns:a16="http://schemas.microsoft.com/office/drawing/2014/main" id="{85A6FA6D-1C91-1C62-7126-8EE9B6F9C2E8}"/>
              </a:ext>
            </a:extLst>
          </p:cNvPr>
          <p:cNvSpPr txBox="1"/>
          <p:nvPr/>
        </p:nvSpPr>
        <p:spPr>
          <a:xfrm>
            <a:off x="6361174" y="1765224"/>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7</a:t>
            </a:r>
          </a:p>
        </p:txBody>
      </p:sp>
      <p:sp>
        <p:nvSpPr>
          <p:cNvPr id="23" name="Rectangle 22">
            <a:extLst>
              <a:ext uri="{FF2B5EF4-FFF2-40B4-BE49-F238E27FC236}">
                <a16:creationId xmlns:a16="http://schemas.microsoft.com/office/drawing/2014/main" id="{F9A0D24F-BAA3-6DE4-09A5-C48513769B12}"/>
              </a:ext>
            </a:extLst>
          </p:cNvPr>
          <p:cNvSpPr/>
          <p:nvPr/>
        </p:nvSpPr>
        <p:spPr>
          <a:xfrm>
            <a:off x="9072168" y="1241276"/>
            <a:ext cx="2637326"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01D702A-2A49-F91F-4E9E-1A686940572B}"/>
              </a:ext>
            </a:extLst>
          </p:cNvPr>
          <p:cNvSpPr txBox="1"/>
          <p:nvPr/>
        </p:nvSpPr>
        <p:spPr>
          <a:xfrm>
            <a:off x="7019616" y="1767849"/>
            <a:ext cx="253084"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8</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BBBE81-C1F7-6DE2-1F7F-89B9FAFC4BEE}"/>
                  </a:ext>
                </a:extLst>
              </p:cNvPr>
              <p:cNvSpPr txBox="1"/>
              <p:nvPr/>
            </p:nvSpPr>
            <p:spPr>
              <a:xfrm>
                <a:off x="1287542" y="6138699"/>
                <a:ext cx="5667268" cy="2662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𝑙𝑜𝑠</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𝑓𝑢𝑙𝑙</m:t>
                          </m:r>
                        </m:sub>
                      </m:sSub>
                      <m:r>
                        <a:rPr lang="en-US" sz="1600" b="0" i="1" smtClean="0">
                          <a:latin typeface="Cambria Math" panose="02040503050406030204" pitchFamily="18" charset="0"/>
                        </a:rPr>
                        <m:t>=0.8 </m:t>
                      </m:r>
                      <m:r>
                        <a:rPr lang="en-US" sz="1600" b="0" i="1" smtClean="0">
                          <a:latin typeface="Cambria Math" panose="02040503050406030204" pitchFamily="18" charset="0"/>
                        </a:rPr>
                        <m:t>𝑙𝑜𝑠</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𝑆𝑝𝑒𝑎𝑘𝑒𝑟</m:t>
                          </m:r>
                          <m:r>
                            <a:rPr lang="en-US" sz="1600" b="0" i="1" smtClean="0">
                              <a:latin typeface="Cambria Math" panose="02040503050406030204" pitchFamily="18" charset="0"/>
                            </a:rPr>
                            <m:t> </m:t>
                          </m:r>
                          <m:r>
                            <a:rPr lang="en-US" sz="1600" b="0" i="1" smtClean="0">
                              <a:latin typeface="Cambria Math" panose="02040503050406030204" pitchFamily="18" charset="0"/>
                            </a:rPr>
                            <m:t>𝐼𝐷</m:t>
                          </m:r>
                        </m:sub>
                      </m:sSub>
                      <m:r>
                        <a:rPr lang="en-US" sz="1600" b="0" i="1" smtClean="0">
                          <a:latin typeface="Cambria Math" panose="02040503050406030204" pitchFamily="18" charset="0"/>
                        </a:rPr>
                        <m:t>+0.1 </m:t>
                      </m:r>
                      <m:r>
                        <a:rPr lang="en-US" sz="1600" b="0" i="1" smtClean="0">
                          <a:latin typeface="Cambria Math" panose="02040503050406030204" pitchFamily="18" charset="0"/>
                        </a:rPr>
                        <m:t>𝑙𝑜𝑠</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𝐷𝑖𝑎𝑙𝑒𝑐𝑡</m:t>
                          </m:r>
                          <m:r>
                            <a:rPr lang="en-US" sz="1600" b="0" i="1" smtClean="0">
                              <a:latin typeface="Cambria Math" panose="02040503050406030204" pitchFamily="18" charset="0"/>
                            </a:rPr>
                            <m:t> </m:t>
                          </m:r>
                          <m:r>
                            <a:rPr lang="en-US" sz="1600" b="0" i="1" smtClean="0">
                              <a:latin typeface="Cambria Math" panose="02040503050406030204" pitchFamily="18" charset="0"/>
                            </a:rPr>
                            <m:t>𝑅𝑒𝑔𝑖𝑜𝑛</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0.1</m:t>
                          </m:r>
                        </m:e>
                        <m:sub>
                          <m:r>
                            <a:rPr lang="en-US" sz="1600" b="0" i="1" smtClean="0">
                              <a:latin typeface="Cambria Math" panose="02040503050406030204" pitchFamily="18" charset="0"/>
                            </a:rPr>
                            <m:t>𝐺𝑒𝑛𝑑𝑒𝑟</m:t>
                          </m:r>
                        </m:sub>
                      </m:sSub>
                    </m:oMath>
                  </m:oMathPara>
                </a14:m>
                <a:endParaRPr lang="en-US" sz="1600" dirty="0"/>
              </a:p>
            </p:txBody>
          </p:sp>
        </mc:Choice>
        <mc:Fallback xmlns="">
          <p:sp>
            <p:nvSpPr>
              <p:cNvPr id="3" name="TextBox 2">
                <a:extLst>
                  <a:ext uri="{FF2B5EF4-FFF2-40B4-BE49-F238E27FC236}">
                    <a16:creationId xmlns:a16="http://schemas.microsoft.com/office/drawing/2014/main" id="{33BBBE81-C1F7-6DE2-1F7F-89B9FAFC4BEE}"/>
                  </a:ext>
                </a:extLst>
              </p:cNvPr>
              <p:cNvSpPr txBox="1">
                <a:spLocks noRot="1" noChangeAspect="1" noMove="1" noResize="1" noEditPoints="1" noAdjustHandles="1" noChangeArrowheads="1" noChangeShapeType="1" noTextEdit="1"/>
              </p:cNvSpPr>
              <p:nvPr/>
            </p:nvSpPr>
            <p:spPr>
              <a:xfrm>
                <a:off x="1287542" y="6138699"/>
                <a:ext cx="5667268" cy="266227"/>
              </a:xfrm>
              <a:prstGeom prst="rect">
                <a:avLst/>
              </a:prstGeom>
              <a:blipFill>
                <a:blip r:embed="rId8"/>
                <a:stretch>
                  <a:fillRect b="-2727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A0BCBC1-BC85-CF3D-1F15-21063325188A}"/>
              </a:ext>
            </a:extLst>
          </p:cNvPr>
          <p:cNvSpPr txBox="1"/>
          <p:nvPr/>
        </p:nvSpPr>
        <p:spPr>
          <a:xfrm>
            <a:off x="9014777" y="1211570"/>
            <a:ext cx="2747138" cy="830997"/>
          </a:xfrm>
          <a:prstGeom prst="rect">
            <a:avLst/>
          </a:prstGeom>
          <a:noFill/>
        </p:spPr>
        <p:txBody>
          <a:bodyPr wrap="square">
            <a:spAutoFit/>
          </a:bodyPr>
          <a:lstStyle/>
          <a:p>
            <a:pPr algn="ctr"/>
            <a:r>
              <a:rPr lang="en-US" sz="1600" b="1" dirty="0">
                <a:solidFill>
                  <a:schemeClr val="accent1"/>
                </a:solidFill>
                <a:ea typeface="Cambria" panose="02040503050406030204" pitchFamily="18" charset="0"/>
              </a:rPr>
              <a:t>Due to scarcity of mmW vibrometry data, LPF TIMIT</a:t>
            </a:r>
            <a:r>
              <a:rPr lang="en-US" sz="1600" baseline="30000" dirty="0">
                <a:latin typeface="Cambria" panose="02040503050406030204" pitchFamily="18" charset="0"/>
                <a:ea typeface="Cambria" panose="02040503050406030204" pitchFamily="18" charset="0"/>
              </a:rPr>
              <a:t> [43]</a:t>
            </a:r>
            <a:r>
              <a:rPr lang="en-US" sz="1600" b="1" dirty="0">
                <a:solidFill>
                  <a:schemeClr val="accent1"/>
                </a:solidFill>
                <a:ea typeface="Cambria" panose="02040503050406030204" pitchFamily="18" charset="0"/>
              </a:rPr>
              <a:t> acoustic data was first used.</a:t>
            </a:r>
            <a:endParaRPr lang="en-US" sz="1600" b="1" dirty="0">
              <a:solidFill>
                <a:schemeClr val="accent1"/>
              </a:solidFill>
            </a:endParaRPr>
          </a:p>
        </p:txBody>
      </p:sp>
      <p:pic>
        <p:nvPicPr>
          <p:cNvPr id="25" name="Picture 24" descr="Chart, line chart&#10;&#10;Description automatically generated">
            <a:extLst>
              <a:ext uri="{FF2B5EF4-FFF2-40B4-BE49-F238E27FC236}">
                <a16:creationId xmlns:a16="http://schemas.microsoft.com/office/drawing/2014/main" id="{26229EE5-8D36-1B06-7CBE-BDE117405C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5534" y="4129816"/>
            <a:ext cx="3353268" cy="2657846"/>
          </a:xfrm>
          <a:prstGeom prst="rect">
            <a:avLst/>
          </a:prstGeom>
        </p:spPr>
      </p:pic>
      <p:sp>
        <p:nvSpPr>
          <p:cNvPr id="30" name="Freeform: Shape 29">
            <a:extLst>
              <a:ext uri="{FF2B5EF4-FFF2-40B4-BE49-F238E27FC236}">
                <a16:creationId xmlns:a16="http://schemas.microsoft.com/office/drawing/2014/main" id="{0CF3A344-7693-1D2C-8C13-26F69B0FFF46}"/>
              </a:ext>
            </a:extLst>
          </p:cNvPr>
          <p:cNvSpPr/>
          <p:nvPr/>
        </p:nvSpPr>
        <p:spPr>
          <a:xfrm>
            <a:off x="10773054" y="4126097"/>
            <a:ext cx="491668" cy="866633"/>
          </a:xfrm>
          <a:custGeom>
            <a:avLst/>
            <a:gdLst>
              <a:gd name="connsiteX0" fmla="*/ 470848 w 491668"/>
              <a:gd name="connsiteY0" fmla="*/ 0 h 866633"/>
              <a:gd name="connsiteX1" fmla="*/ 436728 w 491668"/>
              <a:gd name="connsiteY1" fmla="*/ 586854 h 866633"/>
              <a:gd name="connsiteX2" fmla="*/ 0 w 491668"/>
              <a:gd name="connsiteY2" fmla="*/ 866633 h 866633"/>
            </a:gdLst>
            <a:ahLst/>
            <a:cxnLst>
              <a:cxn ang="0">
                <a:pos x="connsiteX0" y="connsiteY0"/>
              </a:cxn>
              <a:cxn ang="0">
                <a:pos x="connsiteX1" y="connsiteY1"/>
              </a:cxn>
              <a:cxn ang="0">
                <a:pos x="connsiteX2" y="connsiteY2"/>
              </a:cxn>
            </a:cxnLst>
            <a:rect l="l" t="t" r="r" b="b"/>
            <a:pathLst>
              <a:path w="491668" h="866633">
                <a:moveTo>
                  <a:pt x="470848" y="0"/>
                </a:moveTo>
                <a:cubicBezTo>
                  <a:pt x="493025" y="221207"/>
                  <a:pt x="515203" y="442415"/>
                  <a:pt x="436728" y="586854"/>
                </a:cubicBezTo>
                <a:cubicBezTo>
                  <a:pt x="358253" y="731293"/>
                  <a:pt x="179126" y="798963"/>
                  <a:pt x="0" y="86663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736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Speech Recognition vs Speaker ID for LPF Audio</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49829"/>
            <a:ext cx="10839251" cy="5437833"/>
          </a:xfrm>
        </p:spPr>
        <p:txBody>
          <a:bodyPr>
            <a:normAutofit/>
          </a:bodyPr>
          <a:lstStyle/>
          <a:p>
            <a:r>
              <a:rPr lang="en-US" sz="2000" dirty="0">
                <a:latin typeface="Cambria" panose="02040503050406030204" pitchFamily="18" charset="0"/>
                <a:ea typeface="Cambria" panose="02040503050406030204" pitchFamily="18" charset="0"/>
              </a:rPr>
              <a:t>Automatic speech recognition (ASR) requires multiple observations of different people speaking the same words.</a:t>
            </a:r>
          </a:p>
          <a:p>
            <a:pPr lvl="1"/>
            <a:r>
              <a:rPr lang="en-US" sz="1800" dirty="0">
                <a:latin typeface="Cambria" panose="02040503050406030204" pitchFamily="18" charset="0"/>
                <a:ea typeface="Cambria" panose="02040503050406030204" pitchFamily="18" charset="0"/>
              </a:rPr>
              <a:t>TIMIT database consists every person speaking ten phonetically rich sentences.</a:t>
            </a:r>
          </a:p>
          <a:p>
            <a:r>
              <a:rPr lang="en-US" sz="2000" dirty="0">
                <a:latin typeface="Cambria" panose="02040503050406030204" pitchFamily="18" charset="0"/>
                <a:ea typeface="Cambria" panose="02040503050406030204" pitchFamily="18" charset="0"/>
              </a:rPr>
              <a:t>Adopted Google Speech Recognition</a:t>
            </a:r>
            <a:r>
              <a:rPr lang="en-US" sz="2000" baseline="30000" dirty="0">
                <a:latin typeface="Cambria" panose="02040503050406030204" pitchFamily="18" charset="0"/>
                <a:ea typeface="Cambria" panose="02040503050406030204" pitchFamily="18" charset="0"/>
              </a:rPr>
              <a:t> [48]</a:t>
            </a:r>
            <a:r>
              <a:rPr lang="en-US" sz="2000" dirty="0">
                <a:latin typeface="Cambria" panose="02040503050406030204" pitchFamily="18" charset="0"/>
                <a:ea typeface="Cambria" panose="02040503050406030204" pitchFamily="18" charset="0"/>
              </a:rPr>
              <a:t> yet recognized as a lower bound on performance as it was trained on non-filtered acoustic data.</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36</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2" name="Picture 31" descr="Chart, line chart&#10;&#10;Description automatically generated">
            <a:extLst>
              <a:ext uri="{FF2B5EF4-FFF2-40B4-BE49-F238E27FC236}">
                <a16:creationId xmlns:a16="http://schemas.microsoft.com/office/drawing/2014/main" id="{E5A0299A-FC35-A303-F289-DD8180C271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057" y="3160998"/>
            <a:ext cx="5711455" cy="2635811"/>
          </a:xfrm>
          <a:prstGeom prst="rect">
            <a:avLst/>
          </a:prstGeom>
        </p:spPr>
      </p:pic>
      <p:pic>
        <p:nvPicPr>
          <p:cNvPr id="34" name="Picture 33" descr="Chart, line chart&#10;&#10;Description automatically generated">
            <a:extLst>
              <a:ext uri="{FF2B5EF4-FFF2-40B4-BE49-F238E27FC236}">
                <a16:creationId xmlns:a16="http://schemas.microsoft.com/office/drawing/2014/main" id="{F3D46015-F911-B2FA-254B-13BF37498D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551" y="3160998"/>
            <a:ext cx="5705080" cy="2635811"/>
          </a:xfrm>
          <a:prstGeom prst="rect">
            <a:avLst/>
          </a:prstGeom>
        </p:spPr>
      </p:pic>
      <p:cxnSp>
        <p:nvCxnSpPr>
          <p:cNvPr id="35" name="Straight Arrow Connector 34">
            <a:extLst>
              <a:ext uri="{FF2B5EF4-FFF2-40B4-BE49-F238E27FC236}">
                <a16:creationId xmlns:a16="http://schemas.microsoft.com/office/drawing/2014/main" id="{5EED3F96-815E-F8A1-DB74-13C71BC76926}"/>
              </a:ext>
            </a:extLst>
          </p:cNvPr>
          <p:cNvCxnSpPr>
            <a:cxnSpLocks/>
          </p:cNvCxnSpPr>
          <p:nvPr/>
        </p:nvCxnSpPr>
        <p:spPr>
          <a:xfrm flipV="1">
            <a:off x="1215968" y="5058308"/>
            <a:ext cx="0" cy="843429"/>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36" name="TextBox 35">
            <a:extLst>
              <a:ext uri="{FF2B5EF4-FFF2-40B4-BE49-F238E27FC236}">
                <a16:creationId xmlns:a16="http://schemas.microsoft.com/office/drawing/2014/main" id="{B77DAE1E-B3E8-EFAD-9405-069E04385179}"/>
              </a:ext>
            </a:extLst>
          </p:cNvPr>
          <p:cNvSpPr txBox="1"/>
          <p:nvPr/>
        </p:nvSpPr>
        <p:spPr>
          <a:xfrm>
            <a:off x="623183" y="5901737"/>
            <a:ext cx="3410154" cy="584775"/>
          </a:xfrm>
          <a:prstGeom prst="rect">
            <a:avLst/>
          </a:prstGeom>
          <a:noFill/>
          <a:ln>
            <a:noFill/>
          </a:ln>
        </p:spPr>
        <p:txBody>
          <a:bodyPr wrap="square">
            <a:spAutoFit/>
          </a:bodyPr>
          <a:lstStyle/>
          <a:p>
            <a:pPr algn="ctr"/>
            <a:r>
              <a:rPr lang="en-US" sz="1600" dirty="0">
                <a:solidFill>
                  <a:schemeClr val="tx1"/>
                </a:solidFill>
                <a:latin typeface="Cambria" panose="02040503050406030204" pitchFamily="18" charset="0"/>
                <a:ea typeface="Cambria" panose="02040503050406030204" pitchFamily="18" charset="0"/>
              </a:rPr>
              <a:t>ASR requires first harmonic to recognize speech perhaps.</a:t>
            </a:r>
            <a:endParaRPr lang="en-US" sz="1600" dirty="0">
              <a:solidFill>
                <a:schemeClr val="tx1"/>
              </a:solidFill>
            </a:endParaRPr>
          </a:p>
        </p:txBody>
      </p:sp>
      <p:cxnSp>
        <p:nvCxnSpPr>
          <p:cNvPr id="39" name="Straight Arrow Connector 38">
            <a:extLst>
              <a:ext uri="{FF2B5EF4-FFF2-40B4-BE49-F238E27FC236}">
                <a16:creationId xmlns:a16="http://schemas.microsoft.com/office/drawing/2014/main" id="{4ED378B1-9929-E914-B272-E607E717DA41}"/>
              </a:ext>
            </a:extLst>
          </p:cNvPr>
          <p:cNvCxnSpPr>
            <a:cxnSpLocks/>
          </p:cNvCxnSpPr>
          <p:nvPr/>
        </p:nvCxnSpPr>
        <p:spPr>
          <a:xfrm flipV="1">
            <a:off x="7338160" y="4364548"/>
            <a:ext cx="0" cy="1537189"/>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42" name="TextBox 41">
            <a:extLst>
              <a:ext uri="{FF2B5EF4-FFF2-40B4-BE49-F238E27FC236}">
                <a16:creationId xmlns:a16="http://schemas.microsoft.com/office/drawing/2014/main" id="{1B1568F1-F9F2-7C27-3D23-C90F543AF6C6}"/>
              </a:ext>
            </a:extLst>
          </p:cNvPr>
          <p:cNvSpPr txBox="1"/>
          <p:nvPr/>
        </p:nvSpPr>
        <p:spPr>
          <a:xfrm>
            <a:off x="5960832" y="5901737"/>
            <a:ext cx="4118253" cy="584775"/>
          </a:xfrm>
          <a:prstGeom prst="rect">
            <a:avLst/>
          </a:prstGeom>
          <a:noFill/>
          <a:ln>
            <a:noFill/>
          </a:ln>
        </p:spPr>
        <p:txBody>
          <a:bodyPr wrap="square">
            <a:spAutoFit/>
          </a:bodyPr>
          <a:lstStyle/>
          <a:p>
            <a:pPr algn="ctr"/>
            <a:r>
              <a:rPr lang="en-US" sz="1600" dirty="0">
                <a:latin typeface="Cambria" panose="02040503050406030204" pitchFamily="18" charset="0"/>
                <a:ea typeface="Cambria" panose="02040503050406030204" pitchFamily="18" charset="0"/>
              </a:rPr>
              <a:t>Speaker ID requires less of the high harmonics of speech to perform well.</a:t>
            </a:r>
            <a:endParaRPr lang="en-US" sz="1600" dirty="0">
              <a:solidFill>
                <a:schemeClr val="tx1"/>
              </a:solidFill>
            </a:endParaRPr>
          </a:p>
        </p:txBody>
      </p:sp>
    </p:spTree>
    <p:extLst>
      <p:ext uri="{BB962C8B-B14F-4D97-AF65-F5344CB8AC3E}">
        <p14:creationId xmlns:p14="http://schemas.microsoft.com/office/powerpoint/2010/main" val="3636089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181440"/>
            <a:ext cx="8562808" cy="1095560"/>
          </a:xfrm>
        </p:spPr>
        <p:txBody>
          <a:bodyPr anchor="t">
            <a:normAutofit/>
          </a:bodyPr>
          <a:lstStyle/>
          <a:p>
            <a:pPr lvl="0"/>
            <a:r>
              <a:rPr lang="en-US" sz="3200" dirty="0">
                <a:latin typeface="Cambria" panose="02040503050406030204" pitchFamily="18" charset="0"/>
                <a:ea typeface="Cambria" panose="02040503050406030204" pitchFamily="18" charset="0"/>
              </a:rPr>
              <a:t>Can mmW Radar Vibrometry Lead to Novel Speech Analysis Systems?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49829"/>
                <a:ext cx="11230945" cy="5437833"/>
              </a:xfrm>
            </p:spPr>
            <p:txBody>
              <a:bodyPr>
                <a:normAutofit/>
              </a:bodyPr>
              <a:lstStyle/>
              <a:p>
                <a:r>
                  <a:rPr lang="en-US" sz="2000" dirty="0">
                    <a:latin typeface="Cambria" panose="02040503050406030204" pitchFamily="18" charset="0"/>
                    <a:ea typeface="Cambria" panose="02040503050406030204" pitchFamily="18" charset="0"/>
                  </a:rPr>
                  <a:t>If LPF audio with ca cutoff of </a:t>
                </a:r>
                <a14:m>
                  <m:oMath xmlns:m="http://schemas.openxmlformats.org/officeDocument/2006/math">
                    <m:r>
                      <a:rPr lang="en-US" sz="2000" b="0" i="1" smtClean="0">
                        <a:latin typeface="Cambria Math" panose="02040503050406030204" pitchFamily="18" charset="0"/>
                        <a:ea typeface="Cambria" panose="02040503050406030204" pitchFamily="18" charset="0"/>
                      </a:rPr>
                      <m:t>1</m:t>
                    </m:r>
                  </m:oMath>
                </a14:m>
                <a:r>
                  <a:rPr lang="en-US" sz="2000" dirty="0">
                    <a:latin typeface="Cambria" panose="02040503050406030204" pitchFamily="18" charset="0"/>
                    <a:ea typeface="Cambria" panose="02040503050406030204" pitchFamily="18" charset="0"/>
                  </a:rPr>
                  <a:t> kHz does equation well to mmW vibrometry data, speaker ID systems could be made more contextually private.</a:t>
                </a:r>
              </a:p>
              <a:p>
                <a:r>
                  <a:rPr lang="en-US" sz="2000" dirty="0">
                    <a:latin typeface="Cambria" panose="02040503050406030204" pitchFamily="18" charset="0"/>
                    <a:ea typeface="Cambria" panose="02040503050406030204" pitchFamily="18" charset="0"/>
                  </a:rPr>
                  <a:t>However, further work is required to justify</a:t>
                </a:r>
              </a:p>
              <a:p>
                <a:pPr marL="914400" lvl="1" indent="-457200">
                  <a:buFont typeface="+mj-lt"/>
                  <a:buAutoNum type="arabicPeriod"/>
                </a:pPr>
                <a:r>
                  <a:rPr lang="en-US" sz="1600" dirty="0">
                    <a:latin typeface="Cambria" panose="02040503050406030204" pitchFamily="18" charset="0"/>
                    <a:ea typeface="Cambria" panose="02040503050406030204" pitchFamily="18" charset="0"/>
                  </a:rPr>
                  <a:t>mmW radar vibrometry data set of larynx vibrations for multiple speakers saying multiple word utterances</a:t>
                </a:r>
              </a:p>
              <a:p>
                <a:pPr marL="914400" lvl="1" indent="-457200">
                  <a:buFont typeface="+mj-lt"/>
                  <a:buAutoNum type="arabicPeriod"/>
                </a:pPr>
                <a:r>
                  <a:rPr lang="en-US" sz="1600" dirty="0">
                    <a:latin typeface="Cambria" panose="02040503050406030204" pitchFamily="18" charset="0"/>
                    <a:ea typeface="Cambria" panose="02040503050406030204" pitchFamily="18" charset="0"/>
                  </a:rPr>
                  <a:t>an ASR trainable on non-acoustic data</a:t>
                </a:r>
              </a:p>
              <a:p>
                <a:endParaRPr lang="en-US" sz="2000" dirty="0">
                  <a:latin typeface="Cambria" panose="02040503050406030204" pitchFamily="18" charset="0"/>
                  <a:ea typeface="Cambria" panose="02040503050406030204" pitchFamily="18" charset="0"/>
                </a:endParaRPr>
              </a:p>
              <a:p>
                <a:pPr marL="0" indent="0">
                  <a:buNone/>
                </a:pPr>
                <a:endParaRPr lang="en-US" sz="2000" dirty="0">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581192" y="1349829"/>
                <a:ext cx="11230945" cy="5437833"/>
              </a:xfrm>
              <a:blipFill>
                <a:blip r:embed="rId4"/>
                <a:stretch>
                  <a:fillRect l="-488" t="-11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37</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D7C2CEF-32CC-FDFB-9C8F-C873836AA649}"/>
              </a:ext>
            </a:extLst>
          </p:cNvPr>
          <p:cNvPicPr>
            <a:picLocks noChangeAspect="1"/>
          </p:cNvPicPr>
          <p:nvPr/>
        </p:nvPicPr>
        <p:blipFill>
          <a:blip r:embed="rId6"/>
          <a:stretch>
            <a:fillRect/>
          </a:stretch>
        </p:blipFill>
        <p:spPr>
          <a:xfrm>
            <a:off x="4524232" y="3009247"/>
            <a:ext cx="6491676" cy="3477501"/>
          </a:xfrm>
          <a:prstGeom prst="rect">
            <a:avLst/>
          </a:prstGeom>
        </p:spPr>
      </p:pic>
      <p:sp>
        <p:nvSpPr>
          <p:cNvPr id="6" name="TextBox 5">
            <a:extLst>
              <a:ext uri="{FF2B5EF4-FFF2-40B4-BE49-F238E27FC236}">
                <a16:creationId xmlns:a16="http://schemas.microsoft.com/office/drawing/2014/main" id="{92F2406F-C373-FA44-BE21-534386480081}"/>
              </a:ext>
            </a:extLst>
          </p:cNvPr>
          <p:cNvSpPr txBox="1"/>
          <p:nvPr/>
        </p:nvSpPr>
        <p:spPr>
          <a:xfrm>
            <a:off x="7898938" y="5540638"/>
            <a:ext cx="1364950" cy="830997"/>
          </a:xfrm>
          <a:prstGeom prst="rect">
            <a:avLst/>
          </a:prstGeom>
          <a:solidFill>
            <a:srgbClr val="CBCBCB"/>
          </a:solidFill>
        </p:spPr>
        <p:txBody>
          <a:bodyPr wrap="square" rtlCol="0">
            <a:spAutoFit/>
          </a:bodyPr>
          <a:lstStyle/>
          <a:p>
            <a:endParaRPr lang="en-US" sz="1600" dirty="0"/>
          </a:p>
          <a:p>
            <a:r>
              <a:rPr lang="en-US" sz="1600" dirty="0"/>
              <a:t> unobtainable</a:t>
            </a:r>
          </a:p>
          <a:p>
            <a:r>
              <a:rPr lang="en-US" sz="1600" dirty="0"/>
              <a:t> </a:t>
            </a:r>
          </a:p>
        </p:txBody>
      </p:sp>
      <p:pic>
        <p:nvPicPr>
          <p:cNvPr id="10" name="Picture 9" descr="A picture containing text, indoor, desk, computer&#10;&#10;Description automatically generated">
            <a:extLst>
              <a:ext uri="{FF2B5EF4-FFF2-40B4-BE49-F238E27FC236}">
                <a16:creationId xmlns:a16="http://schemas.microsoft.com/office/drawing/2014/main" id="{EF491575-7EC6-2F59-E991-2D5394403E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520" y="3088999"/>
            <a:ext cx="4036035" cy="3334115"/>
          </a:xfrm>
          <a:prstGeom prst="rect">
            <a:avLst/>
          </a:prstGeom>
        </p:spPr>
      </p:pic>
    </p:spTree>
    <p:extLst>
      <p:ext uri="{BB962C8B-B14F-4D97-AF65-F5344CB8AC3E}">
        <p14:creationId xmlns:p14="http://schemas.microsoft.com/office/powerpoint/2010/main" val="1591203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Off-page Connector 11">
            <a:extLst>
              <a:ext uri="{FF2B5EF4-FFF2-40B4-BE49-F238E27FC236}">
                <a16:creationId xmlns:a16="http://schemas.microsoft.com/office/drawing/2014/main" id="{E4803466-908F-B01C-E44A-D08CC13F258B}"/>
              </a:ext>
            </a:extLst>
          </p:cNvPr>
          <p:cNvSpPr/>
          <p:nvPr/>
        </p:nvSpPr>
        <p:spPr>
          <a:xfrm>
            <a:off x="4320231" y="1836232"/>
            <a:ext cx="3836938" cy="30195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b="1" u="sng" dirty="0">
              <a:solidFill>
                <a:schemeClr val="tx2"/>
              </a:solidFill>
              <a:latin typeface="Cambria" panose="02040503050406030204" pitchFamily="18" charset="0"/>
              <a:ea typeface="Cambria" panose="02040503050406030204" pitchFamily="18" charset="0"/>
            </a:endParaRPr>
          </a:p>
        </p:txBody>
      </p:sp>
      <p:sp>
        <p:nvSpPr>
          <p:cNvPr id="16" name="Flowchart: Off-page Connector 15">
            <a:extLst>
              <a:ext uri="{FF2B5EF4-FFF2-40B4-BE49-F238E27FC236}">
                <a16:creationId xmlns:a16="http://schemas.microsoft.com/office/drawing/2014/main" id="{84F9C64E-AE81-DCA3-CCE0-9FB18E28B891}"/>
              </a:ext>
            </a:extLst>
          </p:cNvPr>
          <p:cNvSpPr/>
          <p:nvPr/>
        </p:nvSpPr>
        <p:spPr>
          <a:xfrm>
            <a:off x="483293" y="1833214"/>
            <a:ext cx="3836938" cy="3019499"/>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Cambria" panose="02040503050406030204" pitchFamily="18" charset="0"/>
              <a:ea typeface="Cambria" panose="02040503050406030204" pitchFamily="18" charset="0"/>
            </a:endParaRPr>
          </a:p>
        </p:txBody>
      </p:sp>
      <p:sp>
        <p:nvSpPr>
          <p:cNvPr id="17" name="Flowchart: Off-page Connector 16">
            <a:extLst>
              <a:ext uri="{FF2B5EF4-FFF2-40B4-BE49-F238E27FC236}">
                <a16:creationId xmlns:a16="http://schemas.microsoft.com/office/drawing/2014/main" id="{B589B996-6490-6298-A305-84745FDE2EE1}"/>
              </a:ext>
            </a:extLst>
          </p:cNvPr>
          <p:cNvSpPr/>
          <p:nvPr/>
        </p:nvSpPr>
        <p:spPr>
          <a:xfrm>
            <a:off x="8157169" y="1833213"/>
            <a:ext cx="3836938" cy="3019500"/>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chemeClr val="tx2"/>
              </a:solidFill>
              <a:latin typeface="Cambria" panose="02040503050406030204" pitchFamily="18" charset="0"/>
              <a:ea typeface="Cambria" panose="02040503050406030204" pitchFamily="18" charset="0"/>
            </a:endParaRPr>
          </a:p>
          <a:p>
            <a:pPr algn="ctr"/>
            <a:endParaRPr lang="en-US" u="sng" dirty="0">
              <a:solidFill>
                <a:schemeClr val="tx2"/>
              </a:solidFill>
              <a:latin typeface="Cambria" panose="02040503050406030204" pitchFamily="18" charset="0"/>
              <a:ea typeface="Cambria" panose="02040503050406030204" pitchFamily="18" charset="0"/>
            </a:endParaRPr>
          </a:p>
        </p:txBody>
      </p:sp>
      <p:pic>
        <p:nvPicPr>
          <p:cNvPr id="3" name="Picture 4" descr="Contact — Duke University Chorale">
            <a:extLst>
              <a:ext uri="{FF2B5EF4-FFF2-40B4-BE49-F238E27FC236}">
                <a16:creationId xmlns:a16="http://schemas.microsoft.com/office/drawing/2014/main" id="{D2932F2C-F4EC-167C-F955-592F689F52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What are the Key Take Aways?</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67794"/>
            <a:ext cx="11299184" cy="5437833"/>
          </a:xfrm>
        </p:spPr>
        <p:txBody>
          <a:bodyPr>
            <a:normAutofit/>
          </a:bodyPr>
          <a:lstStyle/>
          <a:p>
            <a:pPr marL="0" indent="0" algn="ctr">
              <a:spcAft>
                <a:spcPts val="500"/>
              </a:spcAft>
              <a:buNone/>
            </a:pPr>
            <a:r>
              <a:rPr lang="en-US" sz="2400" dirty="0">
                <a:latin typeface="Cambria" panose="02040503050406030204" pitchFamily="18" charset="0"/>
                <a:ea typeface="Cambria" panose="02040503050406030204" pitchFamily="18" charset="0"/>
              </a:rPr>
              <a:t>Preliminary Analysis of Non-Acoustic Speech Systems </a:t>
            </a:r>
            <a:r>
              <a:rPr lang="en-US" sz="2400" b="1" dirty="0">
                <a:latin typeface="Cambria" panose="02040503050406030204" pitchFamily="18" charset="0"/>
                <a:ea typeface="Cambria" panose="02040503050406030204" pitchFamily="18" charset="0"/>
              </a:rPr>
              <a:t>– Context-Blind Speaker ID</a:t>
            </a:r>
          </a:p>
          <a:p>
            <a:pPr marL="0" indent="0" algn="ctr">
              <a:spcAft>
                <a:spcPts val="500"/>
              </a:spcAft>
              <a:buNone/>
            </a:pPr>
            <a:endParaRPr lang="en-US" sz="2000" b="1" dirty="0">
              <a:solidFill>
                <a:schemeClr val="accent2">
                  <a:lumMod val="50000"/>
                </a:schemeClr>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38</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3A7D9EB-9AFD-511B-21CB-83A292F3A4EF}"/>
              </a:ext>
            </a:extLst>
          </p:cNvPr>
          <p:cNvSpPr txBox="1"/>
          <p:nvPr/>
        </p:nvSpPr>
        <p:spPr>
          <a:xfrm>
            <a:off x="483294" y="1908315"/>
            <a:ext cx="3836938" cy="1449115"/>
          </a:xfrm>
          <a:prstGeom prst="rect">
            <a:avLst/>
          </a:prstGeom>
          <a:noFill/>
        </p:spPr>
        <p:txBody>
          <a:bodyPr wrap="square">
            <a:spAutoFit/>
          </a:bodyPr>
          <a:lstStyle/>
          <a:p>
            <a:pPr algn="ctr"/>
            <a:r>
              <a:rPr lang="en-US" sz="2000" u="sng" dirty="0">
                <a:solidFill>
                  <a:schemeClr val="tx2"/>
                </a:solidFill>
                <a:latin typeface="Cambria" panose="02040503050406030204" pitchFamily="18" charset="0"/>
                <a:ea typeface="Cambria" panose="02040503050406030204" pitchFamily="18" charset="0"/>
              </a:rPr>
              <a:t>Potential Impact</a:t>
            </a:r>
            <a:endParaRPr lang="en-US" sz="1000" u="sng" dirty="0">
              <a:solidFill>
                <a:schemeClr val="tx2"/>
              </a:solidFill>
              <a:latin typeface="Cambria" panose="02040503050406030204" pitchFamily="18" charset="0"/>
              <a:ea typeface="Cambria" panose="02040503050406030204" pitchFamily="18" charset="0"/>
            </a:endParaRPr>
          </a:p>
          <a:p>
            <a:pPr algn="ctr">
              <a:spcBef>
                <a:spcPts val="500"/>
              </a:spcBef>
            </a:pPr>
            <a:r>
              <a:rPr lang="en-US" sz="1600" dirty="0">
                <a:solidFill>
                  <a:schemeClr val="tx2"/>
                </a:solidFill>
                <a:latin typeface="Cambria" panose="02040503050406030204" pitchFamily="18" charset="0"/>
                <a:ea typeface="Cambria" panose="02040503050406030204" pitchFamily="18" charset="0"/>
              </a:rPr>
              <a:t>mmW vibrometry could provide a data source related to human speech generation to offer contextually private biometric identification</a:t>
            </a:r>
          </a:p>
        </p:txBody>
      </p:sp>
      <p:sp>
        <p:nvSpPr>
          <p:cNvPr id="19" name="TextBox 18">
            <a:extLst>
              <a:ext uri="{FF2B5EF4-FFF2-40B4-BE49-F238E27FC236}">
                <a16:creationId xmlns:a16="http://schemas.microsoft.com/office/drawing/2014/main" id="{F4202DA3-0DB0-2A4B-ACC8-7E23D6E002A8}"/>
              </a:ext>
            </a:extLst>
          </p:cNvPr>
          <p:cNvSpPr txBox="1"/>
          <p:nvPr/>
        </p:nvSpPr>
        <p:spPr>
          <a:xfrm>
            <a:off x="4320229" y="1863215"/>
            <a:ext cx="3836938" cy="2251899"/>
          </a:xfrm>
          <a:prstGeom prst="rect">
            <a:avLst/>
          </a:prstGeom>
          <a:noFill/>
        </p:spPr>
        <p:txBody>
          <a:bodyPr wrap="square">
            <a:spAutoFit/>
          </a:bodyPr>
          <a:lstStyle/>
          <a:p>
            <a:pPr algn="ctr"/>
            <a:r>
              <a:rPr lang="en-US" sz="2000" u="sng" dirty="0">
                <a:solidFill>
                  <a:schemeClr val="tx2"/>
                </a:solidFill>
                <a:latin typeface="Cambria" panose="02040503050406030204" pitchFamily="18" charset="0"/>
                <a:ea typeface="Cambria" panose="02040503050406030204" pitchFamily="18" charset="0"/>
              </a:rPr>
              <a:t>Description of Work</a:t>
            </a:r>
            <a:endParaRPr lang="en-US" sz="1000" u="sng" dirty="0">
              <a:solidFill>
                <a:schemeClr val="tx2"/>
              </a:solidFill>
              <a:latin typeface="Cambria" panose="02040503050406030204" pitchFamily="18" charset="0"/>
              <a:ea typeface="Cambria" panose="02040503050406030204" pitchFamily="18" charset="0"/>
            </a:endParaRPr>
          </a:p>
          <a:p>
            <a:pPr>
              <a:spcBef>
                <a:spcPts val="500"/>
              </a:spcBef>
            </a:pPr>
            <a:r>
              <a:rPr lang="en-US" sz="1600" dirty="0">
                <a:solidFill>
                  <a:schemeClr val="tx2"/>
                </a:solidFill>
                <a:latin typeface="Cambria" panose="02040503050406030204" pitchFamily="18" charset="0"/>
                <a:ea typeface="Cambria" panose="02040503050406030204" pitchFamily="18" charset="0"/>
              </a:rPr>
              <a:t>1. used mmW radar larynx vibrometry data to generate speech spectrograms similar to those often generated from acoustic data for speech analysis systems</a:t>
            </a:r>
          </a:p>
          <a:p>
            <a:pPr>
              <a:spcBef>
                <a:spcPts val="500"/>
              </a:spcBef>
            </a:pPr>
            <a:r>
              <a:rPr lang="en-US" sz="1600" dirty="0">
                <a:solidFill>
                  <a:schemeClr val="tx2"/>
                </a:solidFill>
                <a:latin typeface="Cambria" panose="02040503050406030204" pitchFamily="18" charset="0"/>
                <a:ea typeface="Cambria" panose="02040503050406030204" pitchFamily="18" charset="0"/>
              </a:rPr>
              <a:t>2. evaluated the performance of different variants of data in both a speaker ID and speech recognition system</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061677C-A56F-F34E-B72B-EDCD570130FD}"/>
                  </a:ext>
                </a:extLst>
              </p:cNvPr>
              <p:cNvSpPr txBox="1"/>
              <p:nvPr/>
            </p:nvSpPr>
            <p:spPr>
              <a:xfrm>
                <a:off x="8157169" y="1833213"/>
                <a:ext cx="3836938" cy="2498120"/>
              </a:xfrm>
              <a:prstGeom prst="rect">
                <a:avLst/>
              </a:prstGeom>
              <a:noFill/>
            </p:spPr>
            <p:txBody>
              <a:bodyPr wrap="square">
                <a:spAutoFit/>
              </a:bodyPr>
              <a:lstStyle/>
              <a:p>
                <a:pPr algn="ctr"/>
                <a:r>
                  <a:rPr lang="en-US" sz="2000" u="sng" dirty="0">
                    <a:solidFill>
                      <a:schemeClr val="tx2"/>
                    </a:solidFill>
                    <a:latin typeface="Cambria" panose="02040503050406030204" pitchFamily="18" charset="0"/>
                    <a:ea typeface="Cambria" panose="02040503050406030204" pitchFamily="18" charset="0"/>
                  </a:rPr>
                  <a:t>Key Results</a:t>
                </a:r>
                <a:endParaRPr lang="en-US" sz="1000" u="sng" dirty="0">
                  <a:solidFill>
                    <a:schemeClr val="tx2"/>
                  </a:solidFill>
                  <a:latin typeface="Cambria" panose="02040503050406030204" pitchFamily="18" charset="0"/>
                  <a:ea typeface="Cambria" panose="02040503050406030204" pitchFamily="18" charset="0"/>
                </a:endParaRPr>
              </a:p>
              <a:p>
                <a:pPr marL="285750" indent="-285750">
                  <a:spcBef>
                    <a:spcPts val="500"/>
                  </a:spcBef>
                  <a:buFont typeface="Arial" panose="020B0604020202020204" pitchFamily="34" charset="0"/>
                  <a:buChar char="•"/>
                </a:pPr>
                <a:r>
                  <a:rPr lang="en-US" sz="1600" dirty="0">
                    <a:solidFill>
                      <a:schemeClr val="tx2"/>
                    </a:solidFill>
                    <a:latin typeface="Cambria" panose="02040503050406030204" pitchFamily="18" charset="0"/>
                    <a:ea typeface="Cambria" panose="02040503050406030204" pitchFamily="18" charset="0"/>
                  </a:rPr>
                  <a:t>less than </a:t>
                </a:r>
                <a14:m>
                  <m:oMath xmlns:m="http://schemas.openxmlformats.org/officeDocument/2006/math">
                    <m:r>
                      <a:rPr lang="en-US" sz="1600" b="0" i="1" smtClean="0">
                        <a:solidFill>
                          <a:schemeClr val="tx2"/>
                        </a:solidFill>
                        <a:latin typeface="Cambria Math" panose="02040503050406030204" pitchFamily="18" charset="0"/>
                        <a:ea typeface="Cambria" panose="02040503050406030204" pitchFamily="18" charset="0"/>
                      </a:rPr>
                      <m:t>10</m:t>
                    </m:r>
                  </m:oMath>
                </a14:m>
                <a:r>
                  <a:rPr lang="en-US" sz="1600" dirty="0">
                    <a:solidFill>
                      <a:schemeClr val="tx2"/>
                    </a:solidFill>
                    <a:latin typeface="Cambria" panose="02040503050406030204" pitchFamily="18" charset="0"/>
                    <a:ea typeface="Cambria" panose="02040503050406030204" pitchFamily="18" charset="0"/>
                  </a:rPr>
                  <a:t> dB of SNR depreciation for the first two harmonic of speech when using mmW radar vibrometry vs LDV</a:t>
                </a:r>
              </a:p>
              <a:p>
                <a:pPr marL="285750" indent="-285750">
                  <a:spcBef>
                    <a:spcPts val="500"/>
                  </a:spcBef>
                  <a:buFont typeface="Arial" panose="020B0604020202020204" pitchFamily="34" charset="0"/>
                  <a:buChar char="•"/>
                </a:pPr>
                <a:r>
                  <a:rPr lang="en-US" sz="1600" dirty="0">
                    <a:solidFill>
                      <a:schemeClr val="tx2"/>
                    </a:solidFill>
                    <a:latin typeface="Cambria" panose="02040503050406030204" pitchFamily="18" charset="0"/>
                    <a:ea typeface="Cambria" panose="02040503050406030204" pitchFamily="18" charset="0"/>
                  </a:rPr>
                  <a:t>greater than </a:t>
                </a:r>
                <a14:m>
                  <m:oMath xmlns:m="http://schemas.openxmlformats.org/officeDocument/2006/math">
                    <m:r>
                      <a:rPr lang="en-US" sz="1600" b="0" i="1" smtClean="0">
                        <a:solidFill>
                          <a:schemeClr val="tx2"/>
                        </a:solidFill>
                        <a:latin typeface="Cambria Math" panose="02040503050406030204" pitchFamily="18" charset="0"/>
                        <a:ea typeface="Cambria" panose="02040503050406030204" pitchFamily="18" charset="0"/>
                      </a:rPr>
                      <m:t>40%</m:t>
                    </m:r>
                  </m:oMath>
                </a14:m>
                <a:r>
                  <a:rPr lang="en-US" sz="1600" dirty="0">
                    <a:solidFill>
                      <a:schemeClr val="tx2"/>
                    </a:solidFill>
                    <a:latin typeface="Cambria" panose="02040503050406030204" pitchFamily="18" charset="0"/>
                    <a:ea typeface="Cambria" panose="02040503050406030204" pitchFamily="18" charset="0"/>
                  </a:rPr>
                  <a:t> better performance in speaker ID than speech recognition for LPF audio data that resembles mmW radar vibrometry</a:t>
                </a:r>
              </a:p>
            </p:txBody>
          </p:sp>
        </mc:Choice>
        <mc:Fallback xmlns="">
          <p:sp>
            <p:nvSpPr>
              <p:cNvPr id="20" name="TextBox 19">
                <a:extLst>
                  <a:ext uri="{FF2B5EF4-FFF2-40B4-BE49-F238E27FC236}">
                    <a16:creationId xmlns:a16="http://schemas.microsoft.com/office/drawing/2014/main" id="{A061677C-A56F-F34E-B72B-EDCD570130FD}"/>
                  </a:ext>
                </a:extLst>
              </p:cNvPr>
              <p:cNvSpPr txBox="1">
                <a:spLocks noRot="1" noChangeAspect="1" noMove="1" noResize="1" noEditPoints="1" noAdjustHandles="1" noChangeArrowheads="1" noChangeShapeType="1" noTextEdit="1"/>
              </p:cNvSpPr>
              <p:nvPr/>
            </p:nvSpPr>
            <p:spPr>
              <a:xfrm>
                <a:off x="8157169" y="1833213"/>
                <a:ext cx="3836938" cy="2498120"/>
              </a:xfrm>
              <a:prstGeom prst="rect">
                <a:avLst/>
              </a:prstGeom>
              <a:blipFill>
                <a:blip r:embed="rId5"/>
                <a:stretch>
                  <a:fillRect l="-635" t="-1463" r="-1587" b="-1951"/>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DE97B303-9395-43A2-F7AD-8A9DA9585157}"/>
              </a:ext>
            </a:extLst>
          </p:cNvPr>
          <p:cNvSpPr txBox="1">
            <a:spLocks/>
          </p:cNvSpPr>
          <p:nvPr/>
        </p:nvSpPr>
        <p:spPr>
          <a:xfrm>
            <a:off x="581192" y="4784114"/>
            <a:ext cx="11029616" cy="10955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Cambria" panose="02040503050406030204" pitchFamily="18" charset="0"/>
                <a:ea typeface="Cambria" panose="02040503050406030204" pitchFamily="18" charset="0"/>
              </a:rPr>
              <a:t>Future Work</a:t>
            </a:r>
          </a:p>
        </p:txBody>
      </p:sp>
      <p:cxnSp>
        <p:nvCxnSpPr>
          <p:cNvPr id="9" name="Straight Connector 8">
            <a:extLst>
              <a:ext uri="{FF2B5EF4-FFF2-40B4-BE49-F238E27FC236}">
                <a16:creationId xmlns:a16="http://schemas.microsoft.com/office/drawing/2014/main" id="{0154B803-6FEB-6191-5916-C8CD4E2BEB82}"/>
              </a:ext>
            </a:extLst>
          </p:cNvPr>
          <p:cNvCxnSpPr/>
          <p:nvPr/>
        </p:nvCxnSpPr>
        <p:spPr>
          <a:xfrm>
            <a:off x="581192" y="5331894"/>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062A4103-44F0-FED1-BF51-FA2741B49060}"/>
              </a:ext>
            </a:extLst>
          </p:cNvPr>
          <p:cNvSpPr txBox="1">
            <a:spLocks/>
          </p:cNvSpPr>
          <p:nvPr/>
        </p:nvSpPr>
        <p:spPr>
          <a:xfrm>
            <a:off x="581192" y="5492290"/>
            <a:ext cx="10839251" cy="1524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Cambria" panose="02040503050406030204" pitchFamily="18" charset="0"/>
                <a:ea typeface="Cambria" panose="02040503050406030204" pitchFamily="18" charset="0"/>
              </a:rPr>
              <a:t>Content-Blind Speaker ID</a:t>
            </a:r>
          </a:p>
          <a:p>
            <a:r>
              <a:rPr lang="en-US" sz="1800" dirty="0">
                <a:latin typeface="Cambria" panose="02040503050406030204" pitchFamily="18" charset="0"/>
                <a:ea typeface="Cambria" panose="02040503050406030204" pitchFamily="18" charset="0"/>
              </a:rPr>
              <a:t>mmW radar vibrometry data set creation for human larynx vibrations during speech generation</a:t>
            </a:r>
          </a:p>
          <a:p>
            <a:r>
              <a:rPr lang="en-US" sz="1800" dirty="0">
                <a:latin typeface="Cambria" panose="02040503050406030204" pitchFamily="18" charset="0"/>
                <a:ea typeface="Cambria" panose="02040503050406030204" pitchFamily="18" charset="0"/>
              </a:rPr>
              <a:t>Thorough speaker ID vs ASR performance analysis using vibrometry-trained models</a:t>
            </a:r>
          </a:p>
          <a:p>
            <a:pPr marL="0" indent="0">
              <a:buFont typeface="Arial" panose="020B0604020202020204" pitchFamily="34" charset="0"/>
              <a:buNone/>
            </a:pPr>
            <a:endParaRPr lang="en-US" sz="2000" dirty="0">
              <a:latin typeface="Cambria" panose="02040503050406030204" pitchFamily="18" charset="0"/>
              <a:ea typeface="Cambria" panose="02040503050406030204" pitchFamily="18" charset="0"/>
            </a:endParaRPr>
          </a:p>
        </p:txBody>
      </p:sp>
      <p:cxnSp>
        <p:nvCxnSpPr>
          <p:cNvPr id="11" name="Straight Connector 10">
            <a:extLst>
              <a:ext uri="{FF2B5EF4-FFF2-40B4-BE49-F238E27FC236}">
                <a16:creationId xmlns:a16="http://schemas.microsoft.com/office/drawing/2014/main" id="{79117ACF-F433-7AE0-3086-53161C7931AD}"/>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57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Bibliography</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39</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A15BF69-8C68-4576-AB9C-9B5F8D02185A}"/>
              </a:ext>
            </a:extLst>
          </p:cNvPr>
          <p:cNvPicPr>
            <a:picLocks noChangeAspect="1"/>
          </p:cNvPicPr>
          <p:nvPr/>
        </p:nvPicPr>
        <p:blipFill>
          <a:blip r:embed="rId5"/>
          <a:stretch>
            <a:fillRect/>
          </a:stretch>
        </p:blipFill>
        <p:spPr>
          <a:xfrm>
            <a:off x="908738" y="1211570"/>
            <a:ext cx="5002940" cy="5561463"/>
          </a:xfrm>
          <a:prstGeom prst="rect">
            <a:avLst/>
          </a:prstGeom>
        </p:spPr>
      </p:pic>
      <p:pic>
        <p:nvPicPr>
          <p:cNvPr id="21" name="Picture 20">
            <a:extLst>
              <a:ext uri="{FF2B5EF4-FFF2-40B4-BE49-F238E27FC236}">
                <a16:creationId xmlns:a16="http://schemas.microsoft.com/office/drawing/2014/main" id="{3A71A333-A2D3-A824-D5BA-1A94A7FF58C1}"/>
              </a:ext>
            </a:extLst>
          </p:cNvPr>
          <p:cNvPicPr>
            <a:picLocks noChangeAspect="1"/>
          </p:cNvPicPr>
          <p:nvPr/>
        </p:nvPicPr>
        <p:blipFill>
          <a:blip r:embed="rId6"/>
          <a:stretch>
            <a:fillRect/>
          </a:stretch>
        </p:blipFill>
        <p:spPr>
          <a:xfrm>
            <a:off x="6032310" y="1211570"/>
            <a:ext cx="4778314" cy="5559385"/>
          </a:xfrm>
          <a:prstGeom prst="rect">
            <a:avLst/>
          </a:prstGeom>
        </p:spPr>
      </p:pic>
    </p:spTree>
    <p:extLst>
      <p:ext uri="{BB962C8B-B14F-4D97-AF65-F5344CB8AC3E}">
        <p14:creationId xmlns:p14="http://schemas.microsoft.com/office/powerpoint/2010/main" val="86004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ontact — Duke University Chorale">
            <a:extLst>
              <a:ext uri="{FF2B5EF4-FFF2-40B4-BE49-F238E27FC236}">
                <a16:creationId xmlns:a16="http://schemas.microsoft.com/office/drawing/2014/main" id="{D2932F2C-F4EC-167C-F955-592F689F52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Why Millimeter Wave (mmW) Radar Vibrometry?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49829"/>
                <a:ext cx="11287347" cy="5437833"/>
              </a:xfrm>
            </p:spPr>
            <p:txBody>
              <a:bodyPr>
                <a:normAutofit fontScale="92500" lnSpcReduction="10000"/>
              </a:bodyPr>
              <a:lstStyle/>
              <a:p>
                <a:pPr>
                  <a:spcAft>
                    <a:spcPts val="500"/>
                  </a:spcAft>
                </a:pPr>
                <a:r>
                  <a:rPr lang="en-US" sz="2000" dirty="0">
                    <a:solidFill>
                      <a:schemeClr val="tx1"/>
                    </a:solidFill>
                    <a:latin typeface="Cambria" panose="02040503050406030204" pitchFamily="18" charset="0"/>
                    <a:ea typeface="Cambria" panose="02040503050406030204" pitchFamily="18" charset="0"/>
                  </a:rPr>
                  <a:t>Smaller wavelength</a:t>
                </a:r>
                <a:r>
                  <a:rPr lang="en-US" sz="2000" dirty="0">
                    <a:solidFill>
                      <a:schemeClr val="tx1"/>
                    </a:solidFill>
                    <a:ea typeface="Cambria" panose="02040503050406030204" pitchFamily="18" charset="0"/>
                  </a:rPr>
                  <a:t> </a:t>
                </a:r>
                <a14:m>
                  <m:oMath xmlns:m="http://schemas.openxmlformats.org/officeDocument/2006/math">
                    <m:r>
                      <a:rPr lang="en-US" sz="2000" b="0" i="1" smtClean="0">
                        <a:solidFill>
                          <a:schemeClr val="tx1"/>
                        </a:solidFill>
                        <a:latin typeface="Cambria Math" panose="02040503050406030204" pitchFamily="18" charset="0"/>
                        <a:ea typeface="Cambria" panose="02040503050406030204" pitchFamily="18" charset="0"/>
                      </a:rPr>
                      <m:t>→</m:t>
                    </m:r>
                  </m:oMath>
                </a14:m>
                <a:r>
                  <a:rPr lang="en-US" sz="2000" dirty="0">
                    <a:solidFill>
                      <a:schemeClr val="tx1"/>
                    </a:solidFill>
                    <a:latin typeface="Cambria" panose="02040503050406030204" pitchFamily="18" charset="0"/>
                    <a:ea typeface="Cambria" panose="02040503050406030204" pitchFamily="18" charset="0"/>
                  </a:rPr>
                  <a:t> ability to make out vibrations with smaller amplitudes</a:t>
                </a:r>
              </a:p>
              <a:p>
                <a:pPr lvl="1">
                  <a:spcAft>
                    <a:spcPts val="500"/>
                  </a:spcAft>
                </a:pPr>
                <a:r>
                  <a:rPr lang="en-US" sz="1800" dirty="0">
                    <a:latin typeface="Cambria" panose="02040503050406030204" pitchFamily="18" charset="0"/>
                    <a:ea typeface="Cambria" panose="02040503050406030204" pitchFamily="18" charset="0"/>
                  </a:rPr>
                  <a:t>Vibration power is split amongst integer multiples of the vibration’s frequency in Doppler.</a:t>
                </a:r>
              </a:p>
              <a:p>
                <a:pPr lvl="1">
                  <a:spcAft>
                    <a:spcPts val="500"/>
                  </a:spcAft>
                </a:pPr>
                <a:endParaRPr lang="en-US" sz="1800" dirty="0">
                  <a:latin typeface="Cambria" panose="02040503050406030204" pitchFamily="18" charset="0"/>
                  <a:ea typeface="Cambria" panose="02040503050406030204" pitchFamily="18" charset="0"/>
                </a:endParaRPr>
              </a:p>
              <a:p>
                <a:pPr lvl="1">
                  <a:spcAft>
                    <a:spcPts val="500"/>
                  </a:spcAft>
                </a:pPr>
                <a:endParaRPr lang="en-US" sz="1800" dirty="0">
                  <a:solidFill>
                    <a:schemeClr val="accent1"/>
                  </a:solidFill>
                  <a:latin typeface="Cambria" panose="02040503050406030204" pitchFamily="18" charset="0"/>
                  <a:ea typeface="Cambria" panose="02040503050406030204" pitchFamily="18" charset="0"/>
                </a:endParaRPr>
              </a:p>
              <a:p>
                <a:pPr marL="0" indent="0" algn="ctr">
                  <a:spcAft>
                    <a:spcPts val="500"/>
                  </a:spcAft>
                  <a:buNone/>
                </a:pPr>
                <a:endParaRPr lang="en-US" sz="1800" dirty="0">
                  <a:solidFill>
                    <a:schemeClr val="accent1"/>
                  </a:solidFill>
                  <a:latin typeface="Cambria" panose="02040503050406030204" pitchFamily="18" charset="0"/>
                  <a:ea typeface="Cambria" panose="02040503050406030204" pitchFamily="18" charset="0"/>
                </a:endParaRPr>
              </a:p>
              <a:p>
                <a:pPr marL="0" indent="0" algn="ctr">
                  <a:spcAft>
                    <a:spcPts val="500"/>
                  </a:spcAft>
                  <a:buNone/>
                </a:pPr>
                <a:endParaRPr lang="en-US" sz="1800" dirty="0">
                  <a:solidFill>
                    <a:schemeClr val="accent1"/>
                  </a:solidFill>
                  <a:latin typeface="Cambria" panose="02040503050406030204" pitchFamily="18" charset="0"/>
                  <a:ea typeface="Cambria" panose="02040503050406030204" pitchFamily="18" charset="0"/>
                </a:endParaRPr>
              </a:p>
              <a:p>
                <a:pPr marL="0" indent="0" algn="ctr">
                  <a:spcAft>
                    <a:spcPts val="500"/>
                  </a:spcAft>
                  <a:buNone/>
                </a:pPr>
                <a:endParaRPr lang="en-US" sz="1800" dirty="0">
                  <a:solidFill>
                    <a:schemeClr val="accent1"/>
                  </a:solidFill>
                  <a:latin typeface="Cambria" panose="02040503050406030204" pitchFamily="18" charset="0"/>
                  <a:ea typeface="Cambria" panose="02040503050406030204" pitchFamily="18" charset="0"/>
                </a:endParaRPr>
              </a:p>
              <a:p>
                <a:pPr marL="0" indent="0" algn="ctr">
                  <a:spcAft>
                    <a:spcPts val="500"/>
                  </a:spcAft>
                  <a:buNone/>
                </a:pPr>
                <a:endParaRPr lang="en-US" sz="1800" dirty="0">
                  <a:solidFill>
                    <a:schemeClr val="accent1"/>
                  </a:solidFill>
                  <a:latin typeface="Cambria" panose="02040503050406030204" pitchFamily="18" charset="0"/>
                  <a:ea typeface="Cambria" panose="02040503050406030204" pitchFamily="18" charset="0"/>
                </a:endParaRPr>
              </a:p>
              <a:p>
                <a:pPr marL="0" indent="0" algn="ctr">
                  <a:spcAft>
                    <a:spcPts val="500"/>
                  </a:spcAft>
                  <a:buNone/>
                </a:pPr>
                <a:endParaRPr lang="en-US" sz="1800" dirty="0">
                  <a:solidFill>
                    <a:schemeClr val="accent1"/>
                  </a:solidFill>
                  <a:latin typeface="Cambria" panose="02040503050406030204" pitchFamily="18" charset="0"/>
                  <a:ea typeface="Cambria" panose="02040503050406030204" pitchFamily="18" charset="0"/>
                </a:endParaRPr>
              </a:p>
              <a:p>
                <a:pPr>
                  <a:spcAft>
                    <a:spcPts val="500"/>
                  </a:spcAft>
                </a:pPr>
                <a:r>
                  <a:rPr lang="en-US" sz="2000" dirty="0">
                    <a:latin typeface="Cambria" panose="02040503050406030204" pitchFamily="18" charset="0"/>
                    <a:ea typeface="Cambria" panose="02040503050406030204" pitchFamily="18" charset="0"/>
                  </a:rPr>
                  <a:t>Advantages of mmW:</a:t>
                </a:r>
              </a:p>
              <a:p>
                <a:pPr lvl="1">
                  <a:spcAft>
                    <a:spcPts val="500"/>
                  </a:spcAft>
                </a:pPr>
                <a:r>
                  <a:rPr lang="en-US" sz="1800" dirty="0">
                    <a:solidFill>
                      <a:schemeClr val="tx1"/>
                    </a:solidFill>
                    <a:latin typeface="Cambria" panose="02040503050406030204" pitchFamily="18" charset="0"/>
                    <a:ea typeface="Cambria" panose="02040503050406030204" pitchFamily="18" charset="0"/>
                  </a:rPr>
                  <a:t>Smaller wavelength</a:t>
                </a:r>
                <a:r>
                  <a:rPr lang="en-US" sz="1800" dirty="0">
                    <a:solidFill>
                      <a:schemeClr val="tx1"/>
                    </a:solidFill>
                    <a:ea typeface="Cambria" panose="02040503050406030204" pitchFamily="18" charset="0"/>
                  </a:rPr>
                  <a:t> </a:t>
                </a:r>
                <a14:m>
                  <m:oMath xmlns:m="http://schemas.openxmlformats.org/officeDocument/2006/math">
                    <m:r>
                      <a:rPr lang="en-US" sz="1800" b="0" i="1" smtClean="0">
                        <a:solidFill>
                          <a:schemeClr val="tx1"/>
                        </a:solidFill>
                        <a:latin typeface="Cambria Math" panose="02040503050406030204" pitchFamily="18" charset="0"/>
                        <a:ea typeface="Cambria" panose="02040503050406030204" pitchFamily="18" charset="0"/>
                      </a:rPr>
                      <m:t>→</m:t>
                    </m:r>
                  </m:oMath>
                </a14:m>
                <a:r>
                  <a:rPr lang="en-US" sz="1800" dirty="0">
                    <a:solidFill>
                      <a:schemeClr val="tx1"/>
                    </a:solidFill>
                    <a:latin typeface="Cambria" panose="02040503050406030204" pitchFamily="18" charset="0"/>
                    <a:ea typeface="Cambria" panose="02040503050406030204" pitchFamily="18" charset="0"/>
                  </a:rPr>
                  <a:t> better angular resolution,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𝜃</m:t>
                    </m:r>
                    <m:r>
                      <a:rPr lang="en-US" sz="1800" b="0" i="1" smtClean="0">
                        <a:solidFill>
                          <a:schemeClr val="tx1"/>
                        </a:solidFill>
                        <a:latin typeface="Cambria Math" panose="02040503050406030204" pitchFamily="18" charset="0"/>
                        <a:ea typeface="Cambria Math" panose="02040503050406030204" pitchFamily="18" charset="0"/>
                      </a:rPr>
                      <m:t>=</m:t>
                    </m:r>
                    <m:f>
                      <m:fPr>
                        <m:ctrlPr>
                          <a:rPr lang="en-US" sz="1800" i="1" smtClean="0">
                            <a:solidFill>
                              <a:schemeClr val="tx1"/>
                            </a:solidFill>
                            <a:latin typeface="Cambria Math" panose="02040503050406030204" pitchFamily="18" charset="0"/>
                            <a:ea typeface="Cambria Math" panose="02040503050406030204" pitchFamily="18" charset="0"/>
                          </a:rPr>
                        </m:ctrlPr>
                      </m:fPr>
                      <m:num>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l-GR" sz="1800" b="0" i="1" smtClean="0">
                                <a:solidFill>
                                  <a:schemeClr val="tx1"/>
                                </a:solidFill>
                                <a:latin typeface="Cambria Math" panose="02040503050406030204" pitchFamily="18" charset="0"/>
                                <a:ea typeface="Cambria Math" panose="02040503050406030204" pitchFamily="18" charset="0"/>
                              </a:rPr>
                              <m:t>𝜆</m:t>
                            </m:r>
                          </m:e>
                          <m:sub>
                            <m:r>
                              <a:rPr lang="en-US" sz="1800" b="0" i="1" smtClean="0">
                                <a:solidFill>
                                  <a:schemeClr val="tx1"/>
                                </a:solidFill>
                                <a:latin typeface="Cambria Math" panose="02040503050406030204" pitchFamily="18" charset="0"/>
                                <a:ea typeface="Cambria Math" panose="02040503050406030204" pitchFamily="18" charset="0"/>
                              </a:rPr>
                              <m:t>0</m:t>
                            </m:r>
                          </m:sub>
                        </m:sSub>
                      </m:num>
                      <m:den>
                        <m:r>
                          <a:rPr lang="en-US" sz="1800" b="0" i="1" smtClean="0">
                            <a:solidFill>
                              <a:schemeClr val="tx1"/>
                            </a:solidFill>
                            <a:latin typeface="Cambria Math" panose="02040503050406030204" pitchFamily="18" charset="0"/>
                            <a:ea typeface="Cambria Math" panose="02040503050406030204" pitchFamily="18" charset="0"/>
                          </a:rPr>
                          <m:t>𝐿</m:t>
                        </m:r>
                      </m:den>
                    </m:f>
                  </m:oMath>
                </a14:m>
                <a:endParaRPr lang="en-US" sz="1800" dirty="0">
                  <a:solidFill>
                    <a:schemeClr val="tx1"/>
                  </a:solidFill>
                  <a:latin typeface="Cambria" panose="02040503050406030204" pitchFamily="18" charset="0"/>
                  <a:ea typeface="Cambria" panose="02040503050406030204" pitchFamily="18" charset="0"/>
                </a:endParaRPr>
              </a:p>
              <a:p>
                <a:pPr lvl="1">
                  <a:spcAft>
                    <a:spcPts val="500"/>
                  </a:spcAft>
                </a:pPr>
                <a:r>
                  <a:rPr lang="en-US" sz="1800" dirty="0">
                    <a:solidFill>
                      <a:schemeClr val="tx1"/>
                    </a:solidFill>
                    <a:latin typeface="Cambria" panose="02040503050406030204" pitchFamily="18" charset="0"/>
                    <a:ea typeface="Cambria" panose="02040503050406030204" pitchFamily="18" charset="0"/>
                  </a:rPr>
                  <a:t>Larger bandwidths </a:t>
                </a:r>
                <a14:m>
                  <m:oMath xmlns:m="http://schemas.openxmlformats.org/officeDocument/2006/math">
                    <m:r>
                      <a:rPr lang="en-US" sz="1800" b="0" i="1" smtClean="0">
                        <a:solidFill>
                          <a:schemeClr val="tx1"/>
                        </a:solidFill>
                        <a:latin typeface="Cambria Math" panose="02040503050406030204" pitchFamily="18" charset="0"/>
                        <a:ea typeface="Cambria" panose="02040503050406030204" pitchFamily="18" charset="0"/>
                      </a:rPr>
                      <m:t>→</m:t>
                    </m:r>
                  </m:oMath>
                </a14:m>
                <a:r>
                  <a:rPr lang="en-US" sz="1800" dirty="0">
                    <a:solidFill>
                      <a:schemeClr val="tx1"/>
                    </a:solidFill>
                    <a:latin typeface="Cambria" panose="02040503050406030204" pitchFamily="18" charset="0"/>
                    <a:ea typeface="Cambria" panose="02040503050406030204" pitchFamily="18" charset="0"/>
                  </a:rPr>
                  <a:t> better range resolution,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𝑟</m:t>
                    </m:r>
                    <m:r>
                      <a:rPr lang="en-US" sz="1800" b="0" i="1" smtClean="0">
                        <a:solidFill>
                          <a:schemeClr val="tx1"/>
                        </a:solidFill>
                        <a:latin typeface="Cambria Math" panose="02040503050406030204" pitchFamily="18" charset="0"/>
                        <a:ea typeface="Cambria Math" panose="02040503050406030204" pitchFamily="18" charset="0"/>
                      </a:rPr>
                      <m:t>=</m:t>
                    </m:r>
                    <m:f>
                      <m:fPr>
                        <m:ctrlPr>
                          <a:rPr lang="en-US" sz="1800" i="1" smtClean="0">
                            <a:solidFill>
                              <a:schemeClr val="tx1"/>
                            </a:solidFill>
                            <a:latin typeface="Cambria Math" panose="02040503050406030204" pitchFamily="18" charset="0"/>
                            <a:ea typeface="Cambria Math" panose="02040503050406030204" pitchFamily="18" charset="0"/>
                          </a:rPr>
                        </m:ctrlPr>
                      </m:fPr>
                      <m:num>
                        <m:r>
                          <a:rPr lang="en-US" sz="1800" b="0" i="1" smtClean="0">
                            <a:solidFill>
                              <a:schemeClr val="tx1"/>
                            </a:solidFill>
                            <a:latin typeface="Cambria Math" panose="02040503050406030204" pitchFamily="18" charset="0"/>
                            <a:ea typeface="Cambria Math" panose="02040503050406030204" pitchFamily="18" charset="0"/>
                          </a:rPr>
                          <m:t>𝑐</m:t>
                        </m:r>
                      </m:num>
                      <m:den>
                        <m:r>
                          <a:rPr lang="en-US" sz="1800" b="0" i="1" smtClean="0">
                            <a:solidFill>
                              <a:schemeClr val="tx1"/>
                            </a:solidFill>
                            <a:latin typeface="Cambria Math" panose="02040503050406030204" pitchFamily="18" charset="0"/>
                            <a:ea typeface="Cambria Math" panose="02040503050406030204" pitchFamily="18" charset="0"/>
                          </a:rPr>
                          <m:t>2</m:t>
                        </m:r>
                        <m:r>
                          <a:rPr lang="en-US" sz="1800" b="0" i="1" smtClean="0">
                            <a:solidFill>
                              <a:schemeClr val="tx1"/>
                            </a:solidFill>
                            <a:latin typeface="Cambria Math" panose="02040503050406030204" pitchFamily="18" charset="0"/>
                            <a:ea typeface="Cambria Math" panose="02040503050406030204" pitchFamily="18" charset="0"/>
                          </a:rPr>
                          <m:t>𝐵</m:t>
                        </m:r>
                      </m:den>
                    </m:f>
                  </m:oMath>
                </a14:m>
                <a:endParaRPr lang="en-US" sz="1600" dirty="0">
                  <a:solidFill>
                    <a:schemeClr val="tx1"/>
                  </a:solidFill>
                  <a:latin typeface="Cambria" panose="02040503050406030204" pitchFamily="18" charset="0"/>
                  <a:ea typeface="Cambria" panose="02040503050406030204" pitchFamily="18" charset="0"/>
                </a:endParaRPr>
              </a:p>
              <a:p>
                <a:pPr>
                  <a:spcAft>
                    <a:spcPts val="500"/>
                  </a:spcAft>
                </a:pPr>
                <a:r>
                  <a:rPr lang="en-US" sz="2000" dirty="0">
                    <a:solidFill>
                      <a:schemeClr val="tx1"/>
                    </a:solidFill>
                    <a:latin typeface="Cambria" panose="02040503050406030204" pitchFamily="18" charset="0"/>
                    <a:ea typeface="Cambria" panose="02040503050406030204" pitchFamily="18" charset="0"/>
                  </a:rPr>
                  <a:t>Semiconductor advances allow for high frequency devices to provide sufficient power for operation at desirable ranges.</a:t>
                </a:r>
                <a:endParaRPr lang="en-US" sz="1800" b="1" dirty="0">
                  <a:solidFill>
                    <a:schemeClr val="accent1"/>
                  </a:solidFill>
                  <a:latin typeface="Cambria" panose="02040503050406030204" pitchFamily="18" charset="0"/>
                  <a:ea typeface="Cambria" panose="02040503050406030204" pitchFamily="18" charset="0"/>
                </a:endParaRPr>
              </a:p>
              <a:p>
                <a:pPr marL="0" indent="0" algn="ctr">
                  <a:spcAft>
                    <a:spcPts val="500"/>
                  </a:spcAft>
                  <a:buNone/>
                </a:pPr>
                <a:endParaRPr lang="en-US" sz="2000" b="1" dirty="0">
                  <a:solidFill>
                    <a:schemeClr val="accent2">
                      <a:lumMod val="50000"/>
                    </a:schemeClr>
                  </a:solidFill>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581192" y="1349829"/>
                <a:ext cx="11287347" cy="5437833"/>
              </a:xfrm>
              <a:blipFill>
                <a:blip r:embed="rId4"/>
                <a:stretch>
                  <a:fillRect l="-378" t="-16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4</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5091B9-1154-7B7E-D792-190E5F348F7A}"/>
                  </a:ext>
                </a:extLst>
              </p:cNvPr>
              <p:cNvSpPr txBox="1"/>
              <p:nvPr/>
            </p:nvSpPr>
            <p:spPr>
              <a:xfrm>
                <a:off x="6733026" y="3401198"/>
                <a:ext cx="3587255" cy="1077218"/>
              </a:xfrm>
              <a:prstGeom prst="rect">
                <a:avLst/>
              </a:prstGeom>
              <a:noFill/>
            </p:spPr>
            <p:txBody>
              <a:bodyPr wrap="square">
                <a:spAutoFit/>
              </a:bodyPr>
              <a:lstStyle/>
              <a:p>
                <a:pPr algn="ctr"/>
                <a:r>
                  <a:rPr lang="en-US" sz="1600" dirty="0">
                    <a:solidFill>
                      <a:schemeClr val="accent1"/>
                    </a:solidFill>
                    <a:latin typeface="Cambria" panose="02040503050406030204" pitchFamily="18" charset="0"/>
                    <a:ea typeface="Cambria" panose="02040503050406030204" pitchFamily="18" charset="0"/>
                  </a:rPr>
                  <a:t>where </a:t>
                </a:r>
                <a14:m>
                  <m:oMath xmlns:m="http://schemas.openxmlformats.org/officeDocument/2006/math">
                    <m:r>
                      <a:rPr lang="en-US" sz="1600" i="1">
                        <a:solidFill>
                          <a:schemeClr val="accent1"/>
                        </a:solidFill>
                        <a:latin typeface="Cambria Math" panose="02040503050406030204" pitchFamily="18" charset="0"/>
                        <a:ea typeface="Cambria Math" panose="02040503050406030204" pitchFamily="18" charset="0"/>
                      </a:rPr>
                      <m:t>𝛾</m:t>
                    </m:r>
                  </m:oMath>
                </a14:m>
                <a:r>
                  <a:rPr lang="en-US" sz="1600" dirty="0">
                    <a:solidFill>
                      <a:schemeClr val="accent1"/>
                    </a:solidFill>
                    <a:latin typeface="Cambria" panose="02040503050406030204" pitchFamily="18" charset="0"/>
                    <a:ea typeface="Cambria" panose="02040503050406030204" pitchFamily="18" charset="0"/>
                  </a:rPr>
                  <a:t> is the displacement amplitude, </a:t>
                </a:r>
                <a14:m>
                  <m:oMath xmlns:m="http://schemas.openxmlformats.org/officeDocument/2006/math">
                    <m:sSub>
                      <m:sSubPr>
                        <m:ctrlPr>
                          <a:rPr lang="en-US" sz="1600" i="1">
                            <a:solidFill>
                              <a:schemeClr val="accent1"/>
                            </a:solidFill>
                            <a:latin typeface="Cambria Math" panose="02040503050406030204" pitchFamily="18" charset="0"/>
                            <a:ea typeface="Cambria" panose="02040503050406030204" pitchFamily="18" charset="0"/>
                          </a:rPr>
                        </m:ctrlPr>
                      </m:sSubPr>
                      <m:e>
                        <m:r>
                          <a:rPr lang="en-US" sz="1600" i="1">
                            <a:solidFill>
                              <a:schemeClr val="accent1"/>
                            </a:solidFill>
                            <a:latin typeface="Cambria Math" panose="02040503050406030204" pitchFamily="18" charset="0"/>
                            <a:ea typeface="Cambria" panose="02040503050406030204" pitchFamily="18" charset="0"/>
                          </a:rPr>
                          <m:t>𝐽</m:t>
                        </m:r>
                      </m:e>
                      <m:sub>
                        <m:r>
                          <a:rPr lang="en-US" sz="1600" i="1">
                            <a:solidFill>
                              <a:schemeClr val="accent1"/>
                            </a:solidFill>
                            <a:latin typeface="Cambria Math" panose="02040503050406030204" pitchFamily="18" charset="0"/>
                            <a:ea typeface="Cambria" panose="02040503050406030204" pitchFamily="18" charset="0"/>
                          </a:rPr>
                          <m:t>𝑙</m:t>
                        </m:r>
                      </m:sub>
                    </m:sSub>
                    <m:d>
                      <m:dPr>
                        <m:ctrlPr>
                          <a:rPr lang="en-US" sz="1600" b="0" i="1" smtClean="0">
                            <a:solidFill>
                              <a:schemeClr val="accent1"/>
                            </a:solidFill>
                            <a:latin typeface="Cambria Math" panose="02040503050406030204" pitchFamily="18" charset="0"/>
                            <a:ea typeface="Cambria" panose="02040503050406030204" pitchFamily="18" charset="0"/>
                          </a:rPr>
                        </m:ctrlPr>
                      </m:dPr>
                      <m:e>
                        <m:r>
                          <a:rPr lang="en-US" sz="1600" b="0" i="1" smtClean="0">
                            <a:solidFill>
                              <a:schemeClr val="accent1"/>
                            </a:solidFill>
                            <a:latin typeface="Cambria Math" panose="02040503050406030204" pitchFamily="18" charset="0"/>
                            <a:ea typeface="Cambria" panose="02040503050406030204" pitchFamily="18" charset="0"/>
                          </a:rPr>
                          <m:t> </m:t>
                        </m:r>
                      </m:e>
                    </m:d>
                  </m:oMath>
                </a14:m>
                <a:r>
                  <a:rPr lang="en-US" sz="1600" dirty="0">
                    <a:solidFill>
                      <a:schemeClr val="accent1"/>
                    </a:solidFill>
                  </a:rPr>
                  <a:t> is Bessel function of the first kind of order </a:t>
                </a:r>
                <a14:m>
                  <m:oMath xmlns:m="http://schemas.openxmlformats.org/officeDocument/2006/math">
                    <m:r>
                      <a:rPr lang="en-US" sz="1600" i="1">
                        <a:solidFill>
                          <a:schemeClr val="accent1"/>
                        </a:solidFill>
                        <a:latin typeface="Cambria Math" panose="02040503050406030204" pitchFamily="18" charset="0"/>
                        <a:ea typeface="Cambria Math" panose="02040503050406030204" pitchFamily="18" charset="0"/>
                      </a:rPr>
                      <m:t>𝑙</m:t>
                    </m:r>
                  </m:oMath>
                </a14:m>
                <a:r>
                  <a:rPr lang="en-US" sz="1600" dirty="0">
                    <a:solidFill>
                      <a:schemeClr val="accent1"/>
                    </a:solidFill>
                  </a:rPr>
                  <a:t>, </a:t>
                </a:r>
                <a14:m>
                  <m:oMath xmlns:m="http://schemas.openxmlformats.org/officeDocument/2006/math">
                    <m:sSub>
                      <m:sSubPr>
                        <m:ctrlPr>
                          <a:rPr lang="en-US" sz="1600" i="1">
                            <a:solidFill>
                              <a:schemeClr val="accent1"/>
                            </a:solidFill>
                            <a:latin typeface="Cambria Math" panose="02040503050406030204" pitchFamily="18" charset="0"/>
                            <a:ea typeface="Cambria Math" panose="02040503050406030204" pitchFamily="18" charset="0"/>
                          </a:rPr>
                        </m:ctrlPr>
                      </m:sSubPr>
                      <m:e>
                        <m:r>
                          <a:rPr lang="el-GR" sz="1600" i="1">
                            <a:solidFill>
                              <a:schemeClr val="accent1"/>
                            </a:solidFill>
                            <a:latin typeface="Cambria Math" panose="02040503050406030204" pitchFamily="18" charset="0"/>
                            <a:ea typeface="Cambria Math" panose="02040503050406030204" pitchFamily="18" charset="0"/>
                          </a:rPr>
                          <m:t>𝜆</m:t>
                        </m:r>
                      </m:e>
                      <m:sub>
                        <m:r>
                          <a:rPr lang="en-US" sz="1600" i="1">
                            <a:solidFill>
                              <a:schemeClr val="accent1"/>
                            </a:solidFill>
                            <a:latin typeface="Cambria Math" panose="02040503050406030204" pitchFamily="18" charset="0"/>
                            <a:ea typeface="Cambria Math" panose="02040503050406030204" pitchFamily="18" charset="0"/>
                          </a:rPr>
                          <m:t>0</m:t>
                        </m:r>
                      </m:sub>
                    </m:sSub>
                    <m:r>
                      <a:rPr lang="en-US" sz="1600" i="1">
                        <a:solidFill>
                          <a:schemeClr val="accent1"/>
                        </a:solidFill>
                        <a:latin typeface="Cambria Math" panose="02040503050406030204" pitchFamily="18" charset="0"/>
                        <a:ea typeface="Cambria Math" panose="02040503050406030204" pitchFamily="18" charset="0"/>
                      </a:rPr>
                      <m:t> </m:t>
                    </m:r>
                  </m:oMath>
                </a14:m>
                <a:r>
                  <a:rPr lang="en-US" sz="1600" dirty="0">
                    <a:solidFill>
                      <a:schemeClr val="accent1"/>
                    </a:solidFill>
                  </a:rPr>
                  <a:t>is the wavelength, and </a:t>
                </a:r>
                <a14:m>
                  <m:oMath xmlns:m="http://schemas.openxmlformats.org/officeDocument/2006/math">
                    <m:r>
                      <a:rPr lang="en-US" sz="1600" i="1">
                        <a:solidFill>
                          <a:schemeClr val="accent1"/>
                        </a:solidFill>
                        <a:latin typeface="Cambria Math" panose="02040503050406030204" pitchFamily="18" charset="0"/>
                        <a:ea typeface="Cambria Math" panose="02040503050406030204" pitchFamily="18" charset="0"/>
                      </a:rPr>
                      <m:t>𝑓</m:t>
                    </m:r>
                  </m:oMath>
                </a14:m>
                <a:r>
                  <a:rPr lang="en-US" sz="1600" dirty="0">
                    <a:solidFill>
                      <a:schemeClr val="accent1"/>
                    </a:solidFill>
                  </a:rPr>
                  <a:t> is the vibrational frequency.</a:t>
                </a:r>
              </a:p>
            </p:txBody>
          </p:sp>
        </mc:Choice>
        <mc:Fallback xmlns="">
          <p:sp>
            <p:nvSpPr>
              <p:cNvPr id="15" name="TextBox 14">
                <a:extLst>
                  <a:ext uri="{FF2B5EF4-FFF2-40B4-BE49-F238E27FC236}">
                    <a16:creationId xmlns:a16="http://schemas.microsoft.com/office/drawing/2014/main" id="{DF5091B9-1154-7B7E-D792-190E5F348F7A}"/>
                  </a:ext>
                </a:extLst>
              </p:cNvPr>
              <p:cNvSpPr txBox="1">
                <a:spLocks noRot="1" noChangeAspect="1" noMove="1" noResize="1" noEditPoints="1" noAdjustHandles="1" noChangeArrowheads="1" noChangeShapeType="1" noTextEdit="1"/>
              </p:cNvSpPr>
              <p:nvPr/>
            </p:nvSpPr>
            <p:spPr>
              <a:xfrm>
                <a:off x="6733026" y="3401198"/>
                <a:ext cx="3587255" cy="1077218"/>
              </a:xfrm>
              <a:prstGeom prst="rect">
                <a:avLst/>
              </a:prstGeom>
              <a:blipFill>
                <a:blip r:embed="rId6"/>
                <a:stretch>
                  <a:fillRect l="-509" t="-2260" r="-2207" b="-6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5CB4F18-8563-47F9-F9C8-573797513B05}"/>
                  </a:ext>
                </a:extLst>
              </p:cNvPr>
              <p:cNvSpPr txBox="1"/>
              <p:nvPr/>
            </p:nvSpPr>
            <p:spPr>
              <a:xfrm>
                <a:off x="6334901" y="2227295"/>
                <a:ext cx="4383504" cy="338554"/>
              </a:xfrm>
              <a:prstGeom prst="rect">
                <a:avLst/>
              </a:prstGeom>
              <a:noFill/>
            </p:spPr>
            <p:txBody>
              <a:bodyPr wrap="square">
                <a:spAutoFit/>
              </a:bodyPr>
              <a:lstStyle/>
              <a:p>
                <a:pPr algn="ctr"/>
                <a:r>
                  <a:rPr lang="en-US" sz="1600" b="0" dirty="0">
                    <a:solidFill>
                      <a:schemeClr val="accent1"/>
                    </a:solidFill>
                    <a:ea typeface="Cambria Math" panose="02040503050406030204" pitchFamily="18" charset="0"/>
                  </a:rPr>
                  <a:t>Power at bulk Doppler frequency </a:t>
                </a:r>
                <a14:m>
                  <m:oMath xmlns:m="http://schemas.openxmlformats.org/officeDocument/2006/math">
                    <m:r>
                      <a:rPr lang="en-US" sz="1600" b="0" i="1" smtClean="0">
                        <a:solidFill>
                          <a:schemeClr val="accent1"/>
                        </a:solidFill>
                        <a:latin typeface="Cambria Math" panose="02040503050406030204" pitchFamily="18" charset="0"/>
                        <a:ea typeface="Cambria Math" panose="02040503050406030204" pitchFamily="18" charset="0"/>
                      </a:rPr>
                      <m:t>±</m:t>
                    </m:r>
                    <m:r>
                      <a:rPr lang="en-US" sz="1600" b="0" i="1" smtClean="0">
                        <a:solidFill>
                          <a:schemeClr val="accent1"/>
                        </a:solidFill>
                        <a:latin typeface="Cambria Math" panose="02040503050406030204" pitchFamily="18" charset="0"/>
                        <a:ea typeface="Cambria Math" panose="02040503050406030204" pitchFamily="18" charset="0"/>
                      </a:rPr>
                      <m:t>𝑙𝑓</m:t>
                    </m:r>
                  </m:oMath>
                </a14:m>
                <a:r>
                  <a:rPr lang="en-US" sz="1600" b="0" dirty="0">
                    <a:solidFill>
                      <a:schemeClr val="accent1"/>
                    </a:solidFill>
                    <a:ea typeface="Cambria Math" panose="02040503050406030204" pitchFamily="18" charset="0"/>
                  </a:rPr>
                  <a:t> Hz is</a:t>
                </a:r>
                <a:endParaRPr lang="en-US" sz="1600" dirty="0"/>
              </a:p>
            </p:txBody>
          </p:sp>
        </mc:Choice>
        <mc:Fallback xmlns="">
          <p:sp>
            <p:nvSpPr>
              <p:cNvPr id="17" name="TextBox 16">
                <a:extLst>
                  <a:ext uri="{FF2B5EF4-FFF2-40B4-BE49-F238E27FC236}">
                    <a16:creationId xmlns:a16="http://schemas.microsoft.com/office/drawing/2014/main" id="{A5CB4F18-8563-47F9-F9C8-573797513B05}"/>
                  </a:ext>
                </a:extLst>
              </p:cNvPr>
              <p:cNvSpPr txBox="1">
                <a:spLocks noRot="1" noChangeAspect="1" noMove="1" noResize="1" noEditPoints="1" noAdjustHandles="1" noChangeArrowheads="1" noChangeShapeType="1" noTextEdit="1"/>
              </p:cNvSpPr>
              <p:nvPr/>
            </p:nvSpPr>
            <p:spPr>
              <a:xfrm>
                <a:off x="6334901" y="2227295"/>
                <a:ext cx="4383504" cy="338554"/>
              </a:xfrm>
              <a:prstGeom prst="rect">
                <a:avLst/>
              </a:prstGeom>
              <a:blipFill>
                <a:blip r:embed="rId7"/>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886AF00-C22F-4111-4D21-9C0D99117AE3}"/>
                  </a:ext>
                </a:extLst>
              </p:cNvPr>
              <p:cNvSpPr txBox="1"/>
              <p:nvPr/>
            </p:nvSpPr>
            <p:spPr>
              <a:xfrm>
                <a:off x="7479589" y="2579861"/>
                <a:ext cx="2094128" cy="6941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accent1"/>
                              </a:solidFill>
                              <a:latin typeface="Cambria Math" panose="02040503050406030204" pitchFamily="18" charset="0"/>
                              <a:ea typeface="Cambria Math" panose="02040503050406030204" pitchFamily="18" charset="0"/>
                            </a:rPr>
                          </m:ctrlPr>
                        </m:sSupPr>
                        <m:e>
                          <m:d>
                            <m:dPr>
                              <m:begChr m:val="|"/>
                              <m:endChr m:val="|"/>
                              <m:ctrlPr>
                                <a:rPr lang="en-US" sz="1600" b="0" i="1" smtClean="0">
                                  <a:solidFill>
                                    <a:schemeClr val="accent1"/>
                                  </a:solidFill>
                                  <a:latin typeface="Cambria Math" panose="02040503050406030204" pitchFamily="18" charset="0"/>
                                  <a:ea typeface="Cambria" panose="02040503050406030204" pitchFamily="18" charset="0"/>
                                </a:rPr>
                              </m:ctrlPr>
                            </m:dPr>
                            <m:e>
                              <m:sSub>
                                <m:sSubPr>
                                  <m:ctrlPr>
                                    <a:rPr lang="en-US" sz="1600" i="1" smtClean="0">
                                      <a:solidFill>
                                        <a:schemeClr val="accent1"/>
                                      </a:solidFill>
                                      <a:latin typeface="Cambria Math" panose="02040503050406030204" pitchFamily="18" charset="0"/>
                                      <a:ea typeface="Cambria" panose="02040503050406030204" pitchFamily="18" charset="0"/>
                                    </a:rPr>
                                  </m:ctrlPr>
                                </m:sSubPr>
                                <m:e>
                                  <m:r>
                                    <a:rPr lang="en-US" sz="1600" b="0" i="1" smtClean="0">
                                      <a:solidFill>
                                        <a:schemeClr val="accent1"/>
                                      </a:solidFill>
                                      <a:latin typeface="Cambria Math" panose="02040503050406030204" pitchFamily="18" charset="0"/>
                                      <a:ea typeface="Cambria" panose="02040503050406030204" pitchFamily="18" charset="0"/>
                                    </a:rPr>
                                    <m:t>𝐽</m:t>
                                  </m:r>
                                </m:e>
                                <m:sub>
                                  <m:r>
                                    <a:rPr lang="en-US" sz="1600" b="0" i="1" smtClean="0">
                                      <a:solidFill>
                                        <a:schemeClr val="accent1"/>
                                      </a:solidFill>
                                      <a:latin typeface="Cambria Math" panose="02040503050406030204" pitchFamily="18" charset="0"/>
                                      <a:ea typeface="Cambria" panose="02040503050406030204" pitchFamily="18" charset="0"/>
                                    </a:rPr>
                                    <m:t>𝑙</m:t>
                                  </m:r>
                                </m:sub>
                              </m:sSub>
                              <m:d>
                                <m:dPr>
                                  <m:ctrlPr>
                                    <a:rPr lang="en-US" sz="1600" i="1" smtClean="0">
                                      <a:solidFill>
                                        <a:schemeClr val="accent1"/>
                                      </a:solidFill>
                                      <a:latin typeface="Cambria Math" panose="02040503050406030204" pitchFamily="18" charset="0"/>
                                      <a:ea typeface="Cambria" panose="02040503050406030204" pitchFamily="18" charset="0"/>
                                    </a:rPr>
                                  </m:ctrlPr>
                                </m:dPr>
                                <m:e>
                                  <m:f>
                                    <m:fPr>
                                      <m:ctrlPr>
                                        <a:rPr lang="en-US" sz="1600" i="1" smtClean="0">
                                          <a:solidFill>
                                            <a:schemeClr val="accent1"/>
                                          </a:solidFill>
                                          <a:latin typeface="Cambria Math" panose="02040503050406030204" pitchFamily="18" charset="0"/>
                                          <a:ea typeface="Cambria Math" panose="02040503050406030204" pitchFamily="18" charset="0"/>
                                        </a:rPr>
                                      </m:ctrlPr>
                                    </m:fPr>
                                    <m:num>
                                      <m:r>
                                        <a:rPr lang="en-US" sz="1600" b="0" i="1" smtClean="0">
                                          <a:solidFill>
                                            <a:schemeClr val="accent1"/>
                                          </a:solidFill>
                                          <a:latin typeface="Cambria Math" panose="02040503050406030204" pitchFamily="18" charset="0"/>
                                          <a:ea typeface="Cambria" panose="02040503050406030204" pitchFamily="18" charset="0"/>
                                        </a:rPr>
                                        <m:t>4</m:t>
                                      </m:r>
                                      <m:r>
                                        <a:rPr lang="en-US" sz="1600" b="0" i="1" smtClean="0">
                                          <a:solidFill>
                                            <a:schemeClr val="accent1"/>
                                          </a:solidFill>
                                          <a:latin typeface="Cambria Math" panose="02040503050406030204" pitchFamily="18" charset="0"/>
                                          <a:ea typeface="Cambria Math" panose="02040503050406030204" pitchFamily="18" charset="0"/>
                                        </a:rPr>
                                        <m:t>𝜋𝛾</m:t>
                                      </m:r>
                                    </m:num>
                                    <m:den>
                                      <m:sSub>
                                        <m:sSubPr>
                                          <m:ctrlPr>
                                            <a:rPr lang="en-US" sz="1600" i="1" smtClean="0">
                                              <a:solidFill>
                                                <a:schemeClr val="accent1"/>
                                              </a:solidFill>
                                              <a:latin typeface="Cambria Math" panose="02040503050406030204" pitchFamily="18" charset="0"/>
                                              <a:ea typeface="Cambria Math" panose="02040503050406030204" pitchFamily="18" charset="0"/>
                                            </a:rPr>
                                          </m:ctrlPr>
                                        </m:sSubPr>
                                        <m:e>
                                          <m:r>
                                            <a:rPr lang="el-GR" sz="1600" b="0" i="1" smtClean="0">
                                              <a:solidFill>
                                                <a:schemeClr val="accent1"/>
                                              </a:solidFill>
                                              <a:latin typeface="Cambria Math" panose="02040503050406030204" pitchFamily="18" charset="0"/>
                                              <a:ea typeface="Cambria Math" panose="02040503050406030204" pitchFamily="18" charset="0"/>
                                            </a:rPr>
                                            <m:t>𝜆</m:t>
                                          </m:r>
                                        </m:e>
                                        <m:sub>
                                          <m:r>
                                            <a:rPr lang="en-US" sz="1600" b="0" i="1" smtClean="0">
                                              <a:solidFill>
                                                <a:schemeClr val="accent1"/>
                                              </a:solidFill>
                                              <a:latin typeface="Cambria Math" panose="02040503050406030204" pitchFamily="18" charset="0"/>
                                              <a:ea typeface="Cambria Math" panose="02040503050406030204" pitchFamily="18" charset="0"/>
                                            </a:rPr>
                                            <m:t>0</m:t>
                                          </m:r>
                                        </m:sub>
                                      </m:sSub>
                                    </m:den>
                                  </m:f>
                                </m:e>
                              </m:d>
                            </m:e>
                          </m:d>
                        </m:e>
                        <m:sup>
                          <m:r>
                            <a:rPr lang="en-US" sz="1600" b="0" i="1" smtClean="0">
                              <a:solidFill>
                                <a:schemeClr val="accent1"/>
                              </a:solidFill>
                              <a:latin typeface="Cambria Math" panose="02040503050406030204" pitchFamily="18" charset="0"/>
                              <a:ea typeface="Cambria Math" panose="02040503050406030204" pitchFamily="18" charset="0"/>
                            </a:rPr>
                            <m:t>2</m:t>
                          </m:r>
                        </m:sup>
                      </m:sSup>
                    </m:oMath>
                  </m:oMathPara>
                </a14:m>
                <a:endParaRPr lang="en-US" sz="1600" dirty="0"/>
              </a:p>
            </p:txBody>
          </p:sp>
        </mc:Choice>
        <mc:Fallback xmlns="">
          <p:sp>
            <p:nvSpPr>
              <p:cNvPr id="19" name="TextBox 18">
                <a:extLst>
                  <a:ext uri="{FF2B5EF4-FFF2-40B4-BE49-F238E27FC236}">
                    <a16:creationId xmlns:a16="http://schemas.microsoft.com/office/drawing/2014/main" id="{7886AF00-C22F-4111-4D21-9C0D99117AE3}"/>
                  </a:ext>
                </a:extLst>
              </p:cNvPr>
              <p:cNvSpPr txBox="1">
                <a:spLocks noRot="1" noChangeAspect="1" noMove="1" noResize="1" noEditPoints="1" noAdjustHandles="1" noChangeArrowheads="1" noChangeShapeType="1" noTextEdit="1"/>
              </p:cNvSpPr>
              <p:nvPr/>
            </p:nvSpPr>
            <p:spPr>
              <a:xfrm>
                <a:off x="7479589" y="2579861"/>
                <a:ext cx="2094128" cy="694164"/>
              </a:xfrm>
              <a:prstGeom prst="rect">
                <a:avLst/>
              </a:prstGeom>
              <a:blipFill>
                <a:blip r:embed="rId8"/>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809E028-A50F-9CB7-85F0-263B179F0276}"/>
              </a:ext>
            </a:extLst>
          </p:cNvPr>
          <p:cNvPicPr>
            <a:picLocks noChangeAspect="1"/>
          </p:cNvPicPr>
          <p:nvPr/>
        </p:nvPicPr>
        <p:blipFill>
          <a:blip r:embed="rId9"/>
          <a:stretch>
            <a:fillRect/>
          </a:stretch>
        </p:blipFill>
        <p:spPr>
          <a:xfrm>
            <a:off x="1192185" y="2150938"/>
            <a:ext cx="5327974" cy="2488477"/>
          </a:xfrm>
          <a:prstGeom prst="rect">
            <a:avLst/>
          </a:prstGeom>
        </p:spPr>
      </p:pic>
      <p:sp>
        <p:nvSpPr>
          <p:cNvPr id="6" name="Right Brace 5">
            <a:extLst>
              <a:ext uri="{FF2B5EF4-FFF2-40B4-BE49-F238E27FC236}">
                <a16:creationId xmlns:a16="http://schemas.microsoft.com/office/drawing/2014/main" id="{3FF1EB02-F1AE-91CB-E067-513636AE30A2}"/>
              </a:ext>
            </a:extLst>
          </p:cNvPr>
          <p:cNvSpPr/>
          <p:nvPr/>
        </p:nvSpPr>
        <p:spPr>
          <a:xfrm>
            <a:off x="10407659" y="2336481"/>
            <a:ext cx="301282" cy="2117393"/>
          </a:xfrm>
          <a:prstGeom prst="rightBrace">
            <a:avLst>
              <a:gd name="adj1" fmla="val 48884"/>
              <a:gd name="adj2" fmla="val 3325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741C8FE-D276-5F5C-217D-4D184010E6B4}"/>
              </a:ext>
            </a:extLst>
          </p:cNvPr>
          <p:cNvSpPr txBox="1"/>
          <p:nvPr/>
        </p:nvSpPr>
        <p:spPr>
          <a:xfrm>
            <a:off x="10598276" y="2823977"/>
            <a:ext cx="1313952" cy="830997"/>
          </a:xfrm>
          <a:prstGeom prst="rect">
            <a:avLst/>
          </a:prstGeom>
          <a:noFill/>
        </p:spPr>
        <p:txBody>
          <a:bodyPr wrap="square">
            <a:spAutoFit/>
          </a:bodyPr>
          <a:lstStyle/>
          <a:p>
            <a:pPr algn="ctr"/>
            <a:r>
              <a:rPr lang="en-US" sz="1600" dirty="0">
                <a:solidFill>
                  <a:schemeClr val="accent1"/>
                </a:solidFill>
                <a:ea typeface="Cambria Math" panose="02040503050406030204" pitchFamily="18" charset="0"/>
              </a:rPr>
              <a:t>similar to</a:t>
            </a:r>
            <a:r>
              <a:rPr lang="en-US" sz="1600" b="0" dirty="0">
                <a:solidFill>
                  <a:schemeClr val="accent1"/>
                </a:solidFill>
                <a:ea typeface="Cambria Math" panose="02040503050406030204" pitchFamily="18" charset="0"/>
              </a:rPr>
              <a:t> narrowband FM</a:t>
            </a:r>
            <a:endParaRPr lang="en-US" sz="1600" dirty="0"/>
          </a:p>
        </p:txBody>
      </p:sp>
      <p:sp>
        <p:nvSpPr>
          <p:cNvPr id="12" name="TextBox 11">
            <a:extLst>
              <a:ext uri="{FF2B5EF4-FFF2-40B4-BE49-F238E27FC236}">
                <a16:creationId xmlns:a16="http://schemas.microsoft.com/office/drawing/2014/main" id="{3BFFA442-7242-4D5E-5192-35285DDB8A51}"/>
              </a:ext>
            </a:extLst>
          </p:cNvPr>
          <p:cNvSpPr txBox="1"/>
          <p:nvPr/>
        </p:nvSpPr>
        <p:spPr>
          <a:xfrm>
            <a:off x="5128086" y="4181443"/>
            <a:ext cx="829073" cy="261610"/>
          </a:xfrm>
          <a:prstGeom prst="rect">
            <a:avLst/>
          </a:prstGeom>
          <a:noFill/>
        </p:spPr>
        <p:txBody>
          <a:bodyPr wrap="none" rtlCol="0">
            <a:spAutoFit/>
          </a:bodyPr>
          <a:lstStyle/>
          <a:p>
            <a:r>
              <a:rPr lang="en-US" sz="1100" dirty="0">
                <a:solidFill>
                  <a:schemeClr val="bg1">
                    <a:lumMod val="50000"/>
                  </a:schemeClr>
                </a:solidFill>
              </a:rPr>
              <a:t>millimeters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6FC07EF-CD8F-5FC8-7FBA-CD633B6D26AF}"/>
                  </a:ext>
                </a:extLst>
              </p:cNvPr>
              <p:cNvSpPr txBox="1"/>
              <p:nvPr/>
            </p:nvSpPr>
            <p:spPr>
              <a:xfrm>
                <a:off x="3490556" y="4146081"/>
                <a:ext cx="979755" cy="332335"/>
              </a:xfrm>
              <a:prstGeom prst="rect">
                <a:avLst/>
              </a:prstGeom>
              <a:noFill/>
            </p:spPr>
            <p:txBody>
              <a:bodyPr wrap="none" rtlCol="0">
                <a:spAutoFit/>
              </a:bodyPr>
              <a:lstStyle/>
              <a:p>
                <a14:m>
                  <m:oMath xmlns:m="http://schemas.openxmlformats.org/officeDocument/2006/math">
                    <m:f>
                      <m:fPr>
                        <m:ctrlPr>
                          <a:rPr lang="en-US" sz="1100" i="1" dirty="0" smtClean="0">
                            <a:solidFill>
                              <a:schemeClr val="bg1">
                                <a:lumMod val="50000"/>
                              </a:schemeClr>
                            </a:solidFill>
                            <a:latin typeface="Cambria Math" panose="02040503050406030204" pitchFamily="18" charset="0"/>
                          </a:rPr>
                        </m:ctrlPr>
                      </m:fPr>
                      <m:num>
                        <m:r>
                          <a:rPr lang="en-US" sz="1100" i="1" dirty="0" smtClean="0">
                            <a:solidFill>
                              <a:schemeClr val="bg1">
                                <a:lumMod val="50000"/>
                              </a:schemeClr>
                            </a:solidFill>
                            <a:latin typeface="Cambria Math" panose="02040503050406030204" pitchFamily="18" charset="0"/>
                          </a:rPr>
                          <m:t>1</m:t>
                        </m:r>
                      </m:num>
                      <m:den>
                        <m:r>
                          <a:rPr lang="en-US" sz="1100" i="1" dirty="0" smtClean="0">
                            <a:solidFill>
                              <a:schemeClr val="bg1">
                                <a:lumMod val="50000"/>
                              </a:schemeClr>
                            </a:solidFill>
                            <a:latin typeface="Cambria Math" panose="02040503050406030204" pitchFamily="18" charset="0"/>
                          </a:rPr>
                          <m:t>10</m:t>
                        </m:r>
                      </m:den>
                    </m:f>
                  </m:oMath>
                </a14:m>
                <a:r>
                  <a:rPr lang="en-US" sz="1100" dirty="0">
                    <a:solidFill>
                      <a:schemeClr val="bg1">
                        <a:lumMod val="50000"/>
                      </a:schemeClr>
                    </a:solidFill>
                  </a:rPr>
                  <a:t> millimeters</a:t>
                </a:r>
              </a:p>
            </p:txBody>
          </p:sp>
        </mc:Choice>
        <mc:Fallback xmlns="">
          <p:sp>
            <p:nvSpPr>
              <p:cNvPr id="13" name="TextBox 12">
                <a:extLst>
                  <a:ext uri="{FF2B5EF4-FFF2-40B4-BE49-F238E27FC236}">
                    <a16:creationId xmlns:a16="http://schemas.microsoft.com/office/drawing/2014/main" id="{A6FC07EF-CD8F-5FC8-7FBA-CD633B6D26AF}"/>
                  </a:ext>
                </a:extLst>
              </p:cNvPr>
              <p:cNvSpPr txBox="1">
                <a:spLocks noRot="1" noChangeAspect="1" noMove="1" noResize="1" noEditPoints="1" noAdjustHandles="1" noChangeArrowheads="1" noChangeShapeType="1" noTextEdit="1"/>
              </p:cNvSpPr>
              <p:nvPr/>
            </p:nvSpPr>
            <p:spPr>
              <a:xfrm>
                <a:off x="3490556" y="4146081"/>
                <a:ext cx="979755" cy="3323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987E1C-47BA-B6A4-D7BB-CBF100A2F69E}"/>
                  </a:ext>
                </a:extLst>
              </p:cNvPr>
              <p:cNvSpPr txBox="1"/>
              <p:nvPr/>
            </p:nvSpPr>
            <p:spPr>
              <a:xfrm>
                <a:off x="1906663" y="4146081"/>
                <a:ext cx="1039067" cy="332335"/>
              </a:xfrm>
              <a:prstGeom prst="rect">
                <a:avLst/>
              </a:prstGeom>
              <a:noFill/>
            </p:spPr>
            <p:txBody>
              <a:bodyPr wrap="none" rtlCol="0">
                <a:spAutoFit/>
              </a:bodyPr>
              <a:lstStyle/>
              <a:p>
                <a14:m>
                  <m:oMath xmlns:m="http://schemas.openxmlformats.org/officeDocument/2006/math">
                    <m:f>
                      <m:fPr>
                        <m:ctrlPr>
                          <a:rPr lang="en-US" sz="1100" i="1" dirty="0" smtClean="0">
                            <a:solidFill>
                              <a:schemeClr val="bg1">
                                <a:lumMod val="50000"/>
                              </a:schemeClr>
                            </a:solidFill>
                            <a:latin typeface="Cambria Math" panose="02040503050406030204" pitchFamily="18" charset="0"/>
                          </a:rPr>
                        </m:ctrlPr>
                      </m:fPr>
                      <m:num>
                        <m:r>
                          <a:rPr lang="en-US" sz="1100" i="1" dirty="0" smtClean="0">
                            <a:solidFill>
                              <a:schemeClr val="bg1">
                                <a:lumMod val="50000"/>
                              </a:schemeClr>
                            </a:solidFill>
                            <a:latin typeface="Cambria Math" panose="02040503050406030204" pitchFamily="18" charset="0"/>
                          </a:rPr>
                          <m:t>1</m:t>
                        </m:r>
                      </m:num>
                      <m:den>
                        <m:r>
                          <a:rPr lang="en-US" sz="1100" i="1" dirty="0" smtClean="0">
                            <a:solidFill>
                              <a:schemeClr val="bg1">
                                <a:lumMod val="50000"/>
                              </a:schemeClr>
                            </a:solidFill>
                            <a:latin typeface="Cambria Math" panose="02040503050406030204" pitchFamily="18" charset="0"/>
                          </a:rPr>
                          <m:t>1</m:t>
                        </m:r>
                        <m:r>
                          <a:rPr lang="en-US" sz="1100" b="0" i="1" dirty="0" smtClean="0">
                            <a:solidFill>
                              <a:schemeClr val="bg1">
                                <a:lumMod val="50000"/>
                              </a:schemeClr>
                            </a:solidFill>
                            <a:latin typeface="Cambria Math" panose="02040503050406030204" pitchFamily="18" charset="0"/>
                          </a:rPr>
                          <m:t>0</m:t>
                        </m:r>
                        <m:r>
                          <a:rPr lang="en-US" sz="1100" i="1" dirty="0" smtClean="0">
                            <a:solidFill>
                              <a:schemeClr val="bg1">
                                <a:lumMod val="50000"/>
                              </a:schemeClr>
                            </a:solidFill>
                            <a:latin typeface="Cambria Math" panose="02040503050406030204" pitchFamily="18" charset="0"/>
                          </a:rPr>
                          <m:t>0</m:t>
                        </m:r>
                      </m:den>
                    </m:f>
                  </m:oMath>
                </a14:m>
                <a:r>
                  <a:rPr lang="en-US" sz="1100" dirty="0">
                    <a:solidFill>
                      <a:schemeClr val="bg1">
                        <a:lumMod val="50000"/>
                      </a:schemeClr>
                    </a:solidFill>
                  </a:rPr>
                  <a:t> millimeters</a:t>
                </a:r>
              </a:p>
            </p:txBody>
          </p:sp>
        </mc:Choice>
        <mc:Fallback xmlns="">
          <p:sp>
            <p:nvSpPr>
              <p:cNvPr id="14" name="TextBox 13">
                <a:extLst>
                  <a:ext uri="{FF2B5EF4-FFF2-40B4-BE49-F238E27FC236}">
                    <a16:creationId xmlns:a16="http://schemas.microsoft.com/office/drawing/2014/main" id="{85987E1C-47BA-B6A4-D7BB-CBF100A2F69E}"/>
                  </a:ext>
                </a:extLst>
              </p:cNvPr>
              <p:cNvSpPr txBox="1">
                <a:spLocks noRot="1" noChangeAspect="1" noMove="1" noResize="1" noEditPoints="1" noAdjustHandles="1" noChangeArrowheads="1" noChangeShapeType="1" noTextEdit="1"/>
              </p:cNvSpPr>
              <p:nvPr/>
            </p:nvSpPr>
            <p:spPr>
              <a:xfrm>
                <a:off x="1906663" y="4146081"/>
                <a:ext cx="1039067" cy="3323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64572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Bibliography</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40</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59635C3-4283-A267-B9D6-8D9E6C789B83}"/>
              </a:ext>
            </a:extLst>
          </p:cNvPr>
          <p:cNvPicPr>
            <a:picLocks noChangeAspect="1"/>
          </p:cNvPicPr>
          <p:nvPr/>
        </p:nvPicPr>
        <p:blipFill>
          <a:blip r:embed="rId5"/>
          <a:stretch>
            <a:fillRect/>
          </a:stretch>
        </p:blipFill>
        <p:spPr>
          <a:xfrm>
            <a:off x="1057774" y="1272699"/>
            <a:ext cx="4935791" cy="1342345"/>
          </a:xfrm>
          <a:prstGeom prst="rect">
            <a:avLst/>
          </a:prstGeom>
        </p:spPr>
      </p:pic>
      <p:pic>
        <p:nvPicPr>
          <p:cNvPr id="10" name="Picture 9">
            <a:extLst>
              <a:ext uri="{FF2B5EF4-FFF2-40B4-BE49-F238E27FC236}">
                <a16:creationId xmlns:a16="http://schemas.microsoft.com/office/drawing/2014/main" id="{5119A877-B5C4-BBA5-66AC-C1CAADB43FDC}"/>
              </a:ext>
            </a:extLst>
          </p:cNvPr>
          <p:cNvPicPr>
            <a:picLocks noChangeAspect="1"/>
          </p:cNvPicPr>
          <p:nvPr/>
        </p:nvPicPr>
        <p:blipFill>
          <a:blip r:embed="rId6"/>
          <a:stretch>
            <a:fillRect/>
          </a:stretch>
        </p:blipFill>
        <p:spPr>
          <a:xfrm>
            <a:off x="1057774" y="2548051"/>
            <a:ext cx="4980386" cy="4309949"/>
          </a:xfrm>
          <a:prstGeom prst="rect">
            <a:avLst/>
          </a:prstGeom>
        </p:spPr>
      </p:pic>
      <p:pic>
        <p:nvPicPr>
          <p:cNvPr id="15" name="Picture 14">
            <a:extLst>
              <a:ext uri="{FF2B5EF4-FFF2-40B4-BE49-F238E27FC236}">
                <a16:creationId xmlns:a16="http://schemas.microsoft.com/office/drawing/2014/main" id="{9458EBFF-3925-0638-0768-464F0ABCFAC0}"/>
              </a:ext>
            </a:extLst>
          </p:cNvPr>
          <p:cNvPicPr>
            <a:picLocks noChangeAspect="1"/>
          </p:cNvPicPr>
          <p:nvPr/>
        </p:nvPicPr>
        <p:blipFill>
          <a:blip r:embed="rId7"/>
          <a:stretch>
            <a:fillRect/>
          </a:stretch>
        </p:blipFill>
        <p:spPr>
          <a:xfrm>
            <a:off x="6312162" y="1272699"/>
            <a:ext cx="4935791" cy="2596526"/>
          </a:xfrm>
          <a:prstGeom prst="rect">
            <a:avLst/>
          </a:prstGeom>
        </p:spPr>
      </p:pic>
      <p:pic>
        <p:nvPicPr>
          <p:cNvPr id="17" name="Picture 16">
            <a:extLst>
              <a:ext uri="{FF2B5EF4-FFF2-40B4-BE49-F238E27FC236}">
                <a16:creationId xmlns:a16="http://schemas.microsoft.com/office/drawing/2014/main" id="{4D909F2E-6209-C672-84DE-E1947D14C2AF}"/>
              </a:ext>
            </a:extLst>
          </p:cNvPr>
          <p:cNvPicPr>
            <a:picLocks noChangeAspect="1"/>
          </p:cNvPicPr>
          <p:nvPr/>
        </p:nvPicPr>
        <p:blipFill rotWithShape="1">
          <a:blip r:embed="rId8"/>
          <a:srcRect b="22607"/>
          <a:stretch/>
        </p:blipFill>
        <p:spPr>
          <a:xfrm>
            <a:off x="6312161" y="3728139"/>
            <a:ext cx="4935792" cy="2593123"/>
          </a:xfrm>
          <a:prstGeom prst="rect">
            <a:avLst/>
          </a:prstGeom>
        </p:spPr>
      </p:pic>
    </p:spTree>
    <p:extLst>
      <p:ext uri="{BB962C8B-B14F-4D97-AF65-F5344CB8AC3E}">
        <p14:creationId xmlns:p14="http://schemas.microsoft.com/office/powerpoint/2010/main" val="2638941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Bibliography</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41</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27CC78B-A371-0869-DE43-6029063EC578}"/>
              </a:ext>
            </a:extLst>
          </p:cNvPr>
          <p:cNvPicPr>
            <a:picLocks noChangeAspect="1"/>
          </p:cNvPicPr>
          <p:nvPr/>
        </p:nvPicPr>
        <p:blipFill>
          <a:blip r:embed="rId5"/>
          <a:stretch>
            <a:fillRect/>
          </a:stretch>
        </p:blipFill>
        <p:spPr>
          <a:xfrm>
            <a:off x="713069" y="1296537"/>
            <a:ext cx="5274912" cy="4790156"/>
          </a:xfrm>
          <a:prstGeom prst="rect">
            <a:avLst/>
          </a:prstGeom>
        </p:spPr>
      </p:pic>
      <p:pic>
        <p:nvPicPr>
          <p:cNvPr id="13" name="Picture 12">
            <a:extLst>
              <a:ext uri="{FF2B5EF4-FFF2-40B4-BE49-F238E27FC236}">
                <a16:creationId xmlns:a16="http://schemas.microsoft.com/office/drawing/2014/main" id="{1880A785-19F7-0C48-9903-B218EC139E39}"/>
              </a:ext>
            </a:extLst>
          </p:cNvPr>
          <p:cNvPicPr>
            <a:picLocks noChangeAspect="1"/>
          </p:cNvPicPr>
          <p:nvPr/>
        </p:nvPicPr>
        <p:blipFill>
          <a:blip r:embed="rId6"/>
          <a:stretch>
            <a:fillRect/>
          </a:stretch>
        </p:blipFill>
        <p:spPr>
          <a:xfrm>
            <a:off x="713069" y="6068570"/>
            <a:ext cx="5274912" cy="468038"/>
          </a:xfrm>
          <a:prstGeom prst="rect">
            <a:avLst/>
          </a:prstGeom>
        </p:spPr>
      </p:pic>
      <p:pic>
        <p:nvPicPr>
          <p:cNvPr id="16" name="Picture 15">
            <a:extLst>
              <a:ext uri="{FF2B5EF4-FFF2-40B4-BE49-F238E27FC236}">
                <a16:creationId xmlns:a16="http://schemas.microsoft.com/office/drawing/2014/main" id="{C1507AA1-3B89-5DA3-5741-13255091AB88}"/>
              </a:ext>
            </a:extLst>
          </p:cNvPr>
          <p:cNvPicPr>
            <a:picLocks noChangeAspect="1"/>
          </p:cNvPicPr>
          <p:nvPr/>
        </p:nvPicPr>
        <p:blipFill>
          <a:blip r:embed="rId7"/>
          <a:stretch>
            <a:fillRect/>
          </a:stretch>
        </p:blipFill>
        <p:spPr>
          <a:xfrm>
            <a:off x="6119858" y="1084547"/>
            <a:ext cx="5253869" cy="5730916"/>
          </a:xfrm>
          <a:prstGeom prst="rect">
            <a:avLst/>
          </a:prstGeom>
        </p:spPr>
      </p:pic>
    </p:spTree>
    <p:extLst>
      <p:ext uri="{BB962C8B-B14F-4D97-AF65-F5344CB8AC3E}">
        <p14:creationId xmlns:p14="http://schemas.microsoft.com/office/powerpoint/2010/main" val="2895120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Bibliography</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42</a:t>
            </a:fld>
            <a:endParaRPr lang="en-US" dirty="0"/>
          </a:p>
        </p:txBody>
      </p:sp>
      <p:pic>
        <p:nvPicPr>
          <p:cNvPr id="10" name="Picture 9">
            <a:extLst>
              <a:ext uri="{FF2B5EF4-FFF2-40B4-BE49-F238E27FC236}">
                <a16:creationId xmlns:a16="http://schemas.microsoft.com/office/drawing/2014/main" id="{69CC9C4A-53B6-16CE-9A6E-0A44A7FA4E48}"/>
              </a:ext>
            </a:extLst>
          </p:cNvPr>
          <p:cNvPicPr>
            <a:picLocks noChangeAspect="1"/>
          </p:cNvPicPr>
          <p:nvPr/>
        </p:nvPicPr>
        <p:blipFill>
          <a:blip r:embed="rId4"/>
          <a:stretch>
            <a:fillRect/>
          </a:stretch>
        </p:blipFill>
        <p:spPr>
          <a:xfrm>
            <a:off x="631651" y="2442115"/>
            <a:ext cx="5001772" cy="4409059"/>
          </a:xfrm>
          <a:prstGeom prst="rect">
            <a:avLst/>
          </a:prstGeom>
        </p:spPr>
      </p:pic>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EB72BB-7980-8668-7AA7-B671BD6D0485}"/>
              </a:ext>
            </a:extLst>
          </p:cNvPr>
          <p:cNvPicPr>
            <a:picLocks noChangeAspect="1"/>
          </p:cNvPicPr>
          <p:nvPr/>
        </p:nvPicPr>
        <p:blipFill rotWithShape="1">
          <a:blip r:embed="rId6"/>
          <a:srcRect b="5368"/>
          <a:stretch/>
        </p:blipFill>
        <p:spPr>
          <a:xfrm>
            <a:off x="687186" y="1315973"/>
            <a:ext cx="5029322" cy="1188392"/>
          </a:xfrm>
          <a:prstGeom prst="rect">
            <a:avLst/>
          </a:prstGeom>
        </p:spPr>
      </p:pic>
      <p:pic>
        <p:nvPicPr>
          <p:cNvPr id="15" name="Picture 14">
            <a:extLst>
              <a:ext uri="{FF2B5EF4-FFF2-40B4-BE49-F238E27FC236}">
                <a16:creationId xmlns:a16="http://schemas.microsoft.com/office/drawing/2014/main" id="{11465EB4-F5C4-EA94-617A-5DC339D8F039}"/>
              </a:ext>
            </a:extLst>
          </p:cNvPr>
          <p:cNvPicPr>
            <a:picLocks noChangeAspect="1"/>
          </p:cNvPicPr>
          <p:nvPr/>
        </p:nvPicPr>
        <p:blipFill>
          <a:blip r:embed="rId7"/>
          <a:stretch>
            <a:fillRect/>
          </a:stretch>
        </p:blipFill>
        <p:spPr>
          <a:xfrm>
            <a:off x="5907074" y="1257763"/>
            <a:ext cx="4958179" cy="2655526"/>
          </a:xfrm>
          <a:prstGeom prst="rect">
            <a:avLst/>
          </a:prstGeom>
        </p:spPr>
      </p:pic>
      <p:pic>
        <p:nvPicPr>
          <p:cNvPr id="18" name="Picture 17">
            <a:extLst>
              <a:ext uri="{FF2B5EF4-FFF2-40B4-BE49-F238E27FC236}">
                <a16:creationId xmlns:a16="http://schemas.microsoft.com/office/drawing/2014/main" id="{3130FF3B-D21E-3A27-F4F0-023CCCDF8CE6}"/>
              </a:ext>
            </a:extLst>
          </p:cNvPr>
          <p:cNvPicPr>
            <a:picLocks noChangeAspect="1"/>
          </p:cNvPicPr>
          <p:nvPr/>
        </p:nvPicPr>
        <p:blipFill>
          <a:blip r:embed="rId8"/>
          <a:stretch>
            <a:fillRect/>
          </a:stretch>
        </p:blipFill>
        <p:spPr>
          <a:xfrm>
            <a:off x="5907074" y="3913289"/>
            <a:ext cx="4967940" cy="2929040"/>
          </a:xfrm>
          <a:prstGeom prst="rect">
            <a:avLst/>
          </a:prstGeom>
        </p:spPr>
      </p:pic>
    </p:spTree>
    <p:extLst>
      <p:ext uri="{BB962C8B-B14F-4D97-AF65-F5344CB8AC3E}">
        <p14:creationId xmlns:p14="http://schemas.microsoft.com/office/powerpoint/2010/main" val="3649596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Bibliography</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43</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F808E51-3E71-3FD0-C056-BB2CAE9E4FF2}"/>
              </a:ext>
            </a:extLst>
          </p:cNvPr>
          <p:cNvPicPr>
            <a:picLocks noChangeAspect="1"/>
          </p:cNvPicPr>
          <p:nvPr/>
        </p:nvPicPr>
        <p:blipFill>
          <a:blip r:embed="rId5"/>
          <a:stretch>
            <a:fillRect/>
          </a:stretch>
        </p:blipFill>
        <p:spPr>
          <a:xfrm>
            <a:off x="859504" y="1256397"/>
            <a:ext cx="5285678" cy="4412170"/>
          </a:xfrm>
          <a:prstGeom prst="rect">
            <a:avLst/>
          </a:prstGeom>
        </p:spPr>
      </p:pic>
      <p:pic>
        <p:nvPicPr>
          <p:cNvPr id="13" name="Picture 12">
            <a:extLst>
              <a:ext uri="{FF2B5EF4-FFF2-40B4-BE49-F238E27FC236}">
                <a16:creationId xmlns:a16="http://schemas.microsoft.com/office/drawing/2014/main" id="{812B2770-2245-60EC-AEA8-D9C52F52C485}"/>
              </a:ext>
            </a:extLst>
          </p:cNvPr>
          <p:cNvPicPr>
            <a:picLocks noChangeAspect="1"/>
          </p:cNvPicPr>
          <p:nvPr/>
        </p:nvPicPr>
        <p:blipFill rotWithShape="1">
          <a:blip r:embed="rId6"/>
          <a:srcRect b="42374"/>
          <a:stretch/>
        </p:blipFill>
        <p:spPr>
          <a:xfrm>
            <a:off x="859504" y="5635907"/>
            <a:ext cx="5236496" cy="647404"/>
          </a:xfrm>
          <a:prstGeom prst="rect">
            <a:avLst/>
          </a:prstGeom>
        </p:spPr>
      </p:pic>
      <p:pic>
        <p:nvPicPr>
          <p:cNvPr id="16" name="Picture 15">
            <a:extLst>
              <a:ext uri="{FF2B5EF4-FFF2-40B4-BE49-F238E27FC236}">
                <a16:creationId xmlns:a16="http://schemas.microsoft.com/office/drawing/2014/main" id="{FB84A5BD-44A0-567E-4B90-00FFE3BC6A2F}"/>
              </a:ext>
            </a:extLst>
          </p:cNvPr>
          <p:cNvPicPr>
            <a:picLocks noChangeAspect="1"/>
          </p:cNvPicPr>
          <p:nvPr/>
        </p:nvPicPr>
        <p:blipFill>
          <a:blip r:embed="rId7"/>
          <a:stretch>
            <a:fillRect/>
          </a:stretch>
        </p:blipFill>
        <p:spPr>
          <a:xfrm>
            <a:off x="6485502" y="1900034"/>
            <a:ext cx="4934941" cy="370719"/>
          </a:xfrm>
          <a:prstGeom prst="rect">
            <a:avLst/>
          </a:prstGeom>
        </p:spPr>
      </p:pic>
      <p:pic>
        <p:nvPicPr>
          <p:cNvPr id="20" name="Picture 19">
            <a:extLst>
              <a:ext uri="{FF2B5EF4-FFF2-40B4-BE49-F238E27FC236}">
                <a16:creationId xmlns:a16="http://schemas.microsoft.com/office/drawing/2014/main" id="{82687A28-4416-7831-521C-BB338EEB168C}"/>
              </a:ext>
            </a:extLst>
          </p:cNvPr>
          <p:cNvPicPr>
            <a:picLocks noChangeAspect="1"/>
          </p:cNvPicPr>
          <p:nvPr/>
        </p:nvPicPr>
        <p:blipFill>
          <a:blip r:embed="rId8"/>
          <a:stretch>
            <a:fillRect/>
          </a:stretch>
        </p:blipFill>
        <p:spPr>
          <a:xfrm>
            <a:off x="6449555" y="1899187"/>
            <a:ext cx="284848" cy="216484"/>
          </a:xfrm>
          <a:prstGeom prst="rect">
            <a:avLst/>
          </a:prstGeom>
        </p:spPr>
      </p:pic>
      <p:pic>
        <p:nvPicPr>
          <p:cNvPr id="10" name="Picture 9">
            <a:extLst>
              <a:ext uri="{FF2B5EF4-FFF2-40B4-BE49-F238E27FC236}">
                <a16:creationId xmlns:a16="http://schemas.microsoft.com/office/drawing/2014/main" id="{05DDEE8E-E6B9-0A5F-2621-A1E7B5F47D0F}"/>
              </a:ext>
            </a:extLst>
          </p:cNvPr>
          <p:cNvPicPr>
            <a:picLocks noChangeAspect="1"/>
          </p:cNvPicPr>
          <p:nvPr/>
        </p:nvPicPr>
        <p:blipFill>
          <a:blip r:embed="rId9"/>
          <a:stretch>
            <a:fillRect/>
          </a:stretch>
        </p:blipFill>
        <p:spPr>
          <a:xfrm>
            <a:off x="6437142" y="1344253"/>
            <a:ext cx="4983301" cy="523360"/>
          </a:xfrm>
          <a:prstGeom prst="rect">
            <a:avLst/>
          </a:prstGeom>
        </p:spPr>
      </p:pic>
    </p:spTree>
    <p:extLst>
      <p:ext uri="{BB962C8B-B14F-4D97-AF65-F5344CB8AC3E}">
        <p14:creationId xmlns:p14="http://schemas.microsoft.com/office/powerpoint/2010/main" val="4207671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Bessel Function Result for Vibrational Power</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44</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7E8E776-A7EF-E458-0A7A-A14BE4CAAE99}"/>
                  </a:ext>
                </a:extLst>
              </p:cNvPr>
              <p:cNvSpPr>
                <a:spLocks noGrp="1"/>
              </p:cNvSpPr>
              <p:nvPr>
                <p:ph idx="1"/>
              </p:nvPr>
            </p:nvSpPr>
            <p:spPr>
              <a:xfrm>
                <a:off x="581192" y="1189433"/>
                <a:ext cx="11382208" cy="5320549"/>
              </a:xfrm>
            </p:spPr>
            <p:txBody>
              <a:bodyPr>
                <a:normAutofit/>
              </a:bodyPr>
              <a:lstStyle/>
              <a:p>
                <a:pPr>
                  <a:spcAft>
                    <a:spcPts val="500"/>
                  </a:spcAft>
                </a:pPr>
                <a:r>
                  <a:rPr lang="en-US" sz="2000" dirty="0">
                    <a:latin typeface="Cambria" panose="02040503050406030204" pitchFamily="18" charset="0"/>
                    <a:ea typeface="Cambria" panose="02040503050406030204" pitchFamily="18" charset="0"/>
                  </a:rPr>
                  <a:t>Slow-time signal at a particular fast-time range bin for a vibrating target</a:t>
                </a:r>
              </a:p>
              <a:p>
                <a:pPr marL="0" indent="0" algn="ctr">
                  <a:spcAft>
                    <a:spcPts val="500"/>
                  </a:spcAft>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𝑠𝑙𝑜𝑤</m:t>
                          </m:r>
                          <m:r>
                            <a:rPr lang="en-US" sz="2000" b="0" i="1" smtClean="0">
                              <a:latin typeface="Cambria Math" panose="02040503050406030204" pitchFamily="18" charset="0"/>
                            </a:rPr>
                            <m:t>−</m:t>
                          </m:r>
                          <m:r>
                            <a:rPr lang="en-US" sz="2000" b="0" i="1" smtClean="0">
                              <a:latin typeface="Cambria Math" panose="02040503050406030204" pitchFamily="18" charset="0"/>
                            </a:rPr>
                            <m:t>𝑡𝑖𝑚𝑒</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𝑚</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𝛼</m:t>
                              </m:r>
                            </m:e>
                          </m:acc>
                        </m:e>
                        <m:sub>
                          <m:r>
                            <a:rPr lang="en-US" sz="2000" i="1">
                              <a:latin typeface="Cambria Math" panose="02040503050406030204" pitchFamily="18" charset="0"/>
                              <a:ea typeface="Cambria Math" panose="02040503050406030204" pitchFamily="18" charset="0"/>
                            </a:rPr>
                            <m:t>𝑡𝑎𝑟</m:t>
                          </m:r>
                        </m:sub>
                      </m:sSub>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0</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n-US" sz="2000" i="1">
                                  <a:latin typeface="Cambria Math" panose="02040503050406030204" pitchFamily="18" charset="0"/>
                                  <a:ea typeface="Cambria Math" panose="02040503050406030204" pitchFamily="18" charset="0"/>
                                </a:rPr>
                                <m:t>𝑡𝑎𝑟</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𝑛</m:t>
                          </m:r>
                        </m:e>
                      </m:acc>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m:oMathPara>
                </a14:m>
                <a:endParaRPr lang="en-US" sz="2000" dirty="0">
                  <a:latin typeface="Cambria" panose="02040503050406030204" pitchFamily="18" charset="0"/>
                  <a:ea typeface="Cambria" panose="02040503050406030204" pitchFamily="18" charset="0"/>
                </a:endParaRPr>
              </a:p>
              <a:p>
                <a:pPr>
                  <a:spcAft>
                    <a:spcPts val="500"/>
                  </a:spcAft>
                </a:pPr>
                <a:r>
                  <a:rPr lang="en-US" sz="2000" dirty="0">
                    <a:latin typeface="Cambria" panose="02040503050406030204" pitchFamily="18" charset="0"/>
                    <a:ea typeface="Cambria" panose="02040503050406030204" pitchFamily="18" charset="0"/>
                  </a:rPr>
                  <a:t>Plug in a tonal vibration and assume no bulk movement without loss of generality</a:t>
                </a:r>
              </a:p>
              <a:p>
                <a:pPr marL="0" indent="0">
                  <a:spcAft>
                    <a:spcPts val="500"/>
                  </a:spcAft>
                  <a:buNone/>
                </a:pPr>
                <a14:m>
                  <m:oMathPara xmlns:m="http://schemas.openxmlformats.org/officeDocument/2006/math">
                    <m:oMathParaPr>
                      <m:jc m:val="center"/>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𝑠𝑙𝑜𝑤</m:t>
                          </m:r>
                          <m:r>
                            <a:rPr lang="en-US" sz="2000" b="0" i="1" smtClean="0">
                              <a:latin typeface="Cambria Math" panose="02040503050406030204" pitchFamily="18" charset="0"/>
                            </a:rPr>
                            <m:t>−</m:t>
                          </m:r>
                          <m:r>
                            <a:rPr lang="en-US" sz="2000" b="0" i="1" smtClean="0">
                              <a:latin typeface="Cambria Math" panose="02040503050406030204" pitchFamily="18" charset="0"/>
                            </a:rPr>
                            <m:t>𝑡𝑖𝑚𝑒</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𝑚</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𝛼</m:t>
                              </m:r>
                            </m:e>
                          </m:acc>
                        </m:e>
                        <m:sub>
                          <m:r>
                            <a:rPr lang="en-US" sz="2000" i="1">
                              <a:latin typeface="Cambria Math" panose="02040503050406030204" pitchFamily="18" charset="0"/>
                              <a:ea typeface="Cambria Math" panose="02040503050406030204" pitchFamily="18" charset="0"/>
                            </a:rPr>
                            <m:t>𝑡𝑎𝑟</m:t>
                          </m:r>
                        </m:sub>
                      </m:sSub>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𝜋</m:t>
                              </m:r>
                            </m:num>
                            <m:den>
                              <m:sSub>
                                <m:sSubPr>
                                  <m:ctrlPr>
                                    <a:rPr lang="en-US" sz="2000" b="0" i="1" smtClean="0">
                                      <a:latin typeface="Cambria Math" panose="02040503050406030204" pitchFamily="18" charset="0"/>
                                      <a:ea typeface="Cambria Math" panose="02040503050406030204" pitchFamily="18" charset="0"/>
                                    </a:rPr>
                                  </m:ctrlPr>
                                </m:sSubPr>
                                <m:e>
                                  <m:r>
                                    <m:rPr>
                                      <m:sty m:val="p"/>
                                    </m:rPr>
                                    <a:rPr lang="el-GR" sz="2000" b="0" i="1" smtClean="0">
                                      <a:latin typeface="Cambria Math" panose="02040503050406030204" pitchFamily="18" charset="0"/>
                                      <a:ea typeface="Cambria Math" panose="02040503050406030204" pitchFamily="18" charset="0"/>
                                    </a:rPr>
                                    <m:t>λ</m:t>
                                  </m:r>
                                </m:e>
                                <m:sub>
                                  <m:r>
                                    <a:rPr lang="en-US" sz="2000" b="0" i="1" smtClean="0">
                                      <a:latin typeface="Cambria Math" panose="02040503050406030204" pitchFamily="18" charset="0"/>
                                      <a:ea typeface="Cambria Math" panose="02040503050406030204" pitchFamily="18" charset="0"/>
                                    </a:rPr>
                                    <m:t>0</m:t>
                                  </m:r>
                                </m:sub>
                              </m:sSub>
                            </m:den>
                          </m:f>
                          <m:r>
                            <a:rPr lang="en-US" sz="200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𝑡𝑎𝑟</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r>
                            <m:rPr>
                              <m:sty m:val="p"/>
                            </m:rPr>
                            <a:rPr lang="en-US" sz="2000" b="0" i="0" smtClean="0">
                              <a:latin typeface="Cambria Math" panose="02040503050406030204" pitchFamily="18" charset="0"/>
                              <a:ea typeface="Cambria Math" panose="02040503050406030204" pitchFamily="18" charset="0"/>
                            </a:rPr>
                            <m:t>sin</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𝑛</m:t>
                          </m:r>
                        </m:e>
                      </m:acc>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m:oMathPara>
                </a14:m>
                <a:endParaRPr lang="en-US" sz="2000" dirty="0">
                  <a:latin typeface="Cambria" panose="02040503050406030204" pitchFamily="18" charset="0"/>
                  <a:ea typeface="Cambria" panose="02040503050406030204" pitchFamily="18" charset="0"/>
                </a:endParaRPr>
              </a:p>
              <a:p>
                <a:pPr>
                  <a:spcAft>
                    <a:spcPts val="500"/>
                  </a:spcAft>
                </a:pPr>
                <a:r>
                  <a:rPr lang="en-US" sz="2000" dirty="0">
                    <a:latin typeface="Cambria" panose="02040503050406030204" pitchFamily="18" charset="0"/>
                    <a:ea typeface="Cambria" panose="02040503050406030204" pitchFamily="18" charset="0"/>
                  </a:rPr>
                  <a:t>Take its Fourier transform</a:t>
                </a:r>
              </a:p>
              <a:p>
                <a:pPr marL="0" indent="0">
                  <a:spcAft>
                    <a:spcPts val="500"/>
                  </a:spcAft>
                  <a:buNone/>
                </a:pPr>
                <a14:m>
                  <m:oMathPara xmlns:m="http://schemas.openxmlformats.org/officeDocument/2006/math">
                    <m:oMathParaPr>
                      <m:jc m:val="center"/>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𝑠𝑙𝑜𝑤</m:t>
                          </m:r>
                          <m:r>
                            <a:rPr lang="en-US" sz="2000" b="0" i="1" smtClean="0">
                              <a:latin typeface="Cambria Math" panose="02040503050406030204" pitchFamily="18" charset="0"/>
                            </a:rPr>
                            <m:t>−</m:t>
                          </m:r>
                          <m:r>
                            <a:rPr lang="en-US" sz="2000" b="0" i="1" smtClean="0">
                              <a:latin typeface="Cambria Math" panose="02040503050406030204" pitchFamily="18" charset="0"/>
                            </a:rPr>
                            <m:t>𝑡𝑖𝑚𝑒</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𝑚</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𝛼</m:t>
                              </m:r>
                            </m:e>
                          </m:acc>
                        </m:e>
                        <m:sub>
                          <m:r>
                            <a:rPr lang="en-US" sz="2000" i="1">
                              <a:latin typeface="Cambria Math" panose="02040503050406030204" pitchFamily="18" charset="0"/>
                              <a:ea typeface="Cambria Math" panose="02040503050406030204" pitchFamily="18" charset="0"/>
                            </a:rPr>
                            <m:t>𝑡𝑎𝑟</m:t>
                          </m:r>
                        </m:sub>
                      </m:sSub>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𝑗</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𝜋</m:t>
                              </m:r>
                            </m:num>
                            <m:den>
                              <m:sSub>
                                <m:sSubPr>
                                  <m:ctrlPr>
                                    <a:rPr lang="en-US"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λ</m:t>
                                  </m:r>
                                </m:e>
                                <m:sub>
                                  <m:r>
                                    <a:rPr lang="en-US" sz="2000" i="1">
                                      <a:latin typeface="Cambria Math" panose="02040503050406030204" pitchFamily="18" charset="0"/>
                                      <a:ea typeface="Cambria Math" panose="02040503050406030204" pitchFamily="18" charset="0"/>
                                    </a:rPr>
                                    <m:t>0</m:t>
                                  </m:r>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𝑡𝑎𝑟</m:t>
                              </m:r>
                            </m:sub>
                          </m:sSub>
                        </m:sup>
                      </m:sSup>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=0</m:t>
                          </m:r>
                        </m:sub>
                        <m:sup>
                          <m:r>
                            <a:rPr lang="en-US" sz="2000" b="0" i="1" smtClean="0">
                              <a:latin typeface="Cambria Math" panose="02040503050406030204" pitchFamily="18" charset="0"/>
                              <a:ea typeface="Cambria Math" panose="02040503050406030204" pitchFamily="18" charset="0"/>
                            </a:rPr>
                            <m:t>∞</m:t>
                          </m:r>
                        </m:sup>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𝑙</m:t>
                              </m:r>
                            </m:sub>
                          </m:sSub>
                        </m:e>
                      </m:nary>
                      <m:d>
                        <m:dPr>
                          <m:ctrlPr>
                            <a:rPr lang="en-US" sz="2000" b="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𝜋</m:t>
                              </m:r>
                            </m:num>
                            <m:den>
                              <m:sSub>
                                <m:sSubPr>
                                  <m:ctrlPr>
                                    <a:rPr lang="en-US"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λ</m:t>
                                  </m:r>
                                </m:e>
                                <m:sub>
                                  <m:r>
                                    <a:rPr lang="en-US" sz="2000" i="1">
                                      <a:latin typeface="Cambria Math" panose="02040503050406030204" pitchFamily="18" charset="0"/>
                                      <a:ea typeface="Cambria Math" panose="02040503050406030204" pitchFamily="18" charset="0"/>
                                    </a:rPr>
                                    <m:t>0</m:t>
                                  </m:r>
                                </m:sub>
                              </m:sSub>
                            </m:den>
                          </m:f>
                          <m:r>
                            <a:rPr lang="en-US" sz="2000" i="1" smtClean="0">
                              <a:latin typeface="Cambria Math" panose="02040503050406030204" pitchFamily="18" charset="0"/>
                              <a:ea typeface="Cambria Math" panose="02040503050406030204" pitchFamily="18" charset="0"/>
                            </a:rPr>
                            <m:t>𝛾</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𝛿</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𝑑</m:t>
                              </m:r>
                            </m:sub>
                          </m:sSub>
                        </m:e>
                      </m:d>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𝑁</m:t>
                          </m:r>
                        </m:e>
                      </m:acc>
                      <m:r>
                        <a:rPr lang="en-US" sz="2000" i="1">
                          <a:latin typeface="Cambria Math" panose="02040503050406030204" pitchFamily="18" charset="0"/>
                        </a:rPr>
                        <m:t>(</m:t>
                      </m:r>
                      <m:r>
                        <a:rPr lang="en-US" sz="2000" b="0" i="1" smtClean="0">
                          <a:latin typeface="Cambria Math" panose="02040503050406030204" pitchFamily="18" charset="0"/>
                        </a:rPr>
                        <m:t>𝑓</m:t>
                      </m:r>
                      <m:r>
                        <a:rPr lang="en-US" sz="2000" i="1">
                          <a:latin typeface="Cambria Math" panose="02040503050406030204" pitchFamily="18" charset="0"/>
                        </a:rPr>
                        <m:t>)</m:t>
                      </m:r>
                    </m:oMath>
                  </m:oMathPara>
                </a14:m>
                <a:endParaRPr lang="en-US" sz="2000" dirty="0">
                  <a:latin typeface="Cambria" panose="02040503050406030204" pitchFamily="18" charset="0"/>
                  <a:ea typeface="Cambria" panose="02040503050406030204" pitchFamily="18" charset="0"/>
                </a:endParaRPr>
              </a:p>
              <a:p>
                <a:pPr marL="0" indent="0">
                  <a:spcAft>
                    <a:spcPts val="500"/>
                  </a:spcAft>
                  <a:buNone/>
                </a:pPr>
                <a:endParaRPr lang="en-US" sz="2000" dirty="0">
                  <a:latin typeface="Cambria" panose="02040503050406030204" pitchFamily="18" charset="0"/>
                  <a:ea typeface="Cambria" panose="02040503050406030204" pitchFamily="18" charset="0"/>
                </a:endParaRPr>
              </a:p>
            </p:txBody>
          </p:sp>
        </mc:Choice>
        <mc:Fallback xmlns="">
          <p:sp>
            <p:nvSpPr>
              <p:cNvPr id="6" name="Content Placeholder 5">
                <a:extLst>
                  <a:ext uri="{FF2B5EF4-FFF2-40B4-BE49-F238E27FC236}">
                    <a16:creationId xmlns:a16="http://schemas.microsoft.com/office/drawing/2014/main" id="{37E8E776-A7EF-E458-0A7A-A14BE4CAAE99}"/>
                  </a:ext>
                </a:extLst>
              </p:cNvPr>
              <p:cNvSpPr>
                <a:spLocks noGrp="1" noRot="1" noChangeAspect="1" noMove="1" noResize="1" noEditPoints="1" noAdjustHandles="1" noChangeArrowheads="1" noChangeShapeType="1" noTextEdit="1"/>
              </p:cNvSpPr>
              <p:nvPr>
                <p:ph idx="1"/>
              </p:nvPr>
            </p:nvSpPr>
            <p:spPr>
              <a:xfrm>
                <a:off x="581192" y="1189433"/>
                <a:ext cx="11382208" cy="5320549"/>
              </a:xfrm>
              <a:blipFill>
                <a:blip r:embed="rId5"/>
                <a:stretch>
                  <a:fillRect l="-482" t="-1145"/>
                </a:stretch>
              </a:blipFill>
            </p:spPr>
            <p:txBody>
              <a:bodyPr/>
              <a:lstStyle/>
              <a:p>
                <a:r>
                  <a:rPr lang="en-US">
                    <a:noFill/>
                  </a:rPr>
                  <a:t> </a:t>
                </a:r>
              </a:p>
            </p:txBody>
          </p:sp>
        </mc:Fallback>
      </mc:AlternateContent>
      <p:pic>
        <p:nvPicPr>
          <p:cNvPr id="9" name="Picture 8" descr="Chart&#10;&#10;Description automatically generated">
            <a:extLst>
              <a:ext uri="{FF2B5EF4-FFF2-40B4-BE49-F238E27FC236}">
                <a16:creationId xmlns:a16="http://schemas.microsoft.com/office/drawing/2014/main" id="{CBDE7D27-4835-680F-F6FE-1B591D2140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103" y="4070954"/>
            <a:ext cx="3600800" cy="2737595"/>
          </a:xfrm>
          <a:prstGeom prst="rect">
            <a:avLst/>
          </a:prstGeom>
        </p:spPr>
      </p:pic>
      <p:pic>
        <p:nvPicPr>
          <p:cNvPr id="10" name="Picture 9">
            <a:extLst>
              <a:ext uri="{FF2B5EF4-FFF2-40B4-BE49-F238E27FC236}">
                <a16:creationId xmlns:a16="http://schemas.microsoft.com/office/drawing/2014/main" id="{012D7D01-C0EE-6109-150B-9997930C7D91}"/>
              </a:ext>
            </a:extLst>
          </p:cNvPr>
          <p:cNvPicPr>
            <a:picLocks noChangeAspect="1"/>
          </p:cNvPicPr>
          <p:nvPr/>
        </p:nvPicPr>
        <p:blipFill>
          <a:blip r:embed="rId7"/>
          <a:stretch>
            <a:fillRect/>
          </a:stretch>
        </p:blipFill>
        <p:spPr>
          <a:xfrm>
            <a:off x="4989495" y="4195514"/>
            <a:ext cx="5327974" cy="2488477"/>
          </a:xfrm>
          <a:prstGeom prst="rect">
            <a:avLst/>
          </a:prstGeom>
        </p:spPr>
      </p:pic>
    </p:spTree>
    <p:extLst>
      <p:ext uri="{BB962C8B-B14F-4D97-AF65-F5344CB8AC3E}">
        <p14:creationId xmlns:p14="http://schemas.microsoft.com/office/powerpoint/2010/main" val="3314671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Swerling Model for Radar Return Gain/Attenuation Terms</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45</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7E8E776-A7EF-E458-0A7A-A14BE4CAAE99}"/>
                  </a:ext>
                </a:extLst>
              </p:cNvPr>
              <p:cNvSpPr>
                <a:spLocks noGrp="1"/>
              </p:cNvSpPr>
              <p:nvPr>
                <p:ph idx="1"/>
              </p:nvPr>
            </p:nvSpPr>
            <p:spPr>
              <a:xfrm>
                <a:off x="581192" y="1367794"/>
                <a:ext cx="11382207" cy="5142188"/>
              </a:xfrm>
            </p:spPr>
            <p:txBody>
              <a:bodyPr>
                <a:normAutofit/>
              </a:bodyPr>
              <a:lstStyle/>
              <a:p>
                <a:pPr>
                  <a:spcAft>
                    <a:spcPts val="1000"/>
                  </a:spcAft>
                </a:pPr>
                <a:r>
                  <a:rPr lang="en-US" sz="2000" dirty="0">
                    <a:latin typeface="Cambria" panose="02040503050406030204" pitchFamily="18" charset="0"/>
                    <a:ea typeface="Cambria" panose="02040503050406030204" pitchFamily="18" charset="0"/>
                  </a:rPr>
                  <a:t>Gain/Attenuation terms are complex Gaussian with a uniformly random phase and variance related to the radar equation</a:t>
                </a:r>
              </a:p>
              <a:p>
                <a:pPr marL="0" indent="0" algn="ctr">
                  <a:spcAft>
                    <a:spcPts val="1000"/>
                  </a:spcAft>
                  <a:buNone/>
                </a:pPr>
                <a14:m>
                  <m:oMath xmlns:m="http://schemas.openxmlformats.org/officeDocument/2006/math">
                    <m:r>
                      <a:rPr lang="en-US" sz="2000" b="0" i="1" smtClean="0">
                        <a:solidFill>
                          <a:schemeClr val="tx1"/>
                        </a:solidFill>
                        <a:latin typeface="Cambria Math" panose="02040503050406030204" pitchFamily="18" charset="0"/>
                        <a:ea typeface="Cambria" panose="02040503050406030204" pitchFamily="18" charset="0"/>
                      </a:rPr>
                      <m:t>𝑓</m:t>
                    </m:r>
                    <m:d>
                      <m:dPr>
                        <m:ctrlPr>
                          <a:rPr lang="en-US" sz="2000" b="0" i="1" smtClean="0">
                            <a:solidFill>
                              <a:schemeClr val="tx1"/>
                            </a:solidFill>
                            <a:latin typeface="Cambria Math" panose="02040503050406030204" pitchFamily="18" charset="0"/>
                            <a:ea typeface="Cambria" panose="02040503050406030204" pitchFamily="18" charset="0"/>
                          </a:rPr>
                        </m:ctrlPr>
                      </m:dPr>
                      <m:e>
                        <m:r>
                          <a:rPr lang="en-US" sz="2000" b="0" i="1" smtClean="0">
                            <a:solidFill>
                              <a:schemeClr val="tx1"/>
                            </a:solidFill>
                            <a:latin typeface="Cambria Math" panose="02040503050406030204" pitchFamily="18" charset="0"/>
                            <a:ea typeface="Cambria" panose="02040503050406030204" pitchFamily="18" charset="0"/>
                          </a:rPr>
                          <m:t>∠</m:t>
                        </m:r>
                        <m:sSub>
                          <m:sSubPr>
                            <m:ctrlPr>
                              <a:rPr lang="en-US" sz="2000" i="1">
                                <a:latin typeface="Cambria Math" panose="02040503050406030204" pitchFamily="18" charset="0"/>
                                <a:ea typeface="Cambria" panose="02040503050406030204" pitchFamily="18" charset="0"/>
                              </a:rPr>
                            </m:ctrlPr>
                          </m:sSubPr>
                          <m:e>
                            <m:acc>
                              <m:accPr>
                                <m:chr m:val="̃"/>
                                <m:ctrlPr>
                                  <a:rPr lang="en-US" sz="2000" i="1">
                                    <a:latin typeface="Cambria Math" panose="02040503050406030204" pitchFamily="18" charset="0"/>
                                    <a:ea typeface="Cambria" panose="02040503050406030204" pitchFamily="18" charset="0"/>
                                  </a:rPr>
                                </m:ctrlPr>
                              </m:accPr>
                              <m:e>
                                <m:r>
                                  <a:rPr lang="en-US" sz="2000" i="1">
                                    <a:latin typeface="Cambria Math" panose="02040503050406030204" pitchFamily="18" charset="0"/>
                                    <a:ea typeface="Cambria Math" panose="02040503050406030204" pitchFamily="18" charset="0"/>
                                  </a:rPr>
                                  <m:t>𝛼</m:t>
                                </m:r>
                              </m:e>
                            </m:acc>
                          </m:e>
                          <m:sub>
                            <m:r>
                              <a:rPr lang="en-US" sz="2000" i="1">
                                <a:latin typeface="Cambria Math" panose="02040503050406030204" pitchFamily="18" charset="0"/>
                                <a:ea typeface="Cambria" panose="02040503050406030204" pitchFamily="18" charset="0"/>
                              </a:rPr>
                              <m:t>𝑜𝑏𝑗</m:t>
                            </m:r>
                          </m:sub>
                        </m:sSub>
                      </m:e>
                    </m:d>
                    <m:r>
                      <a:rPr lang="en-US" sz="2000" b="0" i="1" smtClean="0">
                        <a:latin typeface="Cambria Math" panose="02040503050406030204" pitchFamily="18" charset="0"/>
                        <a:ea typeface="Cambria" panose="02040503050406030204" pitchFamily="18" charset="0"/>
                      </a:rPr>
                      <m:t>=</m:t>
                    </m:r>
                    <m:d>
                      <m:dPr>
                        <m:begChr m:val="{"/>
                        <m:endChr m:val=""/>
                        <m:ctrlPr>
                          <a:rPr lang="en-US" sz="2000" b="0" i="1" smtClean="0">
                            <a:latin typeface="Cambria Math" panose="02040503050406030204" pitchFamily="18" charset="0"/>
                            <a:ea typeface="Cambria" panose="02040503050406030204" pitchFamily="18" charset="0"/>
                          </a:rPr>
                        </m:ctrlPr>
                      </m:dPr>
                      <m:e>
                        <m:m>
                          <m:mPr>
                            <m:mcs>
                              <m:mc>
                                <m:mcPr>
                                  <m:count m:val="2"/>
                                  <m:mcJc m:val="center"/>
                                </m:mcPr>
                              </m:mc>
                            </m:mcs>
                            <m:ctrlPr>
                              <a:rPr lang="en-US" sz="2000" b="0" i="1" smtClean="0">
                                <a:latin typeface="Cambria Math" panose="02040503050406030204" pitchFamily="18" charset="0"/>
                                <a:ea typeface="Cambria" panose="02040503050406030204" pitchFamily="18" charset="0"/>
                              </a:rPr>
                            </m:ctrlPr>
                          </m:mPr>
                          <m:mr>
                            <m:e>
                              <m:f>
                                <m:fPr>
                                  <m:ctrlPr>
                                    <a:rPr lang="en-US" sz="2000" b="0" i="1" smtClean="0">
                                      <a:latin typeface="Cambria Math" panose="02040503050406030204" pitchFamily="18" charset="0"/>
                                      <a:ea typeface="Cambria" panose="02040503050406030204" pitchFamily="18" charset="0"/>
                                    </a:rPr>
                                  </m:ctrlPr>
                                </m:fPr>
                                <m:num>
                                  <m:r>
                                    <m:rPr>
                                      <m:brk m:alnAt="7"/>
                                    </m:rPr>
                                    <a:rPr lang="en-US" sz="2000" b="0" i="1" smtClean="0">
                                      <a:latin typeface="Cambria Math" panose="02040503050406030204" pitchFamily="18" charset="0"/>
                                      <a:ea typeface="Cambria" panose="02040503050406030204" pitchFamily="18" charset="0"/>
                                    </a:rPr>
                                    <m:t>1</m:t>
                                  </m:r>
                                </m:num>
                                <m:den>
                                  <m:r>
                                    <m:rPr>
                                      <m:brk m:alnAt="7"/>
                                    </m:rPr>
                                    <a:rPr lang="en-US" sz="2000" b="0" i="1" smtClean="0">
                                      <a:latin typeface="Cambria Math" panose="02040503050406030204" pitchFamily="18" charset="0"/>
                                      <a:ea typeface="Cambria"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e>
                            <m:e>
                              <m:r>
                                <a:rPr lang="en-US" sz="2000" b="0" i="1" smtClean="0">
                                  <a:latin typeface="Cambria Math" panose="02040503050406030204" pitchFamily="18" charset="0"/>
                                  <a:ea typeface="Cambria" panose="02040503050406030204" pitchFamily="18" charset="0"/>
                                </a:rPr>
                                <m:t>−</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panose="02040503050406030204" pitchFamily="18" charset="0"/>
                                    </a:rPr>
                                  </m:ctrlPr>
                                </m:sSubPr>
                                <m:e>
                                  <m:acc>
                                    <m:accPr>
                                      <m:chr m:val="̃"/>
                                      <m:ctrlPr>
                                        <a:rPr lang="en-US" sz="2000" i="1">
                                          <a:latin typeface="Cambria Math" panose="02040503050406030204" pitchFamily="18" charset="0"/>
                                          <a:ea typeface="Cambria" panose="02040503050406030204" pitchFamily="18" charset="0"/>
                                        </a:rPr>
                                      </m:ctrlPr>
                                    </m:accPr>
                                    <m:e>
                                      <m:r>
                                        <a:rPr lang="en-US" sz="2000" i="1">
                                          <a:latin typeface="Cambria Math" panose="02040503050406030204" pitchFamily="18" charset="0"/>
                                          <a:ea typeface="Cambria Math" panose="02040503050406030204" pitchFamily="18" charset="0"/>
                                        </a:rPr>
                                        <m:t>𝛼</m:t>
                                      </m:r>
                                    </m:e>
                                  </m:acc>
                                </m:e>
                                <m:sub>
                                  <m:r>
                                    <a:rPr lang="en-US" sz="2000" i="1">
                                      <a:latin typeface="Cambria Math" panose="02040503050406030204" pitchFamily="18" charset="0"/>
                                      <a:ea typeface="Cambria" panose="02040503050406030204" pitchFamily="18" charset="0"/>
                                    </a:rPr>
                                    <m:t>𝑜𝑏𝑗</m:t>
                                  </m:r>
                                </m:sub>
                              </m:sSub>
                              <m:r>
                                <a:rPr lang="en-US" sz="2000" b="0" i="1" smtClean="0">
                                  <a:latin typeface="Cambria Math" panose="02040503050406030204" pitchFamily="18" charset="0"/>
                                  <a:ea typeface="Cambria" panose="02040503050406030204" pitchFamily="18" charset="0"/>
                                </a:rPr>
                                <m:t>&lt;</m:t>
                              </m:r>
                              <m:r>
                                <a:rPr lang="en-US" sz="2000" b="0" i="1" smtClean="0">
                                  <a:latin typeface="Cambria Math" panose="02040503050406030204" pitchFamily="18" charset="0"/>
                                  <a:ea typeface="Cambria Math" panose="02040503050406030204" pitchFamily="18" charset="0"/>
                                </a:rPr>
                                <m:t>𝜋</m:t>
                              </m:r>
                            </m:e>
                          </m:mr>
                          <m:mr>
                            <m:e>
                              <m:r>
                                <a:rPr lang="en-US" sz="2000" b="0" i="1" smtClean="0">
                                  <a:latin typeface="Cambria Math" panose="02040503050406030204" pitchFamily="18" charset="0"/>
                                  <a:ea typeface="Cambria" panose="02040503050406030204" pitchFamily="18" charset="0"/>
                                </a:rPr>
                                <m:t>0</m:t>
                              </m:r>
                            </m:e>
                            <m:e>
                              <m:r>
                                <a:rPr lang="en-US" sz="2000" b="0" i="1" smtClean="0">
                                  <a:latin typeface="Cambria Math" panose="02040503050406030204" pitchFamily="18" charset="0"/>
                                  <a:ea typeface="Cambria" panose="02040503050406030204" pitchFamily="18" charset="0"/>
                                </a:rPr>
                                <m:t>𝑜𝑡h𝑒𝑟𝑤𝑖𝑠𝑒</m:t>
                              </m:r>
                            </m:e>
                          </m:mr>
                        </m:m>
                      </m:e>
                    </m:d>
                  </m:oMath>
                </a14:m>
                <a:r>
                  <a:rPr lang="en-US" sz="2000" b="0" dirty="0">
                    <a:latin typeface="Cambria" panose="02040503050406030204" pitchFamily="18" charset="0"/>
                    <a:ea typeface="Cambria Math" panose="02040503050406030204" pitchFamily="18" charset="0"/>
                  </a:rPr>
                  <a:t> 		  </a:t>
                </a:r>
                <a14:m>
                  <m:oMath xmlns:m="http://schemas.openxmlformats.org/officeDocument/2006/math">
                    <m:r>
                      <a:rPr lang="en-US" sz="2000" b="0" i="1" smtClean="0">
                        <a:solidFill>
                          <a:schemeClr val="tx1"/>
                        </a:solidFill>
                        <a:latin typeface="Cambria Math" panose="02040503050406030204" pitchFamily="18" charset="0"/>
                        <a:ea typeface="Cambria" panose="02040503050406030204" pitchFamily="18" charset="0"/>
                      </a:rPr>
                      <m:t>𝑓</m:t>
                    </m:r>
                    <m:d>
                      <m:dPr>
                        <m:ctrlPr>
                          <a:rPr lang="en-US" sz="2000" b="0" i="1" smtClean="0">
                            <a:solidFill>
                              <a:schemeClr val="tx1"/>
                            </a:solidFill>
                            <a:latin typeface="Cambria Math" panose="02040503050406030204" pitchFamily="18" charset="0"/>
                            <a:ea typeface="Cambria" panose="02040503050406030204" pitchFamily="18" charset="0"/>
                          </a:rPr>
                        </m:ctrlPr>
                      </m:dPr>
                      <m:e>
                        <m:d>
                          <m:dPr>
                            <m:begChr m:val="|"/>
                            <m:endChr m:val="|"/>
                            <m:ctrlPr>
                              <a:rPr lang="en-US" sz="2000" b="0" i="1" smtClean="0">
                                <a:solidFill>
                                  <a:schemeClr val="tx1"/>
                                </a:solidFill>
                                <a:latin typeface="Cambria Math" panose="02040503050406030204" pitchFamily="18" charset="0"/>
                                <a:ea typeface="Cambria" panose="02040503050406030204" pitchFamily="18" charset="0"/>
                              </a:rPr>
                            </m:ctrlPr>
                          </m:dPr>
                          <m:e>
                            <m:sSub>
                              <m:sSubPr>
                                <m:ctrlPr>
                                  <a:rPr lang="en-US" sz="2000" i="1">
                                    <a:latin typeface="Cambria Math" panose="02040503050406030204" pitchFamily="18" charset="0"/>
                                    <a:ea typeface="Cambria" panose="02040503050406030204" pitchFamily="18" charset="0"/>
                                  </a:rPr>
                                </m:ctrlPr>
                              </m:sSubPr>
                              <m:e>
                                <m:acc>
                                  <m:accPr>
                                    <m:chr m:val="̃"/>
                                    <m:ctrlPr>
                                      <a:rPr lang="en-US" sz="2000" i="1">
                                        <a:latin typeface="Cambria Math" panose="02040503050406030204" pitchFamily="18" charset="0"/>
                                        <a:ea typeface="Cambria" panose="02040503050406030204" pitchFamily="18" charset="0"/>
                                      </a:rPr>
                                    </m:ctrlPr>
                                  </m:accPr>
                                  <m:e>
                                    <m:r>
                                      <a:rPr lang="en-US" sz="2000" i="1">
                                        <a:latin typeface="Cambria Math" panose="02040503050406030204" pitchFamily="18" charset="0"/>
                                        <a:ea typeface="Cambria Math" panose="02040503050406030204" pitchFamily="18" charset="0"/>
                                      </a:rPr>
                                      <m:t>𝛼</m:t>
                                    </m:r>
                                  </m:e>
                                </m:acc>
                              </m:e>
                              <m:sub>
                                <m:r>
                                  <a:rPr lang="en-US" sz="2000" i="1">
                                    <a:latin typeface="Cambria Math" panose="02040503050406030204" pitchFamily="18" charset="0"/>
                                    <a:ea typeface="Cambria" panose="02040503050406030204" pitchFamily="18" charset="0"/>
                                  </a:rPr>
                                  <m:t>𝑜𝑏𝑗</m:t>
                                </m:r>
                              </m:sub>
                            </m:sSub>
                          </m:e>
                        </m:d>
                        <m:r>
                          <a:rPr lang="en-US" sz="2000" b="0" i="1" smtClean="0">
                            <a:latin typeface="Cambria Math" panose="02040503050406030204" pitchFamily="18" charset="0"/>
                            <a:ea typeface="Cambria" panose="02040503050406030204" pitchFamily="18" charset="0"/>
                          </a:rPr>
                          <m:t>,</m:t>
                        </m:r>
                        <m:r>
                          <a:rPr lang="en-US" sz="2000" b="0" i="1" smtClean="0">
                            <a:latin typeface="Cambria Math" panose="02040503050406030204" pitchFamily="18" charset="0"/>
                            <a:ea typeface="Cambria Math" panose="02040503050406030204" pitchFamily="18" charset="0"/>
                          </a:rPr>
                          <m:t>𝜎</m:t>
                        </m:r>
                      </m:e>
                    </m:d>
                    <m:r>
                      <a:rPr lang="en-US" sz="2000" b="0" i="1" smtClean="0">
                        <a:latin typeface="Cambria Math" panose="02040503050406030204" pitchFamily="18" charset="0"/>
                        <a:ea typeface="Cambria" panose="02040503050406030204" pitchFamily="18" charset="0"/>
                      </a:rPr>
                      <m:t>=</m:t>
                    </m:r>
                    <m:f>
                      <m:fPr>
                        <m:ctrlPr>
                          <a:rPr lang="en-US" sz="2000" b="0" i="1" smtClean="0">
                            <a:latin typeface="Cambria Math" panose="02040503050406030204" pitchFamily="18" charset="0"/>
                            <a:ea typeface="Cambria" panose="02040503050406030204" pitchFamily="18" charset="0"/>
                          </a:rPr>
                        </m:ctrlPr>
                      </m:fPr>
                      <m:num>
                        <m:d>
                          <m:dPr>
                            <m:begChr m:val="|"/>
                            <m:endChr m:val="|"/>
                            <m:ctrlPr>
                              <a:rPr lang="en-US" sz="2000" i="1">
                                <a:latin typeface="Cambria Math" panose="02040503050406030204" pitchFamily="18" charset="0"/>
                                <a:ea typeface="Cambria" panose="02040503050406030204" pitchFamily="18" charset="0"/>
                              </a:rPr>
                            </m:ctrlPr>
                          </m:dPr>
                          <m:e>
                            <m:sSub>
                              <m:sSubPr>
                                <m:ctrlPr>
                                  <a:rPr lang="en-US" sz="2000" i="1">
                                    <a:latin typeface="Cambria Math" panose="02040503050406030204" pitchFamily="18" charset="0"/>
                                    <a:ea typeface="Cambria" panose="02040503050406030204" pitchFamily="18" charset="0"/>
                                  </a:rPr>
                                </m:ctrlPr>
                              </m:sSubPr>
                              <m:e>
                                <m:acc>
                                  <m:accPr>
                                    <m:chr m:val="̃"/>
                                    <m:ctrlPr>
                                      <a:rPr lang="en-US" sz="2000" i="1">
                                        <a:latin typeface="Cambria Math" panose="02040503050406030204" pitchFamily="18" charset="0"/>
                                        <a:ea typeface="Cambria" panose="02040503050406030204" pitchFamily="18" charset="0"/>
                                      </a:rPr>
                                    </m:ctrlPr>
                                  </m:accPr>
                                  <m:e>
                                    <m:r>
                                      <a:rPr lang="en-US" sz="2000" i="1">
                                        <a:latin typeface="Cambria Math" panose="02040503050406030204" pitchFamily="18" charset="0"/>
                                        <a:ea typeface="Cambria Math" panose="02040503050406030204" pitchFamily="18" charset="0"/>
                                      </a:rPr>
                                      <m:t>𝛼</m:t>
                                    </m:r>
                                  </m:e>
                                </m:acc>
                              </m:e>
                              <m:sub>
                                <m:r>
                                  <a:rPr lang="en-US" sz="2000" i="1">
                                    <a:latin typeface="Cambria Math" panose="02040503050406030204" pitchFamily="18" charset="0"/>
                                    <a:ea typeface="Cambria" panose="02040503050406030204" pitchFamily="18" charset="0"/>
                                  </a:rPr>
                                  <m:t>𝑜𝑏𝑗</m:t>
                                </m:r>
                              </m:sub>
                            </m:sSub>
                          </m:e>
                        </m:d>
                      </m:num>
                      <m:den>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ea typeface="Cambria Math" panose="02040503050406030204" pitchFamily="18" charset="0"/>
                              </a:rPr>
                              <m:t>2</m:t>
                            </m:r>
                          </m:sup>
                        </m:sSup>
                      </m:den>
                    </m:f>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panose="02040503050406030204" pitchFamily="18" charset="0"/>
                                      </a:rPr>
                                    </m:ctrlPr>
                                  </m:dPr>
                                  <m:e>
                                    <m:sSub>
                                      <m:sSubPr>
                                        <m:ctrlPr>
                                          <a:rPr lang="en-US" sz="2000" i="1">
                                            <a:latin typeface="Cambria Math" panose="02040503050406030204" pitchFamily="18" charset="0"/>
                                            <a:ea typeface="Cambria" panose="02040503050406030204" pitchFamily="18" charset="0"/>
                                          </a:rPr>
                                        </m:ctrlPr>
                                      </m:sSubPr>
                                      <m:e>
                                        <m:acc>
                                          <m:accPr>
                                            <m:chr m:val="̃"/>
                                            <m:ctrlPr>
                                              <a:rPr lang="en-US" sz="2000" i="1">
                                                <a:latin typeface="Cambria Math" panose="02040503050406030204" pitchFamily="18" charset="0"/>
                                                <a:ea typeface="Cambria" panose="02040503050406030204" pitchFamily="18" charset="0"/>
                                              </a:rPr>
                                            </m:ctrlPr>
                                          </m:accPr>
                                          <m:e>
                                            <m:r>
                                              <a:rPr lang="en-US" sz="2000" i="1">
                                                <a:latin typeface="Cambria Math" panose="02040503050406030204" pitchFamily="18" charset="0"/>
                                                <a:ea typeface="Cambria Math" panose="02040503050406030204" pitchFamily="18" charset="0"/>
                                              </a:rPr>
                                              <m:t>𝛼</m:t>
                                            </m:r>
                                          </m:e>
                                        </m:acc>
                                      </m:e>
                                      <m:sub>
                                        <m:r>
                                          <a:rPr lang="en-US" sz="2000" i="1">
                                            <a:latin typeface="Cambria Math" panose="02040503050406030204" pitchFamily="18" charset="0"/>
                                            <a:ea typeface="Cambria" panose="02040503050406030204" pitchFamily="18" charset="0"/>
                                          </a:rPr>
                                          <m:t>𝑜𝑏𝑗</m:t>
                                        </m:r>
                                      </m:sub>
                                    </m:sSub>
                                  </m:e>
                                </m:d>
                              </m:e>
                              <m:sup>
                                <m:r>
                                  <a:rPr lang="en-US" sz="2000" b="0" i="0" smtClean="0">
                                    <a:latin typeface="Cambria Math" panose="02040503050406030204" pitchFamily="18" charset="0"/>
                                    <a:ea typeface="Cambria" panose="02040503050406030204" pitchFamily="18" charset="0"/>
                                  </a:rPr>
                                  <m:t>2</m:t>
                                </m:r>
                              </m:sup>
                            </m:sSup>
                          </m:num>
                          <m:den>
                            <m:r>
                              <a:rPr lang="en-US" sz="2000" b="0" i="0" smtClean="0">
                                <a:latin typeface="Cambria Math" panose="02040503050406030204" pitchFamily="18" charset="0"/>
                                <a:ea typeface="Cambria"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m:rPr>
                                    <m:sty m:val="p"/>
                                  </m:rPr>
                                  <a:rPr lang="el-GR" sz="2000" b="0" i="1" smtClean="0">
                                    <a:latin typeface="Cambria Math" panose="02040503050406030204" pitchFamily="18" charset="0"/>
                                    <a:ea typeface="Cambria Math" panose="02040503050406030204" pitchFamily="18" charset="0"/>
                                  </a:rPr>
                                  <m:t>σ</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 </m:t>
                        </m:r>
                      </m:sup>
                    </m:sSup>
                  </m:oMath>
                </a14:m>
                <a:r>
                  <a:rPr lang="en-US" sz="2000" b="0" dirty="0">
                    <a:latin typeface="Cambria" panose="02040503050406030204" pitchFamily="18" charset="0"/>
                    <a:ea typeface="Cambria Math" panose="02040503050406030204" pitchFamily="18" charset="0"/>
                  </a:rPr>
                  <a:t> for </a:t>
                </a:r>
                <a14:m>
                  <m:oMath xmlns:m="http://schemas.openxmlformats.org/officeDocument/2006/math">
                    <m:d>
                      <m:dPr>
                        <m:begChr m:val="|"/>
                        <m:endChr m:val="|"/>
                        <m:ctrlPr>
                          <a:rPr lang="en-US" sz="2000" i="1">
                            <a:latin typeface="Cambria Math" panose="02040503050406030204" pitchFamily="18" charset="0"/>
                            <a:ea typeface="Cambria" panose="02040503050406030204" pitchFamily="18" charset="0"/>
                          </a:rPr>
                        </m:ctrlPr>
                      </m:dPr>
                      <m:e>
                        <m:sSub>
                          <m:sSubPr>
                            <m:ctrlPr>
                              <a:rPr lang="en-US" sz="2000" i="1">
                                <a:latin typeface="Cambria Math" panose="02040503050406030204" pitchFamily="18" charset="0"/>
                                <a:ea typeface="Cambria" panose="02040503050406030204" pitchFamily="18" charset="0"/>
                              </a:rPr>
                            </m:ctrlPr>
                          </m:sSubPr>
                          <m:e>
                            <m:acc>
                              <m:accPr>
                                <m:chr m:val="̃"/>
                                <m:ctrlPr>
                                  <a:rPr lang="en-US" sz="2000" i="1">
                                    <a:latin typeface="Cambria Math" panose="02040503050406030204" pitchFamily="18" charset="0"/>
                                    <a:ea typeface="Cambria" panose="02040503050406030204" pitchFamily="18" charset="0"/>
                                  </a:rPr>
                                </m:ctrlPr>
                              </m:accPr>
                              <m:e>
                                <m:r>
                                  <a:rPr lang="en-US" sz="2000" i="1">
                                    <a:latin typeface="Cambria Math" panose="02040503050406030204" pitchFamily="18" charset="0"/>
                                    <a:ea typeface="Cambria Math" panose="02040503050406030204" pitchFamily="18" charset="0"/>
                                  </a:rPr>
                                  <m:t>𝛼</m:t>
                                </m:r>
                              </m:e>
                            </m:acc>
                          </m:e>
                          <m:sub>
                            <m:r>
                              <a:rPr lang="en-US" sz="2000" i="1">
                                <a:latin typeface="Cambria Math" panose="02040503050406030204" pitchFamily="18" charset="0"/>
                                <a:ea typeface="Cambria" panose="02040503050406030204" pitchFamily="18" charset="0"/>
                              </a:rPr>
                              <m:t>𝑜𝑏𝑗</m:t>
                            </m:r>
                          </m:sub>
                        </m:sSub>
                      </m:e>
                    </m:d>
                    <m:r>
                      <a:rPr lang="en-US" sz="2000" b="0" i="1" smtClean="0">
                        <a:latin typeface="Cambria Math" panose="02040503050406030204" pitchFamily="18" charset="0"/>
                        <a:ea typeface="Cambria" panose="02040503050406030204" pitchFamily="18" charset="0"/>
                      </a:rPr>
                      <m:t>≥0</m:t>
                    </m:r>
                  </m:oMath>
                </a14:m>
                <a:endParaRPr lang="en-US" sz="2000" b="0" dirty="0">
                  <a:latin typeface="Cambria" panose="02040503050406030204" pitchFamily="18" charset="0"/>
                  <a:ea typeface="Cambria Math" panose="02040503050406030204" pitchFamily="18" charset="0"/>
                </a:endParaRPr>
              </a:p>
              <a:p>
                <a:pPr marL="0" indent="0" algn="ctr">
                  <a:spcAft>
                    <a:spcPts val="1000"/>
                  </a:spcAft>
                  <a:buNone/>
                </a:pPr>
                <a:endParaRPr lang="en-US" sz="2000" dirty="0">
                  <a:latin typeface="Cambria" panose="02040503050406030204" pitchFamily="18" charset="0"/>
                  <a:ea typeface="Cambria" panose="02040503050406030204" pitchFamily="18" charset="0"/>
                </a:endParaRPr>
              </a:p>
              <a:p>
                <a:pPr marL="0" indent="0" algn="ctr">
                  <a:spcBef>
                    <a:spcPts val="0"/>
                  </a:spcBef>
                  <a:buNone/>
                </a:pPr>
                <a:r>
                  <a:rPr lang="en-US" sz="240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000" i="1" smtClean="0">
                        <a:solidFill>
                          <a:schemeClr val="tx1"/>
                        </a:solidFill>
                        <a:latin typeface="Cambria Math" panose="02040503050406030204" pitchFamily="18" charset="0"/>
                        <a:ea typeface="Cambria" panose="02040503050406030204" pitchFamily="18" charset="0"/>
                      </a:rPr>
                      <m:t>𝔼</m:t>
                    </m:r>
                    <m:d>
                      <m:dPr>
                        <m:begChr m:val="["/>
                        <m:endChr m:val="]"/>
                        <m:ctrlPr>
                          <a:rPr lang="en-US" sz="2000" b="0" i="1" smtClean="0">
                            <a:solidFill>
                              <a:schemeClr val="tx1"/>
                            </a:solidFill>
                            <a:latin typeface="Cambria Math" panose="02040503050406030204" pitchFamily="18" charset="0"/>
                            <a:ea typeface="Cambria" panose="02040503050406030204" pitchFamily="18" charset="0"/>
                          </a:rPr>
                        </m:ctrlPr>
                      </m:dPr>
                      <m:e>
                        <m:sSup>
                          <m:sSupPr>
                            <m:ctrlPr>
                              <a:rPr lang="en-US" sz="2000" b="0" i="1" smtClean="0">
                                <a:solidFill>
                                  <a:schemeClr val="tx1"/>
                                </a:solidFill>
                                <a:latin typeface="Cambria Math" panose="02040503050406030204" pitchFamily="18" charset="0"/>
                                <a:ea typeface="Cambria" panose="02040503050406030204" pitchFamily="18" charset="0"/>
                              </a:rPr>
                            </m:ctrlPr>
                          </m:sSupPr>
                          <m:e>
                            <m:d>
                              <m:dPr>
                                <m:begChr m:val="|"/>
                                <m:endChr m:val="|"/>
                                <m:ctrlPr>
                                  <a:rPr lang="en-US" sz="2000" b="0" i="1" smtClean="0">
                                    <a:solidFill>
                                      <a:schemeClr val="tx1"/>
                                    </a:solidFill>
                                    <a:latin typeface="Cambria Math" panose="02040503050406030204" pitchFamily="18" charset="0"/>
                                    <a:ea typeface="Cambria" panose="02040503050406030204" pitchFamily="18" charset="0"/>
                                  </a:rPr>
                                </m:ctrlPr>
                              </m:dPr>
                              <m:e>
                                <m:sSub>
                                  <m:sSubPr>
                                    <m:ctrlPr>
                                      <a:rPr lang="en-US" sz="2000" b="0" i="1" smtClean="0">
                                        <a:solidFill>
                                          <a:schemeClr val="tx1"/>
                                        </a:solidFill>
                                        <a:latin typeface="Cambria Math" panose="02040503050406030204" pitchFamily="18" charset="0"/>
                                        <a:ea typeface="Cambria" panose="02040503050406030204" pitchFamily="18" charset="0"/>
                                      </a:rPr>
                                    </m:ctrlPr>
                                  </m:sSubPr>
                                  <m:e>
                                    <m:acc>
                                      <m:accPr>
                                        <m:chr m:val="̃"/>
                                        <m:ctrlPr>
                                          <a:rPr lang="en-US" sz="2000" b="0" i="1" smtClean="0">
                                            <a:solidFill>
                                              <a:schemeClr val="tx1"/>
                                            </a:solidFill>
                                            <a:latin typeface="Cambria Math" panose="02040503050406030204" pitchFamily="18" charset="0"/>
                                            <a:ea typeface="Cambria"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𝛼</m:t>
                                        </m:r>
                                      </m:e>
                                    </m:acc>
                                  </m:e>
                                  <m:sub>
                                    <m:r>
                                      <a:rPr lang="en-US" sz="2000" b="0" i="1" smtClean="0">
                                        <a:solidFill>
                                          <a:schemeClr val="tx1"/>
                                        </a:solidFill>
                                        <a:latin typeface="Cambria Math" panose="02040503050406030204" pitchFamily="18" charset="0"/>
                                        <a:ea typeface="Cambria" panose="02040503050406030204" pitchFamily="18" charset="0"/>
                                      </a:rPr>
                                      <m:t>𝑜𝑏𝑗</m:t>
                                    </m:r>
                                  </m:sub>
                                </m:sSub>
                              </m:e>
                            </m:d>
                          </m:e>
                          <m:sup>
                            <m:r>
                              <a:rPr lang="en-US" sz="2000" b="0" i="1" smtClean="0">
                                <a:solidFill>
                                  <a:schemeClr val="tx1"/>
                                </a:solidFill>
                                <a:latin typeface="Cambria Math" panose="02040503050406030204" pitchFamily="18" charset="0"/>
                                <a:ea typeface="Cambria" panose="02040503050406030204" pitchFamily="18" charset="0"/>
                              </a:rPr>
                              <m:t>2</m:t>
                            </m:r>
                          </m:sup>
                        </m:sSup>
                      </m:e>
                    </m:d>
                    <m:r>
                      <a:rPr lang="en-US" sz="2000" b="0" i="1" smtClean="0">
                        <a:solidFill>
                          <a:schemeClr val="tx1"/>
                        </a:solidFill>
                        <a:latin typeface="Cambria Math" panose="02040503050406030204" pitchFamily="18" charset="0"/>
                        <a:ea typeface="Cambria" panose="02040503050406030204" pitchFamily="18" charset="0"/>
                      </a:rPr>
                      <m:t>=</m:t>
                    </m:r>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panose="02040503050406030204" pitchFamily="18" charset="0"/>
                          </a:rPr>
                          <m:t>4−</m:t>
                        </m:r>
                        <m:r>
                          <a:rPr lang="en-US" sz="2000" b="0" i="1" smtClean="0">
                            <a:solidFill>
                              <a:schemeClr val="tx1"/>
                            </a:solidFill>
                            <a:latin typeface="Cambria Math" panose="02040503050406030204" pitchFamily="18" charset="0"/>
                            <a:ea typeface="Cambria Math" panose="02040503050406030204" pitchFamily="18" charset="0"/>
                          </a:rPr>
                          <m:t>𝜋</m:t>
                        </m:r>
                      </m:num>
                      <m:den>
                        <m:r>
                          <a:rPr lang="en-US" sz="2000" b="0" i="1" smtClean="0">
                            <a:solidFill>
                              <a:schemeClr val="tx1"/>
                            </a:solidFill>
                            <a:latin typeface="Cambria Math" panose="02040503050406030204" pitchFamily="18" charset="0"/>
                            <a:ea typeface="Cambria Math" panose="02040503050406030204" pitchFamily="18" charset="0"/>
                          </a:rPr>
                          <m:t>2</m:t>
                        </m:r>
                      </m:den>
                    </m:f>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𝜎</m:t>
                        </m:r>
                      </m:e>
                      <m:sup>
                        <m:r>
                          <a:rPr lang="en-US" sz="2000" b="0" i="1" smtClean="0">
                            <a:solidFill>
                              <a:schemeClr val="tx1"/>
                            </a:solidFill>
                            <a:latin typeface="Cambria Math" panose="02040503050406030204" pitchFamily="18" charset="0"/>
                            <a:ea typeface="Cambria Math" panose="02040503050406030204" pitchFamily="18" charset="0"/>
                          </a:rPr>
                          <m:t>2</m:t>
                        </m:r>
                      </m:sup>
                    </m:sSup>
                    <m:r>
                      <a:rPr lang="en-US" sz="2000" b="0" i="1" smtClean="0">
                        <a:solidFill>
                          <a:schemeClr val="tx1"/>
                        </a:solidFill>
                        <a:latin typeface="Cambria Math" panose="02040503050406030204" pitchFamily="18" charset="0"/>
                        <a:ea typeface="Cambria Math" panose="02040503050406030204" pitchFamily="18" charset="0"/>
                      </a:rPr>
                      <m:t>=</m:t>
                    </m:r>
                    <m:d>
                      <m:dPr>
                        <m:ctrlPr>
                          <a:rPr lang="en-US" sz="2000" b="0" i="1" smtClean="0">
                            <a:solidFill>
                              <a:schemeClr val="tx1"/>
                            </a:solidFill>
                            <a:latin typeface="Cambria Math" panose="02040503050406030204" pitchFamily="18" charset="0"/>
                            <a:ea typeface="Cambria" panose="02040503050406030204" pitchFamily="18" charset="0"/>
                          </a:rPr>
                        </m:ctrlPr>
                      </m:dPr>
                      <m:e>
                        <m:f>
                          <m:fPr>
                            <m:ctrlPr>
                              <a:rPr lang="en-US" sz="2000" b="0" i="1" smtClean="0">
                                <a:solidFill>
                                  <a:schemeClr val="tx1"/>
                                </a:solidFill>
                                <a:latin typeface="Cambria Math" panose="02040503050406030204" pitchFamily="18" charset="0"/>
                                <a:ea typeface="Cambria" panose="02040503050406030204" pitchFamily="18" charset="0"/>
                              </a:rPr>
                            </m:ctrlPr>
                          </m:fPr>
                          <m:num>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𝐺</m:t>
                                </m:r>
                              </m:e>
                              <m:sub>
                                <m:r>
                                  <a:rPr lang="en-US" sz="2000" b="0" i="1" smtClean="0">
                                    <a:solidFill>
                                      <a:schemeClr val="tx1"/>
                                    </a:solidFill>
                                    <a:latin typeface="Cambria Math" panose="02040503050406030204" pitchFamily="18" charset="0"/>
                                    <a:ea typeface="Cambria" panose="02040503050406030204" pitchFamily="18" charset="0"/>
                                  </a:rPr>
                                  <m:t>𝑇𝑋</m:t>
                                </m:r>
                              </m:sub>
                            </m:sSub>
                          </m:num>
                          <m:den>
                            <m:r>
                              <a:rPr lang="en-US" sz="2000" b="0" i="1" smtClean="0">
                                <a:solidFill>
                                  <a:schemeClr val="tx1"/>
                                </a:solidFill>
                                <a:latin typeface="Cambria Math" panose="02040503050406030204" pitchFamily="18" charset="0"/>
                                <a:ea typeface="Cambria" panose="02040503050406030204" pitchFamily="18" charset="0"/>
                              </a:rPr>
                              <m:t>4</m:t>
                            </m:r>
                            <m:r>
                              <a:rPr lang="en-US" sz="2000" b="0" i="1" smtClean="0">
                                <a:solidFill>
                                  <a:schemeClr val="tx1"/>
                                </a:solidFill>
                                <a:latin typeface="Cambria Math" panose="02040503050406030204" pitchFamily="18" charset="0"/>
                                <a:ea typeface="Cambria Math" panose="02040503050406030204" pitchFamily="18" charset="0"/>
                              </a:rPr>
                              <m:t>𝜋</m:t>
                            </m:r>
                            <m:sSubSup>
                              <m:sSubSupPr>
                                <m:ctrlPr>
                                  <a:rPr lang="en-US" sz="2000" b="0" i="1" smtClean="0">
                                    <a:solidFill>
                                      <a:schemeClr val="tx1"/>
                                    </a:solidFill>
                                    <a:latin typeface="Cambria Math" panose="02040503050406030204" pitchFamily="18" charset="0"/>
                                    <a:ea typeface="Cambria Math" panose="02040503050406030204" pitchFamily="18" charset="0"/>
                                  </a:rPr>
                                </m:ctrlPr>
                              </m:sSubSupPr>
                              <m:e>
                                <m:r>
                                  <a:rPr lang="en-US" sz="2000" b="0" i="1" smtClean="0">
                                    <a:solidFill>
                                      <a:schemeClr val="tx1"/>
                                    </a:solidFill>
                                    <a:latin typeface="Cambria Math" panose="02040503050406030204" pitchFamily="18" charset="0"/>
                                    <a:ea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𝑜𝑏𝑗</m:t>
                                </m:r>
                              </m:sub>
                              <m:sup>
                                <m:r>
                                  <a:rPr lang="en-US" sz="2000" b="0" i="1" smtClean="0">
                                    <a:solidFill>
                                      <a:schemeClr val="tx1"/>
                                    </a:solidFill>
                                    <a:latin typeface="Cambria Math" panose="02040503050406030204" pitchFamily="18" charset="0"/>
                                    <a:ea typeface="Cambria Math" panose="02040503050406030204" pitchFamily="18" charset="0"/>
                                  </a:rPr>
                                  <m:t>2</m:t>
                                </m:r>
                              </m:sup>
                            </m:sSubSup>
                          </m:den>
                        </m:f>
                      </m:e>
                    </m:d>
                    <m:d>
                      <m:dPr>
                        <m:ctrlPr>
                          <a:rPr lang="en-US" sz="2000" b="0" i="1" smtClean="0">
                            <a:solidFill>
                              <a:schemeClr val="tx1"/>
                            </a:solidFill>
                            <a:latin typeface="Cambria Math" panose="02040503050406030204" pitchFamily="18" charset="0"/>
                            <a:ea typeface="Cambria" panose="02040503050406030204" pitchFamily="18" charset="0"/>
                          </a:rPr>
                        </m:ctrlPr>
                      </m:dPr>
                      <m:e>
                        <m:f>
                          <m:fPr>
                            <m:ctrlPr>
                              <a:rPr lang="en-US" sz="2000" b="0" i="1" smtClean="0">
                                <a:solidFill>
                                  <a:schemeClr val="tx1"/>
                                </a:solidFill>
                                <a:latin typeface="Cambria Math" panose="02040503050406030204" pitchFamily="18" charset="0"/>
                                <a:ea typeface="Cambria Math" panose="02040503050406030204" pitchFamily="18" charset="0"/>
                              </a:rPr>
                            </m:ctrlPr>
                          </m:fPr>
                          <m:num>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𝜎</m:t>
                                </m:r>
                              </m:e>
                              <m:sub>
                                <m:r>
                                  <a:rPr lang="en-US" sz="2000" b="0" i="1" smtClean="0">
                                    <a:solidFill>
                                      <a:schemeClr val="tx1"/>
                                    </a:solidFill>
                                    <a:latin typeface="Cambria Math" panose="02040503050406030204" pitchFamily="18" charset="0"/>
                                    <a:ea typeface="Cambria Math" panose="02040503050406030204" pitchFamily="18" charset="0"/>
                                  </a:rPr>
                                  <m:t>𝑜𝑏𝑗</m:t>
                                </m:r>
                              </m:sub>
                            </m:sSub>
                          </m:num>
                          <m:den>
                            <m:r>
                              <a:rPr lang="en-US" sz="2000" i="1">
                                <a:solidFill>
                                  <a:schemeClr val="tx1"/>
                                </a:solidFill>
                                <a:latin typeface="Cambria Math" panose="02040503050406030204" pitchFamily="18" charset="0"/>
                                <a:ea typeface="Cambria" panose="02040503050406030204" pitchFamily="18" charset="0"/>
                              </a:rPr>
                              <m:t>4</m:t>
                            </m:r>
                            <m:r>
                              <a:rPr lang="en-US" sz="2000" i="1">
                                <a:solidFill>
                                  <a:schemeClr val="tx1"/>
                                </a:solidFill>
                                <a:latin typeface="Cambria Math" panose="02040503050406030204" pitchFamily="18" charset="0"/>
                                <a:ea typeface="Cambria Math" panose="02040503050406030204" pitchFamily="18" charset="0"/>
                              </a:rPr>
                              <m:t>𝜋</m:t>
                            </m:r>
                            <m:sSubSup>
                              <m:sSubSupPr>
                                <m:ctrlPr>
                                  <a:rPr lang="en-US" sz="2000" i="1">
                                    <a:solidFill>
                                      <a:schemeClr val="tx1"/>
                                    </a:solidFill>
                                    <a:latin typeface="Cambria Math" panose="02040503050406030204" pitchFamily="18" charset="0"/>
                                    <a:ea typeface="Cambria Math" panose="02040503050406030204" pitchFamily="18" charset="0"/>
                                  </a:rPr>
                                </m:ctrlPr>
                              </m:sSubSupPr>
                              <m:e>
                                <m:r>
                                  <a:rPr lang="en-US" sz="2000" i="1">
                                    <a:solidFill>
                                      <a:schemeClr val="tx1"/>
                                    </a:solidFill>
                                    <a:latin typeface="Cambria Math" panose="02040503050406030204" pitchFamily="18" charset="0"/>
                                    <a:ea typeface="Cambria Math" panose="02040503050406030204" pitchFamily="18" charset="0"/>
                                  </a:rPr>
                                  <m:t>𝑟</m:t>
                                </m:r>
                              </m:e>
                              <m:sub>
                                <m:r>
                                  <a:rPr lang="en-US" sz="2000" i="1">
                                    <a:solidFill>
                                      <a:schemeClr val="tx1"/>
                                    </a:solidFill>
                                    <a:latin typeface="Cambria Math" panose="02040503050406030204" pitchFamily="18" charset="0"/>
                                    <a:ea typeface="Cambria Math" panose="02040503050406030204" pitchFamily="18" charset="0"/>
                                  </a:rPr>
                                  <m:t>𝑜𝑏𝑗</m:t>
                                </m:r>
                              </m:sub>
                              <m:sup>
                                <m:r>
                                  <a:rPr lang="en-US" sz="2000" i="1">
                                    <a:solidFill>
                                      <a:schemeClr val="tx1"/>
                                    </a:solidFill>
                                    <a:latin typeface="Cambria Math" panose="02040503050406030204" pitchFamily="18" charset="0"/>
                                    <a:ea typeface="Cambria Math" panose="02040503050406030204" pitchFamily="18" charset="0"/>
                                  </a:rPr>
                                  <m:t>2</m:t>
                                </m:r>
                              </m:sup>
                            </m:sSubSup>
                          </m:den>
                        </m:f>
                      </m:e>
                    </m:d>
                    <m:d>
                      <m:dPr>
                        <m:ctrlPr>
                          <a:rPr lang="en-US" sz="2000" b="0" i="1" smtClean="0">
                            <a:solidFill>
                              <a:schemeClr val="tx1"/>
                            </a:solidFill>
                            <a:latin typeface="Cambria Math" panose="02040503050406030204" pitchFamily="18" charset="0"/>
                            <a:ea typeface="Cambria Math" panose="02040503050406030204" pitchFamily="18" charset="0"/>
                          </a:rPr>
                        </m:ctrlPr>
                      </m:dPr>
                      <m:e>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1</m:t>
                            </m:r>
                          </m:num>
                          <m:den>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𝐿</m:t>
                                </m:r>
                              </m:e>
                              <m:sub>
                                <m:r>
                                  <a:rPr lang="en-US" sz="2000" b="0" i="1" smtClean="0">
                                    <a:solidFill>
                                      <a:schemeClr val="tx1"/>
                                    </a:solidFill>
                                    <a:latin typeface="Cambria Math" panose="02040503050406030204" pitchFamily="18" charset="0"/>
                                    <a:ea typeface="Cambria Math" panose="02040503050406030204" pitchFamily="18" charset="0"/>
                                  </a:rPr>
                                  <m:t>𝑠</m:t>
                                </m:r>
                              </m:sub>
                            </m:sSub>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𝐿</m:t>
                                </m:r>
                              </m:e>
                              <m:sub>
                                <m:r>
                                  <a:rPr lang="en-US" sz="2000" b="0" i="1" smtClean="0">
                                    <a:solidFill>
                                      <a:schemeClr val="tx1"/>
                                    </a:solidFill>
                                    <a:latin typeface="Cambria Math" panose="02040503050406030204" pitchFamily="18" charset="0"/>
                                    <a:ea typeface="Cambria Math" panose="02040503050406030204" pitchFamily="18" charset="0"/>
                                  </a:rPr>
                                  <m:t>𝑎</m:t>
                                </m:r>
                              </m:sub>
                            </m:sSub>
                            <m:d>
                              <m:dPr>
                                <m:ctrlPr>
                                  <a:rPr lang="en-US" sz="2000" b="0" i="1" smtClean="0">
                                    <a:solidFill>
                                      <a:schemeClr val="tx1"/>
                                    </a:solidFill>
                                    <a:latin typeface="Cambria Math" panose="02040503050406030204" pitchFamily="18" charset="0"/>
                                    <a:ea typeface="Cambria Math" panose="02040503050406030204" pitchFamily="18" charset="0"/>
                                  </a:rPr>
                                </m:ctrlPr>
                              </m:dPr>
                              <m:e>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𝑜𝑏𝑗</m:t>
                                    </m:r>
                                  </m:sub>
                                </m:sSub>
                              </m:e>
                            </m:d>
                          </m:den>
                        </m:f>
                      </m:e>
                    </m:d>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𝐴</m:t>
                        </m:r>
                      </m:e>
                      <m:sub>
                        <m:r>
                          <a:rPr lang="en-US" sz="2000" b="0" i="1" smtClean="0">
                            <a:solidFill>
                              <a:schemeClr val="tx1"/>
                            </a:solidFill>
                            <a:latin typeface="Cambria Math" panose="02040503050406030204" pitchFamily="18" charset="0"/>
                            <a:ea typeface="Cambria Math" panose="02040503050406030204" pitchFamily="18" charset="0"/>
                          </a:rPr>
                          <m:t>𝑒𝑓𝑓</m:t>
                        </m:r>
                      </m:sub>
                    </m:sSub>
                  </m:oMath>
                </a14:m>
                <a:endParaRPr lang="en-US" sz="2400" b="0" dirty="0">
                  <a:solidFill>
                    <a:schemeClr val="tx1"/>
                  </a:solidFill>
                  <a:latin typeface="Cambria" panose="02040503050406030204" pitchFamily="18" charset="0"/>
                  <a:ea typeface="Cambria Math" panose="02040503050406030204" pitchFamily="18" charset="0"/>
                </a:endParaRPr>
              </a:p>
              <a:p>
                <a:pPr marL="457200" lvl="1" indent="0" algn="ctr">
                  <a:buNone/>
                </a:pPr>
                <a14:m>
                  <m:oMath xmlns:m="http://schemas.openxmlformats.org/officeDocument/2006/math">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𝐴</m:t>
                        </m:r>
                      </m:e>
                      <m:sub>
                        <m:r>
                          <a:rPr lang="en-US" sz="2000" b="0" i="1" smtClean="0">
                            <a:solidFill>
                              <a:schemeClr val="tx1"/>
                            </a:solidFill>
                            <a:latin typeface="Cambria Math" panose="02040503050406030204" pitchFamily="18" charset="0"/>
                            <a:ea typeface="Cambria" panose="02040503050406030204" pitchFamily="18" charset="0"/>
                          </a:rPr>
                          <m:t>𝑒𝑓𝑓</m:t>
                        </m:r>
                      </m:sub>
                    </m:sSub>
                    <m:r>
                      <a:rPr lang="en-US" sz="2000" b="0" i="1" smtClean="0">
                        <a:solidFill>
                          <a:schemeClr val="tx1"/>
                        </a:solidFill>
                        <a:latin typeface="Cambria Math" panose="02040503050406030204" pitchFamily="18" charset="0"/>
                        <a:ea typeface="Cambria" panose="02040503050406030204" pitchFamily="18" charset="0"/>
                      </a:rPr>
                      <m:t>=</m:t>
                    </m:r>
                    <m:f>
                      <m:fPr>
                        <m:ctrlPr>
                          <a:rPr lang="en-US" sz="2000" b="0" i="1" smtClean="0">
                            <a:solidFill>
                              <a:schemeClr val="tx1"/>
                            </a:solidFill>
                            <a:latin typeface="Cambria Math" panose="02040503050406030204" pitchFamily="18" charset="0"/>
                            <a:ea typeface="Cambria" panose="02040503050406030204" pitchFamily="18" charset="0"/>
                          </a:rPr>
                        </m:ctrlPr>
                      </m:fPr>
                      <m:num>
                        <m:sSubSup>
                          <m:sSubSupPr>
                            <m:ctrlPr>
                              <a:rPr lang="en-US" sz="2000" b="0" i="1" smtClean="0">
                                <a:solidFill>
                                  <a:schemeClr val="tx1"/>
                                </a:solidFill>
                                <a:latin typeface="Cambria Math" panose="02040503050406030204" pitchFamily="18" charset="0"/>
                                <a:ea typeface="Cambria" panose="02040503050406030204" pitchFamily="18" charset="0"/>
                              </a:rPr>
                            </m:ctrlPr>
                          </m:sSubSupPr>
                          <m:e>
                            <m:r>
                              <m:rPr>
                                <m:sty m:val="p"/>
                              </m:rPr>
                              <a:rPr lang="el-GR" sz="2000" b="0" i="1" smtClean="0">
                                <a:solidFill>
                                  <a:schemeClr val="tx1"/>
                                </a:solidFill>
                                <a:latin typeface="Cambria Math" panose="02040503050406030204" pitchFamily="18" charset="0"/>
                                <a:ea typeface="Cambria" panose="02040503050406030204" pitchFamily="18" charset="0"/>
                              </a:rPr>
                              <m:t>λ</m:t>
                            </m:r>
                          </m:e>
                          <m:sub>
                            <m:r>
                              <a:rPr lang="en-US" sz="2000" b="0" i="1" smtClean="0">
                                <a:solidFill>
                                  <a:schemeClr val="tx1"/>
                                </a:solidFill>
                                <a:latin typeface="Cambria Math" panose="02040503050406030204" pitchFamily="18" charset="0"/>
                                <a:ea typeface="Cambria" panose="02040503050406030204" pitchFamily="18" charset="0"/>
                              </a:rPr>
                              <m:t>0</m:t>
                            </m:r>
                          </m:sub>
                          <m:sup>
                            <m:r>
                              <a:rPr lang="en-US" sz="2000" b="0" i="1" smtClean="0">
                                <a:solidFill>
                                  <a:schemeClr val="tx1"/>
                                </a:solidFill>
                                <a:latin typeface="Cambria Math" panose="02040503050406030204" pitchFamily="18" charset="0"/>
                                <a:ea typeface="Cambria" panose="02040503050406030204" pitchFamily="18" charset="0"/>
                              </a:rPr>
                              <m:t>2</m:t>
                            </m:r>
                          </m:sup>
                        </m:sSubSup>
                      </m:num>
                      <m:den>
                        <m:r>
                          <a:rPr lang="en-US" sz="2000" b="0" i="1" smtClean="0">
                            <a:solidFill>
                              <a:schemeClr val="tx1"/>
                            </a:solidFill>
                            <a:latin typeface="Cambria Math" panose="02040503050406030204" pitchFamily="18" charset="0"/>
                            <a:ea typeface="Cambria" panose="02040503050406030204" pitchFamily="18" charset="0"/>
                          </a:rPr>
                          <m:t>4</m:t>
                        </m:r>
                        <m:r>
                          <a:rPr lang="en-US" sz="2000" b="0" i="1" smtClean="0">
                            <a:solidFill>
                              <a:schemeClr val="tx1"/>
                            </a:solidFill>
                            <a:latin typeface="Cambria Math" panose="02040503050406030204" pitchFamily="18" charset="0"/>
                            <a:ea typeface="Cambria Math" panose="02040503050406030204" pitchFamily="18" charset="0"/>
                          </a:rPr>
                          <m:t>𝜋</m:t>
                        </m:r>
                      </m:den>
                    </m:f>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𝐺</m:t>
                        </m:r>
                      </m:e>
                      <m:sub>
                        <m:r>
                          <a:rPr lang="en-US" sz="2000" b="0" i="1" smtClean="0">
                            <a:solidFill>
                              <a:schemeClr val="tx1"/>
                            </a:solidFill>
                            <a:latin typeface="Cambria Math" panose="02040503050406030204" pitchFamily="18" charset="0"/>
                            <a:ea typeface="Cambria Math" panose="02040503050406030204" pitchFamily="18" charset="0"/>
                          </a:rPr>
                          <m:t>𝑅𝑋</m:t>
                        </m:r>
                      </m:sub>
                    </m:sSub>
                  </m:oMath>
                </a14:m>
                <a:r>
                  <a:rPr lang="en-US" sz="2000" dirty="0">
                    <a:solidFill>
                      <a:schemeClr val="tx1"/>
                    </a:solidFill>
                    <a:latin typeface="Cambria" panose="02040503050406030204" pitchFamily="18" charset="0"/>
                    <a:ea typeface="Cambria" panose="02040503050406030204" pitchFamily="18" charset="0"/>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𝐿</m:t>
                        </m:r>
                      </m:e>
                      <m:sub>
                        <m:r>
                          <a:rPr lang="en-US" sz="2000" b="0" i="1" smtClean="0">
                            <a:solidFill>
                              <a:schemeClr val="tx1"/>
                            </a:solidFill>
                            <a:latin typeface="Cambria Math" panose="02040503050406030204" pitchFamily="18" charset="0"/>
                            <a:ea typeface="Cambria" panose="02040503050406030204" pitchFamily="18" charset="0"/>
                          </a:rPr>
                          <m:t>𝑎</m:t>
                        </m:r>
                      </m:sub>
                    </m:sSub>
                    <m:d>
                      <m:dPr>
                        <m:ctrlPr>
                          <a:rPr lang="en-US" sz="2000" b="0" i="1" smtClean="0">
                            <a:solidFill>
                              <a:schemeClr val="tx1"/>
                            </a:solidFill>
                            <a:latin typeface="Cambria Math" panose="02040503050406030204" pitchFamily="18" charset="0"/>
                            <a:ea typeface="Cambria" panose="02040503050406030204" pitchFamily="18" charset="0"/>
                          </a:rPr>
                        </m:ctrlPr>
                      </m:dPr>
                      <m:e>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𝑟</m:t>
                            </m:r>
                          </m:e>
                          <m:sub>
                            <m:r>
                              <a:rPr lang="en-US" sz="2000" b="0" i="1" smtClean="0">
                                <a:solidFill>
                                  <a:schemeClr val="tx1"/>
                                </a:solidFill>
                                <a:latin typeface="Cambria Math" panose="02040503050406030204" pitchFamily="18" charset="0"/>
                                <a:ea typeface="Cambria" panose="02040503050406030204" pitchFamily="18" charset="0"/>
                              </a:rPr>
                              <m:t>𝑜𝑏𝑗</m:t>
                            </m:r>
                          </m:sub>
                        </m:sSub>
                      </m:e>
                    </m:d>
                    <m:r>
                      <a:rPr lang="en-US" sz="2000" b="0" i="1" smtClean="0">
                        <a:solidFill>
                          <a:schemeClr val="tx1"/>
                        </a:solidFill>
                        <a:latin typeface="Cambria Math" panose="02040503050406030204" pitchFamily="18" charset="0"/>
                        <a:ea typeface="Cambria" panose="02040503050406030204" pitchFamily="18" charset="0"/>
                      </a:rPr>
                      <m:t>=</m:t>
                    </m:r>
                    <m:sSup>
                      <m:sSupPr>
                        <m:ctrlPr>
                          <a:rPr lang="en-US" sz="2000" b="0" i="1" smtClean="0">
                            <a:solidFill>
                              <a:schemeClr val="tx1"/>
                            </a:solidFill>
                            <a:latin typeface="Cambria Math" panose="02040503050406030204" pitchFamily="18" charset="0"/>
                            <a:ea typeface="Cambria" panose="02040503050406030204" pitchFamily="18" charset="0"/>
                          </a:rPr>
                        </m:ctrlPr>
                      </m:sSupPr>
                      <m:e>
                        <m:r>
                          <a:rPr lang="en-US" sz="2000" b="0" i="1" smtClean="0">
                            <a:solidFill>
                              <a:schemeClr val="tx1"/>
                            </a:solidFill>
                            <a:latin typeface="Cambria Math" panose="02040503050406030204" pitchFamily="18" charset="0"/>
                            <a:ea typeface="Cambria" panose="02040503050406030204" pitchFamily="18" charset="0"/>
                          </a:rPr>
                          <m:t>10</m:t>
                        </m:r>
                      </m:e>
                      <m:sup>
                        <m:r>
                          <m:rPr>
                            <m:sty m:val="p"/>
                          </m:rPr>
                          <a:rPr lang="el-GR" sz="2000" b="0" i="1" smtClean="0">
                            <a:solidFill>
                              <a:schemeClr val="tx1"/>
                            </a:solidFill>
                            <a:latin typeface="Cambria Math" panose="02040503050406030204" pitchFamily="18" charset="0"/>
                            <a:ea typeface="Cambria" panose="02040503050406030204" pitchFamily="18" charset="0"/>
                          </a:rPr>
                          <m:t>κ</m:t>
                        </m:r>
                        <m:r>
                          <a:rPr lang="en-US" sz="2000" b="0" i="1" smtClean="0">
                            <a:solidFill>
                              <a:schemeClr val="tx1"/>
                            </a:solidFill>
                            <a:latin typeface="Cambria Math" panose="02040503050406030204" pitchFamily="18" charset="0"/>
                            <a:ea typeface="Cambria" panose="02040503050406030204" pitchFamily="18" charset="0"/>
                          </a:rPr>
                          <m:t> </m:t>
                        </m:r>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𝑟</m:t>
                            </m:r>
                          </m:e>
                          <m:sub>
                            <m:r>
                              <a:rPr lang="en-US" sz="2000" b="0" i="1" smtClean="0">
                                <a:solidFill>
                                  <a:schemeClr val="tx1"/>
                                </a:solidFill>
                                <a:latin typeface="Cambria Math" panose="02040503050406030204" pitchFamily="18" charset="0"/>
                                <a:ea typeface="Cambria" panose="02040503050406030204" pitchFamily="18" charset="0"/>
                              </a:rPr>
                              <m:t>𝑜𝑏𝑗</m:t>
                            </m:r>
                          </m:sub>
                        </m:sSub>
                        <m:r>
                          <a:rPr lang="en-US" sz="2000" b="0" i="1" smtClean="0">
                            <a:solidFill>
                              <a:schemeClr val="tx1"/>
                            </a:solidFill>
                            <a:latin typeface="Cambria Math" panose="02040503050406030204" pitchFamily="18" charset="0"/>
                            <a:ea typeface="Cambria" panose="02040503050406030204" pitchFamily="18" charset="0"/>
                          </a:rPr>
                          <m:t>/5000</m:t>
                        </m:r>
                      </m:sup>
                    </m:sSup>
                  </m:oMath>
                </a14:m>
                <a:r>
                  <a:rPr lang="en-US" sz="2000" dirty="0">
                    <a:solidFill>
                      <a:schemeClr val="tx1"/>
                    </a:solidFill>
                    <a:latin typeface="Cambria" panose="02040503050406030204" pitchFamily="18" charset="0"/>
                    <a:ea typeface="Cambria" panose="02040503050406030204" pitchFamily="18" charset="0"/>
                  </a:rPr>
                  <a:t> with </a:t>
                </a:r>
                <a14:m>
                  <m:oMath xmlns:m="http://schemas.openxmlformats.org/officeDocument/2006/math">
                    <m:r>
                      <m:rPr>
                        <m:sty m:val="p"/>
                      </m:rPr>
                      <a:rPr lang="el-GR" sz="2000" i="1">
                        <a:latin typeface="Cambria Math" panose="02040503050406030204" pitchFamily="18" charset="0"/>
                        <a:ea typeface="Cambria" panose="02040503050406030204" pitchFamily="18" charset="0"/>
                      </a:rPr>
                      <m:t>κ</m:t>
                    </m:r>
                    <m:r>
                      <a:rPr lang="en-US" sz="2000" b="0" i="1" smtClean="0">
                        <a:latin typeface="Cambria Math" panose="02040503050406030204" pitchFamily="18" charset="0"/>
                        <a:ea typeface="Cambria" panose="02040503050406030204" pitchFamily="18" charset="0"/>
                      </a:rPr>
                      <m:t>=0.2 </m:t>
                    </m:r>
                    <m:r>
                      <m:rPr>
                        <m:sty m:val="p"/>
                      </m:rPr>
                      <a:rPr lang="en-US" sz="2000" b="0" i="0" smtClean="0">
                        <a:latin typeface="Cambria Math" panose="02040503050406030204" pitchFamily="18" charset="0"/>
                        <a:ea typeface="Cambria" panose="02040503050406030204" pitchFamily="18" charset="0"/>
                      </a:rPr>
                      <m:t>dB</m:t>
                    </m:r>
                    <m:r>
                      <a:rPr lang="en-US" sz="2000" b="0" i="0" smtClean="0">
                        <a:latin typeface="Cambria Math" panose="02040503050406030204" pitchFamily="18" charset="0"/>
                        <a:ea typeface="Cambria" panose="02040503050406030204" pitchFamily="18" charset="0"/>
                      </a:rPr>
                      <m:t>/</m:t>
                    </m:r>
                    <m:r>
                      <m:rPr>
                        <m:sty m:val="p"/>
                      </m:rPr>
                      <a:rPr lang="en-US" sz="2000" b="0" i="0" smtClean="0">
                        <a:latin typeface="Cambria Math" panose="02040503050406030204" pitchFamily="18" charset="0"/>
                        <a:ea typeface="Cambria" panose="02040503050406030204" pitchFamily="18" charset="0"/>
                      </a:rPr>
                      <m:t>km</m:t>
                    </m:r>
                  </m:oMath>
                </a14:m>
                <a:endParaRPr lang="en-US" sz="2000" dirty="0">
                  <a:solidFill>
                    <a:schemeClr val="tx1"/>
                  </a:solidFill>
                  <a:latin typeface="Cambria" panose="02040503050406030204" pitchFamily="18" charset="0"/>
                  <a:ea typeface="Cambria" panose="02040503050406030204" pitchFamily="18" charset="0"/>
                </a:endParaRPr>
              </a:p>
              <a:p>
                <a:pPr>
                  <a:spcAft>
                    <a:spcPts val="1000"/>
                  </a:spcAft>
                </a:pPr>
                <a:endParaRPr lang="en-US" sz="2000" dirty="0">
                  <a:latin typeface="Cambria" panose="02040503050406030204" pitchFamily="18" charset="0"/>
                  <a:ea typeface="Cambria" panose="02040503050406030204" pitchFamily="18" charset="0"/>
                </a:endParaRPr>
              </a:p>
              <a:p>
                <a:pPr>
                  <a:spcAft>
                    <a:spcPts val="1000"/>
                  </a:spcAft>
                </a:pPr>
                <a:r>
                  <a:rPr lang="en-US" sz="2000" dirty="0">
                    <a:latin typeface="Cambria" panose="02040503050406030204" pitchFamily="18" charset="0"/>
                    <a:ea typeface="Cambria" panose="02040503050406030204" pitchFamily="18" charset="0"/>
                  </a:rPr>
                  <a:t>TI IWR1443 gains and losses:</a:t>
                </a:r>
              </a:p>
              <a:p>
                <a:pPr lvl="1">
                  <a:spcAft>
                    <a:spcPts val="1000"/>
                  </a:spcAft>
                </a:pPr>
                <a14:m>
                  <m:oMath xmlns:m="http://schemas.openxmlformats.org/officeDocument/2006/math">
                    <m:sSub>
                      <m:sSubPr>
                        <m:ctrlPr>
                          <a:rPr lang="en-US" sz="1800" b="0" i="1" smtClean="0">
                            <a:latin typeface="Cambria Math" panose="02040503050406030204" pitchFamily="18" charset="0"/>
                            <a:ea typeface="Cambria" panose="02040503050406030204" pitchFamily="18" charset="0"/>
                          </a:rPr>
                        </m:ctrlPr>
                      </m:sSubPr>
                      <m:e>
                        <m:r>
                          <a:rPr lang="en-US" sz="1800" b="0" i="1" smtClean="0">
                            <a:latin typeface="Cambria Math" panose="02040503050406030204" pitchFamily="18" charset="0"/>
                            <a:ea typeface="Cambria" panose="02040503050406030204" pitchFamily="18" charset="0"/>
                          </a:rPr>
                          <m:t>𝐺</m:t>
                        </m:r>
                      </m:e>
                      <m:sub>
                        <m:r>
                          <a:rPr lang="en-US" sz="1800" b="0" i="1" smtClean="0">
                            <a:latin typeface="Cambria Math" panose="02040503050406030204" pitchFamily="18" charset="0"/>
                            <a:ea typeface="Cambria" panose="02040503050406030204" pitchFamily="18" charset="0"/>
                          </a:rPr>
                          <m:t>𝑅𝑋</m:t>
                        </m:r>
                      </m:sub>
                    </m:sSub>
                    <m:r>
                      <a:rPr lang="en-US" sz="1800" b="0" i="1" smtClean="0">
                        <a:latin typeface="Cambria Math" panose="02040503050406030204" pitchFamily="18" charset="0"/>
                        <a:ea typeface="Cambria" panose="02040503050406030204" pitchFamily="18" charset="0"/>
                      </a:rPr>
                      <m:t>=48 </m:t>
                    </m:r>
                    <m:r>
                      <m:rPr>
                        <m:sty m:val="p"/>
                      </m:rPr>
                      <a:rPr lang="en-US" sz="1800" b="0" i="0" smtClean="0">
                        <a:latin typeface="Cambria Math" panose="02040503050406030204" pitchFamily="18" charset="0"/>
                        <a:ea typeface="Cambria" panose="02040503050406030204" pitchFamily="18" charset="0"/>
                      </a:rPr>
                      <m:t>dB</m:t>
                    </m:r>
                  </m:oMath>
                </a14:m>
                <a:r>
                  <a:rPr lang="en-US" sz="1800" dirty="0">
                    <a:latin typeface="Cambria" panose="02040503050406030204" pitchFamily="18" charset="0"/>
                    <a:ea typeface="Cambria" panose="02040503050406030204" pitchFamily="18" charset="0"/>
                  </a:rPr>
                  <a:t>, </a:t>
                </a:r>
                <a14:m>
                  <m:oMath xmlns:m="http://schemas.openxmlformats.org/officeDocument/2006/math">
                    <m:sSub>
                      <m:sSubPr>
                        <m:ctrlPr>
                          <a:rPr lang="en-US" sz="1800" i="1">
                            <a:latin typeface="Cambria Math" panose="02040503050406030204" pitchFamily="18" charset="0"/>
                            <a:ea typeface="Cambria" panose="02040503050406030204" pitchFamily="18" charset="0"/>
                          </a:rPr>
                        </m:ctrlPr>
                      </m:sSubPr>
                      <m:e>
                        <m:r>
                          <a:rPr lang="en-US" sz="1800" b="0" i="1" smtClean="0">
                            <a:latin typeface="Cambria Math" panose="02040503050406030204" pitchFamily="18" charset="0"/>
                            <a:ea typeface="Cambria" panose="02040503050406030204" pitchFamily="18" charset="0"/>
                          </a:rPr>
                          <m:t>𝑃</m:t>
                        </m:r>
                      </m:e>
                      <m:sub>
                        <m:r>
                          <a:rPr lang="en-US" sz="1800" b="0" i="1" smtClean="0">
                            <a:latin typeface="Cambria Math" panose="02040503050406030204" pitchFamily="18" charset="0"/>
                            <a:ea typeface="Cambria" panose="02040503050406030204" pitchFamily="18" charset="0"/>
                          </a:rPr>
                          <m:t>𝑇</m:t>
                        </m:r>
                        <m:r>
                          <a:rPr lang="en-US" sz="1800" i="1">
                            <a:latin typeface="Cambria Math" panose="02040503050406030204" pitchFamily="18" charset="0"/>
                            <a:ea typeface="Cambria" panose="02040503050406030204" pitchFamily="18" charset="0"/>
                          </a:rPr>
                          <m:t>𝑋</m:t>
                        </m:r>
                      </m:sub>
                    </m:sSub>
                    <m:r>
                      <a:rPr lang="en-US" sz="1800" i="1">
                        <a:latin typeface="Cambria Math" panose="02040503050406030204" pitchFamily="18" charset="0"/>
                        <a:ea typeface="Cambria" panose="02040503050406030204" pitchFamily="18" charset="0"/>
                      </a:rPr>
                      <m:t>=</m:t>
                    </m:r>
                    <m:r>
                      <a:rPr lang="en-US" sz="1800" b="0" i="1" smtClean="0">
                        <a:latin typeface="Cambria Math" panose="02040503050406030204" pitchFamily="18" charset="0"/>
                        <a:ea typeface="Cambria" panose="02040503050406030204" pitchFamily="18" charset="0"/>
                      </a:rPr>
                      <m:t>12</m:t>
                    </m:r>
                    <m:r>
                      <a:rPr lang="en-US" sz="1800" i="1">
                        <a:latin typeface="Cambria Math" panose="02040503050406030204" pitchFamily="18" charset="0"/>
                        <a:ea typeface="Cambria" panose="02040503050406030204" pitchFamily="18" charset="0"/>
                      </a:rPr>
                      <m:t> </m:t>
                    </m:r>
                    <m:r>
                      <m:rPr>
                        <m:sty m:val="p"/>
                      </m:rPr>
                      <a:rPr lang="en-US" sz="1800">
                        <a:latin typeface="Cambria Math" panose="02040503050406030204" pitchFamily="18" charset="0"/>
                        <a:ea typeface="Cambria" panose="02040503050406030204" pitchFamily="18" charset="0"/>
                      </a:rPr>
                      <m:t>dB</m:t>
                    </m:r>
                    <m:r>
                      <m:rPr>
                        <m:sty m:val="p"/>
                      </m:rPr>
                      <a:rPr lang="en-US" sz="1800" b="0" i="0" smtClean="0">
                        <a:latin typeface="Cambria Math" panose="02040503050406030204" pitchFamily="18" charset="0"/>
                        <a:ea typeface="Cambria" panose="02040503050406030204" pitchFamily="18" charset="0"/>
                      </a:rPr>
                      <m:t>m</m:t>
                    </m:r>
                  </m:oMath>
                </a14:m>
                <a:r>
                  <a:rPr lang="en-US" sz="1800" dirty="0">
                    <a:latin typeface="Cambria" panose="02040503050406030204" pitchFamily="18" charset="0"/>
                    <a:ea typeface="Cambria" panose="02040503050406030204" pitchFamily="18" charset="0"/>
                  </a:rPr>
                  <a:t>, </a:t>
                </a:r>
                <a14:m>
                  <m:oMath xmlns:m="http://schemas.openxmlformats.org/officeDocument/2006/math">
                    <m:sSub>
                      <m:sSubPr>
                        <m:ctrlPr>
                          <a:rPr lang="en-US" sz="1800" i="1">
                            <a:latin typeface="Cambria Math" panose="02040503050406030204" pitchFamily="18" charset="0"/>
                            <a:ea typeface="Cambria" panose="02040503050406030204" pitchFamily="18" charset="0"/>
                          </a:rPr>
                        </m:ctrlPr>
                      </m:sSubPr>
                      <m:e>
                        <m:r>
                          <a:rPr lang="en-US" sz="1800" b="0" i="1" smtClean="0">
                            <a:latin typeface="Cambria Math" panose="02040503050406030204" pitchFamily="18" charset="0"/>
                            <a:ea typeface="Cambria" panose="02040503050406030204" pitchFamily="18" charset="0"/>
                          </a:rPr>
                          <m:t>𝐿</m:t>
                        </m:r>
                      </m:e>
                      <m:sub>
                        <m:r>
                          <a:rPr lang="en-US" sz="1800" b="0" i="1" smtClean="0">
                            <a:latin typeface="Cambria Math" panose="02040503050406030204" pitchFamily="18" charset="0"/>
                            <a:ea typeface="Cambria" panose="02040503050406030204" pitchFamily="18" charset="0"/>
                          </a:rPr>
                          <m:t>𝑠</m:t>
                        </m:r>
                      </m:sub>
                    </m:sSub>
                    <m:r>
                      <a:rPr lang="en-US" sz="1800" i="1">
                        <a:latin typeface="Cambria Math" panose="02040503050406030204" pitchFamily="18" charset="0"/>
                        <a:ea typeface="Cambria" panose="02040503050406030204" pitchFamily="18" charset="0"/>
                      </a:rPr>
                      <m:t>=</m:t>
                    </m:r>
                    <m:r>
                      <a:rPr lang="en-US" sz="1800" b="0" i="1" smtClean="0">
                        <a:latin typeface="Cambria Math" panose="02040503050406030204" pitchFamily="18" charset="0"/>
                        <a:ea typeface="Cambria" panose="02040503050406030204" pitchFamily="18" charset="0"/>
                      </a:rPr>
                      <m:t>8</m:t>
                    </m:r>
                    <m:r>
                      <a:rPr lang="en-US" sz="1800" i="1">
                        <a:latin typeface="Cambria Math" panose="02040503050406030204" pitchFamily="18" charset="0"/>
                        <a:ea typeface="Cambria" panose="02040503050406030204" pitchFamily="18" charset="0"/>
                      </a:rPr>
                      <m:t> </m:t>
                    </m:r>
                    <m:r>
                      <m:rPr>
                        <m:sty m:val="p"/>
                      </m:rPr>
                      <a:rPr lang="en-US" sz="1800">
                        <a:latin typeface="Cambria Math" panose="02040503050406030204" pitchFamily="18" charset="0"/>
                        <a:ea typeface="Cambria" panose="02040503050406030204" pitchFamily="18" charset="0"/>
                      </a:rPr>
                      <m:t>dB</m:t>
                    </m:r>
                  </m:oMath>
                </a14:m>
                <a:r>
                  <a:rPr lang="en-US" sz="1800" dirty="0">
                    <a:latin typeface="Cambria" panose="02040503050406030204" pitchFamily="18" charset="0"/>
                    <a:ea typeface="Cambria" panose="02040503050406030204" pitchFamily="18" charset="0"/>
                  </a:rPr>
                  <a:t>, noise figure</a:t>
                </a:r>
                <a14:m>
                  <m:oMath xmlns:m="http://schemas.openxmlformats.org/officeDocument/2006/math">
                    <m:r>
                      <a:rPr lang="en-US" sz="1800" b="0" i="1" smtClean="0">
                        <a:latin typeface="Cambria Math" panose="02040503050406030204" pitchFamily="18" charset="0"/>
                        <a:ea typeface="Cambria" panose="02040503050406030204" pitchFamily="18" charset="0"/>
                      </a:rPr>
                      <m:t>=15 </m:t>
                    </m:r>
                    <m:r>
                      <m:rPr>
                        <m:sty m:val="p"/>
                      </m:rPr>
                      <a:rPr lang="en-US" sz="1800" b="0" i="0" smtClean="0">
                        <a:latin typeface="Cambria Math" panose="02040503050406030204" pitchFamily="18" charset="0"/>
                        <a:ea typeface="Cambria" panose="02040503050406030204" pitchFamily="18" charset="0"/>
                      </a:rPr>
                      <m:t>dB</m:t>
                    </m:r>
                  </m:oMath>
                </a14:m>
                <a:r>
                  <a:rPr lang="en-US" sz="1800" dirty="0">
                    <a:latin typeface="Cambria" panose="02040503050406030204" pitchFamily="18" charset="0"/>
                    <a:ea typeface="Cambria" panose="02040503050406030204" pitchFamily="18" charset="0"/>
                  </a:rPr>
                  <a:t>, </a:t>
                </a:r>
              </a:p>
            </p:txBody>
          </p:sp>
        </mc:Choice>
        <mc:Fallback xmlns="">
          <p:sp>
            <p:nvSpPr>
              <p:cNvPr id="6" name="Content Placeholder 5">
                <a:extLst>
                  <a:ext uri="{FF2B5EF4-FFF2-40B4-BE49-F238E27FC236}">
                    <a16:creationId xmlns:a16="http://schemas.microsoft.com/office/drawing/2014/main" id="{37E8E776-A7EF-E458-0A7A-A14BE4CAAE99}"/>
                  </a:ext>
                </a:extLst>
              </p:cNvPr>
              <p:cNvSpPr>
                <a:spLocks noGrp="1" noRot="1" noChangeAspect="1" noMove="1" noResize="1" noEditPoints="1" noAdjustHandles="1" noChangeArrowheads="1" noChangeShapeType="1" noTextEdit="1"/>
              </p:cNvSpPr>
              <p:nvPr>
                <p:ph idx="1"/>
              </p:nvPr>
            </p:nvSpPr>
            <p:spPr>
              <a:xfrm>
                <a:off x="581192" y="1367794"/>
                <a:ext cx="11382207" cy="5142188"/>
              </a:xfrm>
              <a:blipFill>
                <a:blip r:embed="rId5"/>
                <a:stretch>
                  <a:fillRect l="-482" t="-1185"/>
                </a:stretch>
              </a:blipFill>
            </p:spPr>
            <p:txBody>
              <a:bodyPr/>
              <a:lstStyle/>
              <a:p>
                <a:r>
                  <a:rPr lang="en-US">
                    <a:noFill/>
                  </a:rPr>
                  <a:t> </a:t>
                </a:r>
              </a:p>
            </p:txBody>
          </p:sp>
        </mc:Fallback>
      </mc:AlternateContent>
    </p:spTree>
    <p:extLst>
      <p:ext uri="{BB962C8B-B14F-4D97-AF65-F5344CB8AC3E}">
        <p14:creationId xmlns:p14="http://schemas.microsoft.com/office/powerpoint/2010/main" val="1993097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Transponder Design Considerations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67793"/>
                <a:ext cx="11139030" cy="5441715"/>
              </a:xfrm>
            </p:spPr>
            <p:txBody>
              <a:bodyPr>
                <a:normAutofit/>
              </a:bodyPr>
              <a:lstStyle/>
              <a:p>
                <a:pPr>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rPr>
                  <a:t>Cost, size, and power</a:t>
                </a:r>
                <a:r>
                  <a:rPr lang="en-US" sz="2000" dirty="0">
                    <a:solidFill>
                      <a:schemeClr val="tx1"/>
                    </a:solidFill>
                    <a:latin typeface="Cambria" panose="02040503050406030204" pitchFamily="18" charset="0"/>
                    <a:ea typeface="Cambria" panose="02040503050406030204" pitchFamily="18" charset="0"/>
                  </a:rPr>
                  <a:t>: relative to the application of interest</a:t>
                </a:r>
              </a:p>
              <a:p>
                <a:pPr>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rPr>
                  <a:t>Noise pollution</a:t>
                </a:r>
                <a:r>
                  <a:rPr lang="en-US" sz="2000" dirty="0">
                    <a:solidFill>
                      <a:schemeClr val="tx1"/>
                    </a:solidFill>
                    <a:latin typeface="Cambria" panose="02040503050406030204" pitchFamily="18" charset="0"/>
                    <a:ea typeface="Cambria" panose="02040503050406030204" pitchFamily="18" charset="0"/>
                  </a:rPr>
                  <a:t>: displacing surfaces leads to sound unless vacuum sealed to limit energy losses to material loss rather than acoustic radiation</a:t>
                </a:r>
              </a:p>
              <a:p>
                <a:r>
                  <a:rPr lang="en-US" sz="2000" b="1" dirty="0">
                    <a:solidFill>
                      <a:schemeClr val="tx1"/>
                    </a:solidFill>
                    <a:latin typeface="Cambria" panose="02040503050406030204" pitchFamily="18" charset="0"/>
                    <a:ea typeface="Cambria" panose="02040503050406030204" pitchFamily="18" charset="0"/>
                  </a:rPr>
                  <a:t>Reflectivity</a:t>
                </a:r>
                <a:r>
                  <a:rPr lang="en-US" sz="2000" dirty="0">
                    <a:solidFill>
                      <a:schemeClr val="tx1"/>
                    </a:solidFill>
                    <a:latin typeface="Cambria" panose="02040503050406030204" pitchFamily="18" charset="0"/>
                    <a:ea typeface="Cambria" panose="02040503050406030204" pitchFamily="18" charset="0"/>
                  </a:rPr>
                  <a:t>:	</a:t>
                </a:r>
              </a:p>
              <a:p>
                <a:pPr marL="0" indent="0" algn="ctr">
                  <a:spcBef>
                    <a:spcPts val="0"/>
                  </a:spcBef>
                  <a:buNone/>
                </a:pPr>
                <a:r>
                  <a:rPr lang="en-US" sz="200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sz="2000" i="1" smtClean="0">
                        <a:solidFill>
                          <a:schemeClr val="tx1"/>
                        </a:solidFill>
                        <a:latin typeface="Cambria Math" panose="02040503050406030204" pitchFamily="18" charset="0"/>
                        <a:ea typeface="Cambria" panose="02040503050406030204" pitchFamily="18" charset="0"/>
                      </a:rPr>
                      <m:t>𝔼</m:t>
                    </m:r>
                    <m:d>
                      <m:dPr>
                        <m:begChr m:val="["/>
                        <m:endChr m:val="]"/>
                        <m:ctrlPr>
                          <a:rPr lang="en-US" sz="2000" b="0" i="1" smtClean="0">
                            <a:solidFill>
                              <a:schemeClr val="tx1"/>
                            </a:solidFill>
                            <a:latin typeface="Cambria Math" panose="02040503050406030204" pitchFamily="18" charset="0"/>
                            <a:ea typeface="Cambria" panose="02040503050406030204" pitchFamily="18" charset="0"/>
                          </a:rPr>
                        </m:ctrlPr>
                      </m:dPr>
                      <m:e>
                        <m:sSup>
                          <m:sSupPr>
                            <m:ctrlPr>
                              <a:rPr lang="en-US" sz="2000" b="0" i="1" smtClean="0">
                                <a:solidFill>
                                  <a:schemeClr val="tx1"/>
                                </a:solidFill>
                                <a:latin typeface="Cambria Math" panose="02040503050406030204" pitchFamily="18" charset="0"/>
                                <a:ea typeface="Cambria" panose="02040503050406030204" pitchFamily="18" charset="0"/>
                              </a:rPr>
                            </m:ctrlPr>
                          </m:sSupPr>
                          <m:e>
                            <m:d>
                              <m:dPr>
                                <m:begChr m:val="|"/>
                                <m:endChr m:val="|"/>
                                <m:ctrlPr>
                                  <a:rPr lang="en-US" sz="2000" b="0" i="1" smtClean="0">
                                    <a:solidFill>
                                      <a:schemeClr val="tx1"/>
                                    </a:solidFill>
                                    <a:latin typeface="Cambria Math" panose="02040503050406030204" pitchFamily="18" charset="0"/>
                                    <a:ea typeface="Cambria" panose="02040503050406030204" pitchFamily="18" charset="0"/>
                                  </a:rPr>
                                </m:ctrlPr>
                              </m:dPr>
                              <m:e>
                                <m:sSub>
                                  <m:sSubPr>
                                    <m:ctrlPr>
                                      <a:rPr lang="en-US" sz="2000" b="0" i="1" smtClean="0">
                                        <a:solidFill>
                                          <a:schemeClr val="tx1"/>
                                        </a:solidFill>
                                        <a:latin typeface="Cambria Math" panose="02040503050406030204" pitchFamily="18" charset="0"/>
                                        <a:ea typeface="Cambria" panose="02040503050406030204" pitchFamily="18" charset="0"/>
                                      </a:rPr>
                                    </m:ctrlPr>
                                  </m:sSubPr>
                                  <m:e>
                                    <m:acc>
                                      <m:accPr>
                                        <m:chr m:val="̃"/>
                                        <m:ctrlPr>
                                          <a:rPr lang="en-US" sz="2000" b="0" i="1" smtClean="0">
                                            <a:solidFill>
                                              <a:schemeClr val="tx1"/>
                                            </a:solidFill>
                                            <a:latin typeface="Cambria Math" panose="02040503050406030204" pitchFamily="18" charset="0"/>
                                            <a:ea typeface="Cambria"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𝛼</m:t>
                                        </m:r>
                                      </m:e>
                                    </m:acc>
                                  </m:e>
                                  <m:sub>
                                    <m:r>
                                      <a:rPr lang="en-US" sz="2000" b="0" i="1" smtClean="0">
                                        <a:solidFill>
                                          <a:schemeClr val="tx1"/>
                                        </a:solidFill>
                                        <a:latin typeface="Cambria Math" panose="02040503050406030204" pitchFamily="18" charset="0"/>
                                        <a:ea typeface="Cambria" panose="02040503050406030204" pitchFamily="18" charset="0"/>
                                      </a:rPr>
                                      <m:t>𝑜𝑏𝑗</m:t>
                                    </m:r>
                                  </m:sub>
                                </m:sSub>
                              </m:e>
                            </m:d>
                          </m:e>
                          <m:sup>
                            <m:r>
                              <a:rPr lang="en-US" sz="2000" b="0" i="1" smtClean="0">
                                <a:solidFill>
                                  <a:schemeClr val="tx1"/>
                                </a:solidFill>
                                <a:latin typeface="Cambria Math" panose="02040503050406030204" pitchFamily="18" charset="0"/>
                                <a:ea typeface="Cambria" panose="02040503050406030204" pitchFamily="18" charset="0"/>
                              </a:rPr>
                              <m:t>2</m:t>
                            </m:r>
                          </m:sup>
                        </m:sSup>
                      </m:e>
                    </m:d>
                    <m:r>
                      <a:rPr lang="en-US" sz="2000" b="0" i="1" smtClean="0">
                        <a:solidFill>
                          <a:schemeClr val="tx1"/>
                        </a:solidFill>
                        <a:latin typeface="Cambria Math" panose="02040503050406030204" pitchFamily="18" charset="0"/>
                        <a:ea typeface="Cambria" panose="02040503050406030204" pitchFamily="18" charset="0"/>
                      </a:rPr>
                      <m:t>=</m:t>
                    </m:r>
                    <m:d>
                      <m:dPr>
                        <m:ctrlPr>
                          <a:rPr lang="en-US" sz="2000" b="0" i="1" smtClean="0">
                            <a:solidFill>
                              <a:schemeClr val="tx1"/>
                            </a:solidFill>
                            <a:latin typeface="Cambria Math" panose="02040503050406030204" pitchFamily="18" charset="0"/>
                            <a:ea typeface="Cambria" panose="02040503050406030204" pitchFamily="18" charset="0"/>
                          </a:rPr>
                        </m:ctrlPr>
                      </m:dPr>
                      <m:e>
                        <m:f>
                          <m:fPr>
                            <m:ctrlPr>
                              <a:rPr lang="en-US" sz="2000" b="0" i="1" smtClean="0">
                                <a:solidFill>
                                  <a:schemeClr val="tx1"/>
                                </a:solidFill>
                                <a:latin typeface="Cambria Math" panose="02040503050406030204" pitchFamily="18" charset="0"/>
                                <a:ea typeface="Cambria" panose="02040503050406030204" pitchFamily="18" charset="0"/>
                              </a:rPr>
                            </m:ctrlPr>
                          </m:fPr>
                          <m:num>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𝐺</m:t>
                                </m:r>
                              </m:e>
                              <m:sub>
                                <m:r>
                                  <a:rPr lang="en-US" sz="2000" b="0" i="1" smtClean="0">
                                    <a:solidFill>
                                      <a:schemeClr val="tx1"/>
                                    </a:solidFill>
                                    <a:latin typeface="Cambria Math" panose="02040503050406030204" pitchFamily="18" charset="0"/>
                                    <a:ea typeface="Cambria" panose="02040503050406030204" pitchFamily="18" charset="0"/>
                                  </a:rPr>
                                  <m:t>𝑇𝑋</m:t>
                                </m:r>
                              </m:sub>
                            </m:sSub>
                          </m:num>
                          <m:den>
                            <m:r>
                              <a:rPr lang="en-US" sz="2000" b="0" i="1" smtClean="0">
                                <a:solidFill>
                                  <a:schemeClr val="tx1"/>
                                </a:solidFill>
                                <a:latin typeface="Cambria Math" panose="02040503050406030204" pitchFamily="18" charset="0"/>
                                <a:ea typeface="Cambria" panose="02040503050406030204" pitchFamily="18" charset="0"/>
                              </a:rPr>
                              <m:t>4</m:t>
                            </m:r>
                            <m:r>
                              <a:rPr lang="en-US" sz="2000" b="0" i="1" smtClean="0">
                                <a:solidFill>
                                  <a:schemeClr val="tx1"/>
                                </a:solidFill>
                                <a:latin typeface="Cambria Math" panose="02040503050406030204" pitchFamily="18" charset="0"/>
                                <a:ea typeface="Cambria Math" panose="02040503050406030204" pitchFamily="18" charset="0"/>
                              </a:rPr>
                              <m:t>𝜋</m:t>
                            </m:r>
                            <m:sSubSup>
                              <m:sSubSupPr>
                                <m:ctrlPr>
                                  <a:rPr lang="en-US" sz="2000" b="0" i="1" smtClean="0">
                                    <a:solidFill>
                                      <a:schemeClr val="tx1"/>
                                    </a:solidFill>
                                    <a:latin typeface="Cambria Math" panose="02040503050406030204" pitchFamily="18" charset="0"/>
                                    <a:ea typeface="Cambria Math" panose="02040503050406030204" pitchFamily="18" charset="0"/>
                                  </a:rPr>
                                </m:ctrlPr>
                              </m:sSubSupPr>
                              <m:e>
                                <m:r>
                                  <a:rPr lang="en-US" sz="2000" b="0" i="1" smtClean="0">
                                    <a:solidFill>
                                      <a:schemeClr val="tx1"/>
                                    </a:solidFill>
                                    <a:latin typeface="Cambria Math" panose="02040503050406030204" pitchFamily="18" charset="0"/>
                                    <a:ea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𝑜𝑏𝑗</m:t>
                                </m:r>
                              </m:sub>
                              <m:sup>
                                <m:r>
                                  <a:rPr lang="en-US" sz="2000" b="0" i="1" smtClean="0">
                                    <a:solidFill>
                                      <a:schemeClr val="tx1"/>
                                    </a:solidFill>
                                    <a:latin typeface="Cambria Math" panose="02040503050406030204" pitchFamily="18" charset="0"/>
                                    <a:ea typeface="Cambria Math" panose="02040503050406030204" pitchFamily="18" charset="0"/>
                                  </a:rPr>
                                  <m:t>2</m:t>
                                </m:r>
                              </m:sup>
                            </m:sSubSup>
                          </m:den>
                        </m:f>
                      </m:e>
                    </m:d>
                    <m:d>
                      <m:dPr>
                        <m:ctrlPr>
                          <a:rPr lang="en-US" sz="2000" b="0" i="1" smtClean="0">
                            <a:solidFill>
                              <a:schemeClr val="tx1"/>
                            </a:solidFill>
                            <a:latin typeface="Cambria Math" panose="02040503050406030204" pitchFamily="18" charset="0"/>
                            <a:ea typeface="Cambria" panose="02040503050406030204" pitchFamily="18" charset="0"/>
                          </a:rPr>
                        </m:ctrlPr>
                      </m:dPr>
                      <m:e>
                        <m:f>
                          <m:fPr>
                            <m:ctrlPr>
                              <a:rPr lang="en-US" sz="2000" b="0" i="1" smtClean="0">
                                <a:solidFill>
                                  <a:schemeClr val="tx1"/>
                                </a:solidFill>
                                <a:latin typeface="Cambria Math" panose="02040503050406030204" pitchFamily="18" charset="0"/>
                                <a:ea typeface="Cambria Math" panose="02040503050406030204" pitchFamily="18" charset="0"/>
                              </a:rPr>
                            </m:ctrlPr>
                          </m:fPr>
                          <m:num>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𝜎</m:t>
                                </m:r>
                              </m:e>
                              <m:sub>
                                <m:r>
                                  <a:rPr lang="en-US" sz="2000" b="0" i="1" smtClean="0">
                                    <a:solidFill>
                                      <a:schemeClr val="tx1"/>
                                    </a:solidFill>
                                    <a:latin typeface="Cambria Math" panose="02040503050406030204" pitchFamily="18" charset="0"/>
                                    <a:ea typeface="Cambria Math" panose="02040503050406030204" pitchFamily="18" charset="0"/>
                                  </a:rPr>
                                  <m:t>𝑜𝑏𝑗</m:t>
                                </m:r>
                              </m:sub>
                            </m:sSub>
                          </m:num>
                          <m:den>
                            <m:r>
                              <a:rPr lang="en-US" sz="2000" i="1">
                                <a:solidFill>
                                  <a:schemeClr val="tx1"/>
                                </a:solidFill>
                                <a:latin typeface="Cambria Math" panose="02040503050406030204" pitchFamily="18" charset="0"/>
                                <a:ea typeface="Cambria" panose="02040503050406030204" pitchFamily="18" charset="0"/>
                              </a:rPr>
                              <m:t>4</m:t>
                            </m:r>
                            <m:r>
                              <a:rPr lang="en-US" sz="2000" i="1">
                                <a:solidFill>
                                  <a:schemeClr val="tx1"/>
                                </a:solidFill>
                                <a:latin typeface="Cambria Math" panose="02040503050406030204" pitchFamily="18" charset="0"/>
                                <a:ea typeface="Cambria Math" panose="02040503050406030204" pitchFamily="18" charset="0"/>
                              </a:rPr>
                              <m:t>𝜋</m:t>
                            </m:r>
                            <m:sSubSup>
                              <m:sSubSupPr>
                                <m:ctrlPr>
                                  <a:rPr lang="en-US" sz="2000" i="1">
                                    <a:solidFill>
                                      <a:schemeClr val="tx1"/>
                                    </a:solidFill>
                                    <a:latin typeface="Cambria Math" panose="02040503050406030204" pitchFamily="18" charset="0"/>
                                    <a:ea typeface="Cambria Math" panose="02040503050406030204" pitchFamily="18" charset="0"/>
                                  </a:rPr>
                                </m:ctrlPr>
                              </m:sSubSupPr>
                              <m:e>
                                <m:r>
                                  <a:rPr lang="en-US" sz="2000" i="1">
                                    <a:solidFill>
                                      <a:schemeClr val="tx1"/>
                                    </a:solidFill>
                                    <a:latin typeface="Cambria Math" panose="02040503050406030204" pitchFamily="18" charset="0"/>
                                    <a:ea typeface="Cambria Math" panose="02040503050406030204" pitchFamily="18" charset="0"/>
                                  </a:rPr>
                                  <m:t>𝑟</m:t>
                                </m:r>
                              </m:e>
                              <m:sub>
                                <m:r>
                                  <a:rPr lang="en-US" sz="2000" i="1">
                                    <a:solidFill>
                                      <a:schemeClr val="tx1"/>
                                    </a:solidFill>
                                    <a:latin typeface="Cambria Math" panose="02040503050406030204" pitchFamily="18" charset="0"/>
                                    <a:ea typeface="Cambria Math" panose="02040503050406030204" pitchFamily="18" charset="0"/>
                                  </a:rPr>
                                  <m:t>𝑜𝑏𝑗</m:t>
                                </m:r>
                              </m:sub>
                              <m:sup>
                                <m:r>
                                  <a:rPr lang="en-US" sz="2000" i="1">
                                    <a:solidFill>
                                      <a:schemeClr val="tx1"/>
                                    </a:solidFill>
                                    <a:latin typeface="Cambria Math" panose="02040503050406030204" pitchFamily="18" charset="0"/>
                                    <a:ea typeface="Cambria Math" panose="02040503050406030204" pitchFamily="18" charset="0"/>
                                  </a:rPr>
                                  <m:t>2</m:t>
                                </m:r>
                              </m:sup>
                            </m:sSubSup>
                          </m:den>
                        </m:f>
                      </m:e>
                    </m:d>
                    <m:d>
                      <m:dPr>
                        <m:ctrlPr>
                          <a:rPr lang="en-US" sz="2000" b="0" i="1" smtClean="0">
                            <a:solidFill>
                              <a:schemeClr val="tx1"/>
                            </a:solidFill>
                            <a:latin typeface="Cambria Math" panose="02040503050406030204" pitchFamily="18" charset="0"/>
                            <a:ea typeface="Cambria Math" panose="02040503050406030204" pitchFamily="18" charset="0"/>
                          </a:rPr>
                        </m:ctrlPr>
                      </m:dPr>
                      <m:e>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1</m:t>
                            </m:r>
                          </m:num>
                          <m:den>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𝐿</m:t>
                                </m:r>
                              </m:e>
                              <m:sub>
                                <m:r>
                                  <a:rPr lang="en-US" sz="2000" b="0" i="1" smtClean="0">
                                    <a:solidFill>
                                      <a:schemeClr val="tx1"/>
                                    </a:solidFill>
                                    <a:latin typeface="Cambria Math" panose="02040503050406030204" pitchFamily="18" charset="0"/>
                                    <a:ea typeface="Cambria Math" panose="02040503050406030204" pitchFamily="18" charset="0"/>
                                  </a:rPr>
                                  <m:t>𝑠</m:t>
                                </m:r>
                              </m:sub>
                            </m:sSub>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𝐿</m:t>
                                </m:r>
                              </m:e>
                              <m:sub>
                                <m:r>
                                  <a:rPr lang="en-US" sz="2000" b="0" i="1" smtClean="0">
                                    <a:solidFill>
                                      <a:schemeClr val="tx1"/>
                                    </a:solidFill>
                                    <a:latin typeface="Cambria Math" panose="02040503050406030204" pitchFamily="18" charset="0"/>
                                    <a:ea typeface="Cambria Math" panose="02040503050406030204" pitchFamily="18" charset="0"/>
                                  </a:rPr>
                                  <m:t>𝑎</m:t>
                                </m:r>
                              </m:sub>
                            </m:sSub>
                            <m:d>
                              <m:dPr>
                                <m:ctrlPr>
                                  <a:rPr lang="en-US" sz="2000" b="0" i="1" smtClean="0">
                                    <a:solidFill>
                                      <a:schemeClr val="tx1"/>
                                    </a:solidFill>
                                    <a:latin typeface="Cambria Math" panose="02040503050406030204" pitchFamily="18" charset="0"/>
                                    <a:ea typeface="Cambria Math" panose="02040503050406030204" pitchFamily="18" charset="0"/>
                                  </a:rPr>
                                </m:ctrlPr>
                              </m:dPr>
                              <m:e>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𝑟</m:t>
                                    </m:r>
                                  </m:e>
                                  <m:sub>
                                    <m:r>
                                      <a:rPr lang="en-US" sz="2000" b="0" i="1" smtClean="0">
                                        <a:solidFill>
                                          <a:schemeClr val="tx1"/>
                                        </a:solidFill>
                                        <a:latin typeface="Cambria Math" panose="02040503050406030204" pitchFamily="18" charset="0"/>
                                        <a:ea typeface="Cambria Math" panose="02040503050406030204" pitchFamily="18" charset="0"/>
                                      </a:rPr>
                                      <m:t>𝑜𝑏𝑗</m:t>
                                    </m:r>
                                  </m:sub>
                                </m:sSub>
                              </m:e>
                            </m:d>
                          </m:den>
                        </m:f>
                      </m:e>
                    </m:d>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𝐴</m:t>
                        </m:r>
                      </m:e>
                      <m:sub>
                        <m:r>
                          <a:rPr lang="en-US" sz="2000" b="0" i="1" smtClean="0">
                            <a:solidFill>
                              <a:schemeClr val="tx1"/>
                            </a:solidFill>
                            <a:latin typeface="Cambria Math" panose="02040503050406030204" pitchFamily="18" charset="0"/>
                            <a:ea typeface="Cambria Math" panose="02040503050406030204" pitchFamily="18" charset="0"/>
                          </a:rPr>
                          <m:t>𝑒𝑓𝑓</m:t>
                        </m:r>
                      </m:sub>
                    </m:sSub>
                  </m:oMath>
                </a14:m>
                <a:endParaRPr lang="en-US" sz="2000" b="0" dirty="0">
                  <a:solidFill>
                    <a:schemeClr val="tx1"/>
                  </a:solidFill>
                  <a:latin typeface="Cambria" panose="02040503050406030204" pitchFamily="18" charset="0"/>
                  <a:ea typeface="Cambria Math" panose="02040503050406030204" pitchFamily="18" charset="0"/>
                </a:endParaRPr>
              </a:p>
              <a:p>
                <a:pPr marL="0" indent="0" algn="ctr">
                  <a:buNone/>
                </a:pPr>
                <a:endParaRPr lang="en-US" sz="2000" dirty="0">
                  <a:solidFill>
                    <a:schemeClr val="tx1"/>
                  </a:solidFill>
                  <a:latin typeface="Cambria" panose="02040503050406030204" pitchFamily="18" charset="0"/>
                  <a:ea typeface="Cambria" panose="02040503050406030204" pitchFamily="18" charset="0"/>
                </a:endParaRPr>
              </a:p>
              <a:p>
                <a:pPr marL="0" indent="0" algn="ctr">
                  <a:buNone/>
                </a:pPr>
                <a:endParaRPr lang="en-US" sz="2000" dirty="0">
                  <a:solidFill>
                    <a:schemeClr val="tx1"/>
                  </a:solidFill>
                  <a:latin typeface="Cambria" panose="02040503050406030204" pitchFamily="18" charset="0"/>
                  <a:ea typeface="Cambria" panose="02040503050406030204" pitchFamily="18" charset="0"/>
                </a:endParaRPr>
              </a:p>
              <a:p>
                <a:pPr marL="457200" lvl="1" indent="0" algn="ctr">
                  <a:buNone/>
                </a:pPr>
                <a:r>
                  <a:rPr lang="en-US" sz="2000" dirty="0">
                    <a:solidFill>
                      <a:schemeClr val="tx1"/>
                    </a:solidFill>
                    <a:latin typeface="Cambria" panose="02040503050406030204" pitchFamily="18" charset="0"/>
                    <a:ea typeface="Cambria" panose="02040503050406030204" pitchFamily="18" charset="0"/>
                  </a:rPr>
                  <a:t>SNR </a:t>
                </a:r>
                <a14:m>
                  <m:oMath xmlns:m="http://schemas.openxmlformats.org/officeDocument/2006/math">
                    <m:r>
                      <a:rPr lang="en-US" sz="2000" b="0" i="1" smtClean="0">
                        <a:solidFill>
                          <a:schemeClr val="tx1"/>
                        </a:solidFill>
                        <a:latin typeface="Cambria Math" panose="02040503050406030204" pitchFamily="18" charset="0"/>
                        <a:ea typeface="Cambria" panose="02040503050406030204" pitchFamily="18" charset="0"/>
                      </a:rPr>
                      <m:t>=</m:t>
                    </m:r>
                    <m:f>
                      <m:fPr>
                        <m:ctrlPr>
                          <a:rPr lang="en-US" sz="2000" b="0" i="1" smtClean="0">
                            <a:solidFill>
                              <a:schemeClr val="tx1"/>
                            </a:solidFill>
                            <a:latin typeface="Cambria Math" panose="02040503050406030204" pitchFamily="18" charset="0"/>
                            <a:ea typeface="Cambria" panose="02040503050406030204" pitchFamily="18" charset="0"/>
                          </a:rPr>
                        </m:ctrlPr>
                      </m:fPr>
                      <m:num>
                        <m:r>
                          <a:rPr lang="en-US" sz="2000" i="1">
                            <a:solidFill>
                              <a:schemeClr val="tx1"/>
                            </a:solidFill>
                            <a:latin typeface="Cambria Math" panose="02040503050406030204" pitchFamily="18" charset="0"/>
                            <a:ea typeface="Cambria" panose="02040503050406030204" pitchFamily="18" charset="0"/>
                          </a:rPr>
                          <m:t>𝔼</m:t>
                        </m:r>
                        <m:d>
                          <m:dPr>
                            <m:begChr m:val="["/>
                            <m:endChr m:val="]"/>
                            <m:ctrlPr>
                              <a:rPr lang="en-US" sz="2000" i="1">
                                <a:solidFill>
                                  <a:schemeClr val="tx1"/>
                                </a:solidFill>
                                <a:latin typeface="Cambria Math" panose="02040503050406030204" pitchFamily="18" charset="0"/>
                                <a:ea typeface="Cambria" panose="02040503050406030204" pitchFamily="18" charset="0"/>
                              </a:rPr>
                            </m:ctrlPr>
                          </m:dPr>
                          <m:e>
                            <m:sSup>
                              <m:sSupPr>
                                <m:ctrlPr>
                                  <a:rPr lang="en-US" sz="2000" i="1">
                                    <a:solidFill>
                                      <a:schemeClr val="tx1"/>
                                    </a:solidFill>
                                    <a:latin typeface="Cambria Math" panose="02040503050406030204" pitchFamily="18" charset="0"/>
                                    <a:ea typeface="Cambria" panose="02040503050406030204" pitchFamily="18" charset="0"/>
                                  </a:rPr>
                                </m:ctrlPr>
                              </m:sSupPr>
                              <m:e>
                                <m:d>
                                  <m:dPr>
                                    <m:begChr m:val="|"/>
                                    <m:endChr m:val="|"/>
                                    <m:ctrlPr>
                                      <a:rPr lang="en-US" sz="2000" i="1">
                                        <a:solidFill>
                                          <a:schemeClr val="tx1"/>
                                        </a:solidFill>
                                        <a:latin typeface="Cambria Math" panose="02040503050406030204" pitchFamily="18" charset="0"/>
                                        <a:ea typeface="Cambria" panose="02040503050406030204" pitchFamily="18" charset="0"/>
                                      </a:rPr>
                                    </m:ctrlPr>
                                  </m:dPr>
                                  <m:e>
                                    <m:sSub>
                                      <m:sSubPr>
                                        <m:ctrlPr>
                                          <a:rPr lang="en-US" sz="2000" i="1">
                                            <a:solidFill>
                                              <a:schemeClr val="tx1"/>
                                            </a:solidFill>
                                            <a:latin typeface="Cambria Math" panose="02040503050406030204" pitchFamily="18" charset="0"/>
                                            <a:ea typeface="Cambria" panose="02040503050406030204" pitchFamily="18" charset="0"/>
                                          </a:rPr>
                                        </m:ctrlPr>
                                      </m:sSubPr>
                                      <m:e>
                                        <m:acc>
                                          <m:accPr>
                                            <m:chr m:val="̃"/>
                                            <m:ctrlPr>
                                              <a:rPr lang="en-US" sz="2000" i="1">
                                                <a:solidFill>
                                                  <a:schemeClr val="tx1"/>
                                                </a:solidFill>
                                                <a:latin typeface="Cambria Math" panose="02040503050406030204" pitchFamily="18" charset="0"/>
                                                <a:ea typeface="Cambria" panose="02040503050406030204" pitchFamily="18" charset="0"/>
                                              </a:rPr>
                                            </m:ctrlPr>
                                          </m:accPr>
                                          <m:e>
                                            <m:r>
                                              <a:rPr lang="en-US" sz="2000" i="1">
                                                <a:solidFill>
                                                  <a:schemeClr val="tx1"/>
                                                </a:solidFill>
                                                <a:latin typeface="Cambria Math" panose="02040503050406030204" pitchFamily="18" charset="0"/>
                                                <a:ea typeface="Cambria Math" panose="02040503050406030204" pitchFamily="18" charset="0"/>
                                              </a:rPr>
                                              <m:t>𝛼</m:t>
                                            </m:r>
                                          </m:e>
                                        </m:acc>
                                      </m:e>
                                      <m:sub>
                                        <m:r>
                                          <a:rPr lang="en-US" sz="2000" i="1">
                                            <a:solidFill>
                                              <a:schemeClr val="tx1"/>
                                            </a:solidFill>
                                            <a:latin typeface="Cambria Math" panose="02040503050406030204" pitchFamily="18" charset="0"/>
                                            <a:ea typeface="Cambria" panose="02040503050406030204" pitchFamily="18" charset="0"/>
                                          </a:rPr>
                                          <m:t>𝑜𝑏𝑗</m:t>
                                        </m:r>
                                      </m:sub>
                                    </m:sSub>
                                  </m:e>
                                </m:d>
                              </m:e>
                              <m:sup>
                                <m:r>
                                  <a:rPr lang="en-US" sz="2000" i="1">
                                    <a:solidFill>
                                      <a:schemeClr val="tx1"/>
                                    </a:solidFill>
                                    <a:latin typeface="Cambria Math" panose="02040503050406030204" pitchFamily="18" charset="0"/>
                                    <a:ea typeface="Cambria" panose="02040503050406030204" pitchFamily="18" charset="0"/>
                                  </a:rPr>
                                  <m:t>2</m:t>
                                </m:r>
                              </m:sup>
                            </m:sSup>
                          </m:e>
                        </m:d>
                      </m:num>
                      <m:den>
                        <m:sSubSup>
                          <m:sSubSupPr>
                            <m:ctrlPr>
                              <a:rPr lang="en-US" sz="2000" b="0" i="1" smtClean="0">
                                <a:solidFill>
                                  <a:schemeClr val="tx1"/>
                                </a:solidFill>
                                <a:latin typeface="Cambria Math" panose="02040503050406030204" pitchFamily="18" charset="0"/>
                                <a:ea typeface="Cambria Math" panose="02040503050406030204" pitchFamily="18" charset="0"/>
                              </a:rPr>
                            </m:ctrlPr>
                          </m:sSubSupPr>
                          <m:e>
                            <m:r>
                              <m:rPr>
                                <m:sty m:val="p"/>
                              </m:rPr>
                              <a:rPr lang="el-GR" sz="2000" b="0" i="1" smtClean="0">
                                <a:solidFill>
                                  <a:schemeClr val="tx1"/>
                                </a:solidFill>
                                <a:latin typeface="Cambria Math" panose="02040503050406030204" pitchFamily="18" charset="0"/>
                                <a:ea typeface="Cambria Math" panose="02040503050406030204" pitchFamily="18" charset="0"/>
                              </a:rPr>
                              <m:t>σ</m:t>
                            </m:r>
                          </m:e>
                          <m:sub>
                            <m:r>
                              <a:rPr lang="en-US" sz="2000" b="0" i="1" smtClean="0">
                                <a:solidFill>
                                  <a:schemeClr val="tx1"/>
                                </a:solidFill>
                                <a:latin typeface="Cambria Math" panose="02040503050406030204" pitchFamily="18" charset="0"/>
                                <a:ea typeface="Cambria Math" panose="02040503050406030204" pitchFamily="18" charset="0"/>
                              </a:rPr>
                              <m:t>𝑛</m:t>
                            </m:r>
                          </m:sub>
                          <m:sup>
                            <m:r>
                              <a:rPr lang="en-US" sz="2000" b="0" i="1" smtClean="0">
                                <a:solidFill>
                                  <a:schemeClr val="tx1"/>
                                </a:solidFill>
                                <a:latin typeface="Cambria Math" panose="02040503050406030204" pitchFamily="18" charset="0"/>
                                <a:ea typeface="Cambria Math" panose="02040503050406030204" pitchFamily="18" charset="0"/>
                              </a:rPr>
                              <m:t>2</m:t>
                            </m:r>
                          </m:sup>
                        </m:sSubSup>
                      </m:den>
                    </m:f>
                  </m:oMath>
                </a14:m>
                <a:r>
                  <a:rPr lang="en-US" sz="2000" dirty="0">
                    <a:solidFill>
                      <a:schemeClr val="tx1"/>
                    </a:solidFill>
                    <a:latin typeface="Cambria" panose="02040503050406030204" pitchFamily="18" charset="0"/>
                    <a:ea typeface="Cambria" panose="02040503050406030204" pitchFamily="18" charset="0"/>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𝐴</m:t>
                        </m:r>
                      </m:e>
                      <m:sub>
                        <m:r>
                          <a:rPr lang="en-US" sz="2000" b="0" i="1" smtClean="0">
                            <a:solidFill>
                              <a:schemeClr val="tx1"/>
                            </a:solidFill>
                            <a:latin typeface="Cambria Math" panose="02040503050406030204" pitchFamily="18" charset="0"/>
                            <a:ea typeface="Cambria" panose="02040503050406030204" pitchFamily="18" charset="0"/>
                          </a:rPr>
                          <m:t>𝑒𝑓𝑓</m:t>
                        </m:r>
                      </m:sub>
                    </m:sSub>
                    <m:r>
                      <a:rPr lang="en-US" sz="2000" b="0" i="1" smtClean="0">
                        <a:solidFill>
                          <a:schemeClr val="tx1"/>
                        </a:solidFill>
                        <a:latin typeface="Cambria Math" panose="02040503050406030204" pitchFamily="18" charset="0"/>
                        <a:ea typeface="Cambria" panose="02040503050406030204" pitchFamily="18" charset="0"/>
                      </a:rPr>
                      <m:t>=</m:t>
                    </m:r>
                    <m:f>
                      <m:fPr>
                        <m:ctrlPr>
                          <a:rPr lang="en-US" sz="2000" b="0" i="1" smtClean="0">
                            <a:solidFill>
                              <a:schemeClr val="tx1"/>
                            </a:solidFill>
                            <a:latin typeface="Cambria Math" panose="02040503050406030204" pitchFamily="18" charset="0"/>
                            <a:ea typeface="Cambria" panose="02040503050406030204" pitchFamily="18" charset="0"/>
                          </a:rPr>
                        </m:ctrlPr>
                      </m:fPr>
                      <m:num>
                        <m:sSubSup>
                          <m:sSubSupPr>
                            <m:ctrlPr>
                              <a:rPr lang="en-US" sz="2000" b="0" i="1" smtClean="0">
                                <a:solidFill>
                                  <a:schemeClr val="tx1"/>
                                </a:solidFill>
                                <a:latin typeface="Cambria Math" panose="02040503050406030204" pitchFamily="18" charset="0"/>
                                <a:ea typeface="Cambria" panose="02040503050406030204" pitchFamily="18" charset="0"/>
                              </a:rPr>
                            </m:ctrlPr>
                          </m:sSubSupPr>
                          <m:e>
                            <m:r>
                              <m:rPr>
                                <m:sty m:val="p"/>
                              </m:rPr>
                              <a:rPr lang="el-GR" sz="2000" b="0" i="1" smtClean="0">
                                <a:solidFill>
                                  <a:schemeClr val="tx1"/>
                                </a:solidFill>
                                <a:latin typeface="Cambria Math" panose="02040503050406030204" pitchFamily="18" charset="0"/>
                                <a:ea typeface="Cambria" panose="02040503050406030204" pitchFamily="18" charset="0"/>
                              </a:rPr>
                              <m:t>λ</m:t>
                            </m:r>
                          </m:e>
                          <m:sub>
                            <m:r>
                              <a:rPr lang="en-US" sz="2000" b="0" i="1" smtClean="0">
                                <a:solidFill>
                                  <a:schemeClr val="tx1"/>
                                </a:solidFill>
                                <a:latin typeface="Cambria Math" panose="02040503050406030204" pitchFamily="18" charset="0"/>
                                <a:ea typeface="Cambria" panose="02040503050406030204" pitchFamily="18" charset="0"/>
                              </a:rPr>
                              <m:t>0</m:t>
                            </m:r>
                          </m:sub>
                          <m:sup>
                            <m:r>
                              <a:rPr lang="en-US" sz="2000" b="0" i="1" smtClean="0">
                                <a:solidFill>
                                  <a:schemeClr val="tx1"/>
                                </a:solidFill>
                                <a:latin typeface="Cambria Math" panose="02040503050406030204" pitchFamily="18" charset="0"/>
                                <a:ea typeface="Cambria" panose="02040503050406030204" pitchFamily="18" charset="0"/>
                              </a:rPr>
                              <m:t>2</m:t>
                            </m:r>
                          </m:sup>
                        </m:sSubSup>
                      </m:num>
                      <m:den>
                        <m:r>
                          <a:rPr lang="en-US" sz="2000" b="0" i="1" smtClean="0">
                            <a:solidFill>
                              <a:schemeClr val="tx1"/>
                            </a:solidFill>
                            <a:latin typeface="Cambria Math" panose="02040503050406030204" pitchFamily="18" charset="0"/>
                            <a:ea typeface="Cambria" panose="02040503050406030204" pitchFamily="18" charset="0"/>
                          </a:rPr>
                          <m:t>4</m:t>
                        </m:r>
                        <m:r>
                          <a:rPr lang="en-US" sz="2000" b="0" i="1" smtClean="0">
                            <a:solidFill>
                              <a:schemeClr val="tx1"/>
                            </a:solidFill>
                            <a:latin typeface="Cambria Math" panose="02040503050406030204" pitchFamily="18" charset="0"/>
                            <a:ea typeface="Cambria Math" panose="02040503050406030204" pitchFamily="18" charset="0"/>
                          </a:rPr>
                          <m:t>𝜋</m:t>
                        </m:r>
                      </m:den>
                    </m:f>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𝐺</m:t>
                        </m:r>
                      </m:e>
                      <m:sub>
                        <m:r>
                          <a:rPr lang="en-US" sz="2000" b="0" i="1" smtClean="0">
                            <a:solidFill>
                              <a:schemeClr val="tx1"/>
                            </a:solidFill>
                            <a:latin typeface="Cambria Math" panose="02040503050406030204" pitchFamily="18" charset="0"/>
                            <a:ea typeface="Cambria Math" panose="02040503050406030204" pitchFamily="18" charset="0"/>
                          </a:rPr>
                          <m:t>𝑅𝑋</m:t>
                        </m:r>
                      </m:sub>
                    </m:sSub>
                  </m:oMath>
                </a14:m>
                <a:r>
                  <a:rPr lang="en-US" sz="2000" dirty="0">
                    <a:solidFill>
                      <a:schemeClr val="tx1"/>
                    </a:solidFill>
                    <a:latin typeface="Cambria" panose="02040503050406030204" pitchFamily="18" charset="0"/>
                    <a:ea typeface="Cambria" panose="02040503050406030204" pitchFamily="18" charset="0"/>
                  </a:rPr>
                  <a:t>,	   </a:t>
                </a:r>
                <a14:m>
                  <m:oMath xmlns:m="http://schemas.openxmlformats.org/officeDocument/2006/math">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𝐿</m:t>
                        </m:r>
                      </m:e>
                      <m:sub>
                        <m:r>
                          <a:rPr lang="en-US" sz="2000" b="0" i="1" smtClean="0">
                            <a:solidFill>
                              <a:schemeClr val="tx1"/>
                            </a:solidFill>
                            <a:latin typeface="Cambria Math" panose="02040503050406030204" pitchFamily="18" charset="0"/>
                            <a:ea typeface="Cambria" panose="02040503050406030204" pitchFamily="18" charset="0"/>
                          </a:rPr>
                          <m:t>𝑎</m:t>
                        </m:r>
                      </m:sub>
                    </m:sSub>
                    <m:d>
                      <m:dPr>
                        <m:ctrlPr>
                          <a:rPr lang="en-US" sz="2000" b="0" i="1" smtClean="0">
                            <a:solidFill>
                              <a:schemeClr val="tx1"/>
                            </a:solidFill>
                            <a:latin typeface="Cambria Math" panose="02040503050406030204" pitchFamily="18" charset="0"/>
                            <a:ea typeface="Cambria" panose="02040503050406030204" pitchFamily="18" charset="0"/>
                          </a:rPr>
                        </m:ctrlPr>
                      </m:dPr>
                      <m:e>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𝑟</m:t>
                            </m:r>
                          </m:e>
                          <m:sub>
                            <m:r>
                              <a:rPr lang="en-US" sz="2000" b="0" i="1" smtClean="0">
                                <a:solidFill>
                                  <a:schemeClr val="tx1"/>
                                </a:solidFill>
                                <a:latin typeface="Cambria Math" panose="02040503050406030204" pitchFamily="18" charset="0"/>
                                <a:ea typeface="Cambria" panose="02040503050406030204" pitchFamily="18" charset="0"/>
                              </a:rPr>
                              <m:t>𝑜𝑏𝑗</m:t>
                            </m:r>
                          </m:sub>
                        </m:sSub>
                      </m:e>
                    </m:d>
                    <m:r>
                      <a:rPr lang="en-US" sz="2000" b="0" i="1" smtClean="0">
                        <a:solidFill>
                          <a:schemeClr val="tx1"/>
                        </a:solidFill>
                        <a:latin typeface="Cambria Math" panose="02040503050406030204" pitchFamily="18" charset="0"/>
                        <a:ea typeface="Cambria" panose="02040503050406030204" pitchFamily="18" charset="0"/>
                      </a:rPr>
                      <m:t>=</m:t>
                    </m:r>
                    <m:sSup>
                      <m:sSupPr>
                        <m:ctrlPr>
                          <a:rPr lang="en-US" sz="2000" b="0" i="1" smtClean="0">
                            <a:solidFill>
                              <a:schemeClr val="tx1"/>
                            </a:solidFill>
                            <a:latin typeface="Cambria Math" panose="02040503050406030204" pitchFamily="18" charset="0"/>
                            <a:ea typeface="Cambria" panose="02040503050406030204" pitchFamily="18" charset="0"/>
                          </a:rPr>
                        </m:ctrlPr>
                      </m:sSupPr>
                      <m:e>
                        <m:r>
                          <a:rPr lang="en-US" sz="2000" b="0" i="1" smtClean="0">
                            <a:solidFill>
                              <a:schemeClr val="tx1"/>
                            </a:solidFill>
                            <a:latin typeface="Cambria Math" panose="02040503050406030204" pitchFamily="18" charset="0"/>
                            <a:ea typeface="Cambria" panose="02040503050406030204" pitchFamily="18" charset="0"/>
                          </a:rPr>
                          <m:t>10</m:t>
                        </m:r>
                      </m:e>
                      <m:sup>
                        <m:r>
                          <m:rPr>
                            <m:sty m:val="p"/>
                          </m:rPr>
                          <a:rPr lang="el-GR" sz="2000" b="0" i="1" smtClean="0">
                            <a:solidFill>
                              <a:schemeClr val="tx1"/>
                            </a:solidFill>
                            <a:latin typeface="Cambria Math" panose="02040503050406030204" pitchFamily="18" charset="0"/>
                            <a:ea typeface="Cambria" panose="02040503050406030204" pitchFamily="18" charset="0"/>
                          </a:rPr>
                          <m:t>κ</m:t>
                        </m:r>
                        <m:r>
                          <a:rPr lang="en-US" sz="2000" b="0" i="1" smtClean="0">
                            <a:solidFill>
                              <a:schemeClr val="tx1"/>
                            </a:solidFill>
                            <a:latin typeface="Cambria Math" panose="02040503050406030204" pitchFamily="18" charset="0"/>
                            <a:ea typeface="Cambria" panose="02040503050406030204" pitchFamily="18" charset="0"/>
                          </a:rPr>
                          <m:t> </m:t>
                        </m:r>
                        <m:sSub>
                          <m:sSubPr>
                            <m:ctrlPr>
                              <a:rPr lang="en-US" sz="2000" b="0" i="1" smtClean="0">
                                <a:solidFill>
                                  <a:schemeClr val="tx1"/>
                                </a:solidFill>
                                <a:latin typeface="Cambria Math" panose="02040503050406030204" pitchFamily="18" charset="0"/>
                                <a:ea typeface="Cambria" panose="02040503050406030204" pitchFamily="18" charset="0"/>
                              </a:rPr>
                            </m:ctrlPr>
                          </m:sSubPr>
                          <m:e>
                            <m:r>
                              <a:rPr lang="en-US" sz="2000" b="0" i="1" smtClean="0">
                                <a:solidFill>
                                  <a:schemeClr val="tx1"/>
                                </a:solidFill>
                                <a:latin typeface="Cambria Math" panose="02040503050406030204" pitchFamily="18" charset="0"/>
                                <a:ea typeface="Cambria" panose="02040503050406030204" pitchFamily="18" charset="0"/>
                              </a:rPr>
                              <m:t>𝑟</m:t>
                            </m:r>
                          </m:e>
                          <m:sub>
                            <m:r>
                              <a:rPr lang="en-US" sz="2000" b="0" i="1" smtClean="0">
                                <a:solidFill>
                                  <a:schemeClr val="tx1"/>
                                </a:solidFill>
                                <a:latin typeface="Cambria Math" panose="02040503050406030204" pitchFamily="18" charset="0"/>
                                <a:ea typeface="Cambria" panose="02040503050406030204" pitchFamily="18" charset="0"/>
                              </a:rPr>
                              <m:t>𝑜𝑏𝑗</m:t>
                            </m:r>
                          </m:sub>
                        </m:sSub>
                        <m:r>
                          <a:rPr lang="en-US" sz="2000" b="0" i="1" smtClean="0">
                            <a:solidFill>
                              <a:schemeClr val="tx1"/>
                            </a:solidFill>
                            <a:latin typeface="Cambria Math" panose="02040503050406030204" pitchFamily="18" charset="0"/>
                            <a:ea typeface="Cambria" panose="02040503050406030204" pitchFamily="18" charset="0"/>
                          </a:rPr>
                          <m:t>/5000</m:t>
                        </m:r>
                      </m:sup>
                    </m:sSup>
                  </m:oMath>
                </a14:m>
                <a:endParaRPr lang="en-US" sz="2000" dirty="0">
                  <a:solidFill>
                    <a:schemeClr val="tx1"/>
                  </a:solidFill>
                  <a:latin typeface="Cambria" panose="02040503050406030204" pitchFamily="18" charset="0"/>
                  <a:ea typeface="Cambria" panose="02040503050406030204" pitchFamily="18" charset="0"/>
                </a:endParaRPr>
              </a:p>
              <a:p>
                <a:pPr lvl="1"/>
                <a:r>
                  <a:rPr lang="en-US" sz="2000" dirty="0">
                    <a:solidFill>
                      <a:schemeClr val="tx1"/>
                    </a:solidFill>
                    <a:latin typeface="Cambria" panose="02040503050406030204" pitchFamily="18" charset="0"/>
                    <a:ea typeface="Cambria" panose="02040503050406030204" pitchFamily="18" charset="0"/>
                  </a:rPr>
                  <a:t>For a flat </a:t>
                </a:r>
                <a14:m>
                  <m:oMath xmlns:m="http://schemas.openxmlformats.org/officeDocument/2006/math">
                    <m:r>
                      <a:rPr lang="en-US" sz="2000" i="1" dirty="0">
                        <a:latin typeface="Cambria Math" panose="02040503050406030204" pitchFamily="18" charset="0"/>
                        <a:ea typeface="Cambria" panose="02040503050406030204" pitchFamily="18" charset="0"/>
                      </a:rPr>
                      <m:t>12”</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panose="02040503050406030204" pitchFamily="18" charset="0"/>
                      </a:rPr>
                      <m:t>12” </m:t>
                    </m:r>
                  </m:oMath>
                </a14:m>
                <a:r>
                  <a:rPr lang="en-US" sz="2000" dirty="0">
                    <a:latin typeface="Cambria" panose="02040503050406030204" pitchFamily="18" charset="0"/>
                    <a:ea typeface="Cambria" panose="02040503050406030204" pitchFamily="18" charset="0"/>
                  </a:rPr>
                  <a:t>aluminum plate with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𝜎</m:t>
                        </m:r>
                      </m:e>
                      <m:sub>
                        <m:r>
                          <a:rPr lang="en-US" sz="2000" b="0" i="1" smtClean="0">
                            <a:solidFill>
                              <a:schemeClr val="tx1"/>
                            </a:solidFill>
                            <a:latin typeface="Cambria Math" panose="02040503050406030204" pitchFamily="18" charset="0"/>
                            <a:ea typeface="Cambria Math" panose="02040503050406030204" pitchFamily="18" charset="0"/>
                          </a:rPr>
                          <m:t>𝑜𝑏𝑗</m:t>
                        </m:r>
                      </m:sub>
                    </m:sSub>
                    <m:r>
                      <a:rPr lang="en-US" sz="2000" b="0" i="1" smtClean="0">
                        <a:solidFill>
                          <a:schemeClr val="tx1"/>
                        </a:solidFill>
                        <a:latin typeface="Cambria Math" panose="02040503050406030204" pitchFamily="18" charset="0"/>
                        <a:ea typeface="Cambria Math" panose="02040503050406030204" pitchFamily="18" charset="0"/>
                      </a:rPr>
                      <m:t>=</m:t>
                    </m:r>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4</m:t>
                        </m:r>
                        <m:r>
                          <a:rPr lang="en-US" sz="2000" b="0" i="1" smtClean="0">
                            <a:solidFill>
                              <a:schemeClr val="tx1"/>
                            </a:solidFill>
                            <a:latin typeface="Cambria Math" panose="02040503050406030204" pitchFamily="18" charset="0"/>
                            <a:ea typeface="Cambria Math" panose="02040503050406030204" pitchFamily="18" charset="0"/>
                          </a:rPr>
                          <m:t>𝜋</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h</m:t>
                            </m:r>
                          </m:e>
                          <m:sup>
                            <m:r>
                              <a:rPr lang="en-US" sz="2000" b="0" i="1" smtClean="0">
                                <a:solidFill>
                                  <a:schemeClr val="tx1"/>
                                </a:solidFill>
                                <a:latin typeface="Cambria Math" panose="02040503050406030204" pitchFamily="18" charset="0"/>
                                <a:ea typeface="Cambria Math" panose="02040503050406030204" pitchFamily="18" charset="0"/>
                              </a:rPr>
                              <m:t>2</m:t>
                            </m:r>
                          </m:sup>
                        </m:sSup>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𝑤</m:t>
                            </m:r>
                          </m:e>
                          <m:sup>
                            <m:r>
                              <a:rPr lang="en-US" sz="2000" b="0" i="1" smtClean="0">
                                <a:solidFill>
                                  <a:schemeClr val="tx1"/>
                                </a:solidFill>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panose="02040503050406030204" pitchFamily="18" charset="0"/>
                              </a:rPr>
                            </m:ctrlPr>
                          </m:sSubSupPr>
                          <m:e>
                            <m:r>
                              <m:rPr>
                                <m:sty m:val="p"/>
                              </m:rPr>
                              <a:rPr lang="el-GR" sz="2000" i="1">
                                <a:latin typeface="Cambria Math" panose="02040503050406030204" pitchFamily="18" charset="0"/>
                                <a:ea typeface="Cambria" panose="02040503050406030204" pitchFamily="18" charset="0"/>
                              </a:rPr>
                              <m:t>λ</m:t>
                            </m:r>
                          </m:e>
                          <m:sub>
                            <m:r>
                              <a:rPr lang="en-US" sz="2000" i="1">
                                <a:latin typeface="Cambria Math" panose="02040503050406030204" pitchFamily="18" charset="0"/>
                                <a:ea typeface="Cambria" panose="02040503050406030204" pitchFamily="18" charset="0"/>
                              </a:rPr>
                              <m:t>0</m:t>
                            </m:r>
                          </m:sub>
                          <m:sup>
                            <m:r>
                              <a:rPr lang="en-US" sz="2000" i="1">
                                <a:latin typeface="Cambria Math" panose="02040503050406030204" pitchFamily="18" charset="0"/>
                                <a:ea typeface="Cambria" panose="02040503050406030204" pitchFamily="18" charset="0"/>
                              </a:rPr>
                              <m:t>2</m:t>
                            </m:r>
                          </m:sup>
                        </m:sSubSup>
                      </m:den>
                    </m:f>
                  </m:oMath>
                </a14:m>
                <a:r>
                  <a:rPr lang="en-US" sz="2000" dirty="0">
                    <a:solidFill>
                      <a:schemeClr val="tx1"/>
                    </a:solidFill>
                    <a:latin typeface="Cambria" panose="02040503050406030204" pitchFamily="18" charset="0"/>
                    <a:ea typeface="Cambria" panose="02040503050406030204" pitchFamily="18" charset="0"/>
                  </a:rPr>
                  <a:t> and reflectivity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0.98</m:t>
                    </m:r>
                  </m:oMath>
                </a14:m>
                <a:r>
                  <a:rPr lang="en-US" sz="2000" dirty="0">
                    <a:solidFill>
                      <a:schemeClr val="tx1"/>
                    </a:solidFill>
                    <a:latin typeface="Cambria" panose="02040503050406030204" pitchFamily="18" charset="0"/>
                    <a:ea typeface="Cambria" panose="02040503050406030204" pitchFamily="18" charset="0"/>
                  </a:rPr>
                  <a:t>, </a:t>
                </a:r>
              </a:p>
              <a:p>
                <a:pPr marL="457200" lvl="1" indent="0">
                  <a:buNone/>
                </a:pPr>
                <a:r>
                  <a:rPr lang="en-US" sz="2000" dirty="0">
                    <a:solidFill>
                      <a:schemeClr val="tx1"/>
                    </a:solidFill>
                    <a:latin typeface="Cambria" panose="02040503050406030204" pitchFamily="18" charset="0"/>
                    <a:ea typeface="Cambria" panose="02040503050406030204" pitchFamily="18" charset="0"/>
                  </a:rPr>
                  <a:t>    SNRs of </a:t>
                </a:r>
                <a14:m>
                  <m:oMath xmlns:m="http://schemas.openxmlformats.org/officeDocument/2006/math">
                    <m:r>
                      <a:rPr lang="en-US" sz="2000" i="1" dirty="0" smtClean="0">
                        <a:solidFill>
                          <a:schemeClr val="tx1"/>
                        </a:solidFill>
                        <a:latin typeface="Cambria Math" panose="02040503050406030204" pitchFamily="18" charset="0"/>
                        <a:ea typeface="Cambria" panose="02040503050406030204" pitchFamily="18" charset="0"/>
                      </a:rPr>
                      <m:t>[−10, 0, 10] </m:t>
                    </m:r>
                  </m:oMath>
                </a14:m>
                <a:r>
                  <a:rPr lang="en-US" sz="2000" dirty="0">
                    <a:solidFill>
                      <a:schemeClr val="tx1"/>
                    </a:solidFill>
                    <a:latin typeface="Cambria" panose="02040503050406030204" pitchFamily="18" charset="0"/>
                    <a:ea typeface="Cambria" panose="02040503050406030204" pitchFamily="18" charset="0"/>
                  </a:rPr>
                  <a:t>dB equate to distances of </a:t>
                </a:r>
                <a14:m>
                  <m:oMath xmlns:m="http://schemas.openxmlformats.org/officeDocument/2006/math">
                    <m:r>
                      <a:rPr lang="en-US" sz="2000" i="1" dirty="0" smtClean="0">
                        <a:solidFill>
                          <a:schemeClr val="tx1"/>
                        </a:solidFill>
                        <a:latin typeface="Cambria Math" panose="02040503050406030204" pitchFamily="18" charset="0"/>
                        <a:ea typeface="Cambria" panose="02040503050406030204" pitchFamily="18" charset="0"/>
                      </a:rPr>
                      <m:t>[335, 188, 106] </m:t>
                    </m:r>
                  </m:oMath>
                </a14:m>
                <a:r>
                  <a:rPr lang="en-US" sz="2000" dirty="0">
                    <a:solidFill>
                      <a:schemeClr val="tx1"/>
                    </a:solidFill>
                    <a:latin typeface="Cambria" panose="02040503050406030204" pitchFamily="18" charset="0"/>
                    <a:ea typeface="Cambria" panose="02040503050406030204" pitchFamily="18" charset="0"/>
                  </a:rPr>
                  <a:t>meters.  </a:t>
                </a:r>
              </a:p>
              <a:p>
                <a:r>
                  <a:rPr lang="en-US" sz="2000" b="1" dirty="0">
                    <a:solidFill>
                      <a:schemeClr val="tx1"/>
                    </a:solidFill>
                    <a:latin typeface="Cambria" panose="02040503050406030204" pitchFamily="18" charset="0"/>
                    <a:ea typeface="Cambria" panose="02040503050406030204" pitchFamily="18" charset="0"/>
                  </a:rPr>
                  <a:t>Ability to be controlled exactly</a:t>
                </a:r>
                <a:r>
                  <a:rPr lang="en-US" sz="2000" dirty="0">
                    <a:solidFill>
                      <a:schemeClr val="tx1"/>
                    </a:solidFill>
                    <a:latin typeface="Cambria" panose="02040503050406030204" pitchFamily="18" charset="0"/>
                    <a:ea typeface="Cambria" panose="02040503050406030204" pitchFamily="18" charset="0"/>
                  </a:rPr>
                  <a:t>: t</a:t>
                </a:r>
                <a:r>
                  <a:rPr lang="en-US" sz="2000" dirty="0">
                    <a:latin typeface="Cambria" panose="02040503050406030204" pitchFamily="18" charset="0"/>
                    <a:ea typeface="Cambria" panose="02040503050406030204" pitchFamily="18" charset="0"/>
                  </a:rPr>
                  <a:t>o avoid ISI and achieve closer to orthogonal data vectors </a:t>
                </a:r>
              </a:p>
              <a:p>
                <a:r>
                  <a:rPr lang="en-US" sz="2000" b="1" dirty="0">
                    <a:latin typeface="Cambria" panose="02040503050406030204" pitchFamily="18" charset="0"/>
                    <a:ea typeface="Cambria" panose="02040503050406030204" pitchFamily="18" charset="0"/>
                  </a:rPr>
                  <a:t>Provides ample displacement</a:t>
                </a:r>
                <a:r>
                  <a:rPr lang="en-US" sz="2000" dirty="0">
                    <a:latin typeface="Cambria" panose="02040503050406030204" pitchFamily="18" charset="0"/>
                    <a:ea typeface="Cambria" panose="02040503050406030204" pitchFamily="18" charset="0"/>
                  </a:rPr>
                  <a:t>: resonant surfaces </a:t>
                </a:r>
                <a:r>
                  <a:rPr lang="en-US" sz="2000" dirty="0">
                    <a:latin typeface="Cambria" panose="02040503050406030204" pitchFamily="18" charset="0"/>
                    <a:ea typeface="Cambria" panose="02040503050406030204" pitchFamily="18" charset="0"/>
                    <a:sym typeface="Wingdings" panose="05000000000000000000" pitchFamily="2" charset="2"/>
                  </a:rPr>
                  <a:t> </a:t>
                </a:r>
                <a:r>
                  <a:rPr lang="en-US" sz="2000" dirty="0">
                    <a:latin typeface="Cambria" panose="02040503050406030204" pitchFamily="18" charset="0"/>
                    <a:ea typeface="Cambria" panose="02040503050406030204" pitchFamily="18" charset="0"/>
                  </a:rPr>
                  <a:t>larger displacement</a:t>
                </a:r>
              </a:p>
              <a:p>
                <a:pPr marL="0" indent="0">
                  <a:spcBef>
                    <a:spcPts val="0"/>
                  </a:spcBef>
                  <a:buNone/>
                </a:pPr>
                <a:r>
                  <a:rPr lang="en-US" sz="2000" dirty="0">
                    <a:latin typeface="Cambria" panose="02040503050406030204" pitchFamily="18" charset="0"/>
                    <a:ea typeface="Cambria" panose="02040503050406030204" pitchFamily="18" charset="0"/>
                  </a:rPr>
                  <a:t>                                                                    more symbols with larger displacement </a:t>
                </a:r>
                <a:r>
                  <a:rPr lang="en-US" sz="2000" dirty="0">
                    <a:latin typeface="Cambria" panose="02040503050406030204" pitchFamily="18" charset="0"/>
                    <a:ea typeface="Cambria" panose="02040503050406030204" pitchFamily="18" charset="0"/>
                    <a:sym typeface="Wingdings" panose="05000000000000000000" pitchFamily="2" charset="2"/>
                  </a:rPr>
                  <a:t></a:t>
                </a:r>
                <a:r>
                  <a:rPr lang="en-US" sz="2000" dirty="0">
                    <a:latin typeface="Cambria" panose="02040503050406030204" pitchFamily="18" charset="0"/>
                    <a:ea typeface="Cambria" panose="02040503050406030204" pitchFamily="18" charset="0"/>
                  </a:rPr>
                  <a:t> higher rates</a:t>
                </a:r>
              </a:p>
            </p:txBody>
          </p:sp>
        </mc:Choice>
        <mc:Fallback xmlns="">
          <p:sp>
            <p:nvSpPr>
              <p:cNvPr id="5" name="Content Placeholder 4">
                <a:extLst>
                  <a:ext uri="{FF2B5EF4-FFF2-40B4-BE49-F238E27FC236}">
                    <a16:creationId xmlns:a16="http://schemas.microsoft.com/office/drawing/2014/main" id="{9435FA15-2997-4A9F-9D61-B7A6601BBC0C}"/>
                  </a:ext>
                </a:extLst>
              </p:cNvPr>
              <p:cNvSpPr>
                <a:spLocks noGrp="1" noRot="1" noChangeAspect="1" noMove="1" noResize="1" noEditPoints="1" noAdjustHandles="1" noChangeArrowheads="1" noChangeShapeType="1" noTextEdit="1"/>
              </p:cNvSpPr>
              <p:nvPr>
                <p:ph idx="1"/>
              </p:nvPr>
            </p:nvSpPr>
            <p:spPr>
              <a:xfrm>
                <a:off x="581192" y="1367793"/>
                <a:ext cx="11139030" cy="5441715"/>
              </a:xfrm>
              <a:blipFill>
                <a:blip r:embed="rId4"/>
                <a:stretch>
                  <a:fillRect l="-492" t="-1120" b="-190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46</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1F9C0615-44C5-05A1-9B10-C1231551C054}"/>
              </a:ext>
            </a:extLst>
          </p:cNvPr>
          <p:cNvSpPr/>
          <p:nvPr/>
        </p:nvSpPr>
        <p:spPr>
          <a:xfrm rot="5400000" flipH="1">
            <a:off x="5914800" y="3066962"/>
            <a:ext cx="265674" cy="794907"/>
          </a:xfrm>
          <a:prstGeom prst="leftBrace">
            <a:avLst>
              <a:gd name="adj1" fmla="val 29365"/>
              <a:gd name="adj2" fmla="val 73853"/>
            </a:avLst>
          </a:prstGeom>
          <a:ln>
            <a:solidFill>
              <a:schemeClr val="accent4"/>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10A5812-FE50-07F8-8545-32632D8982DC}"/>
              </a:ext>
            </a:extLst>
          </p:cNvPr>
          <p:cNvSpPr/>
          <p:nvPr/>
        </p:nvSpPr>
        <p:spPr>
          <a:xfrm rot="5400000" flipH="1">
            <a:off x="6846978" y="3083221"/>
            <a:ext cx="265677" cy="762388"/>
          </a:xfrm>
          <a:prstGeom prst="leftBrace">
            <a:avLst>
              <a:gd name="adj1" fmla="val 29365"/>
              <a:gd name="adj2" fmla="val 52303"/>
            </a:avLst>
          </a:prstGeom>
          <a:ln>
            <a:solidFill>
              <a:schemeClr val="accent4"/>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4160059-3B24-61D1-7EAF-E7D25F09B3C2}"/>
              </a:ext>
            </a:extLst>
          </p:cNvPr>
          <p:cNvSpPr/>
          <p:nvPr/>
        </p:nvSpPr>
        <p:spPr>
          <a:xfrm rot="5400000" flipH="1">
            <a:off x="7955901" y="2902508"/>
            <a:ext cx="252035" cy="1123816"/>
          </a:xfrm>
          <a:prstGeom prst="leftBrace">
            <a:avLst>
              <a:gd name="adj1" fmla="val 29365"/>
              <a:gd name="adj2" fmla="val 47892"/>
            </a:avLst>
          </a:prstGeom>
          <a:ln>
            <a:solidFill>
              <a:schemeClr val="accent4"/>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927DD499-2512-508C-3F59-EB48F64F602A}"/>
              </a:ext>
            </a:extLst>
          </p:cNvPr>
          <p:cNvSpPr/>
          <p:nvPr/>
        </p:nvSpPr>
        <p:spPr>
          <a:xfrm rot="5400000" flipH="1">
            <a:off x="8823474" y="3268778"/>
            <a:ext cx="258857" cy="398095"/>
          </a:xfrm>
          <a:prstGeom prst="leftBrace">
            <a:avLst>
              <a:gd name="adj1" fmla="val 29365"/>
              <a:gd name="adj2" fmla="val 33178"/>
            </a:avLst>
          </a:prstGeom>
          <a:ln>
            <a:solidFill>
              <a:schemeClr val="accent4"/>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E899BC6-6107-0534-7702-8D250E288960}"/>
              </a:ext>
            </a:extLst>
          </p:cNvPr>
          <p:cNvSpPr txBox="1"/>
          <p:nvPr/>
        </p:nvSpPr>
        <p:spPr>
          <a:xfrm>
            <a:off x="5117779" y="3534125"/>
            <a:ext cx="1278341" cy="646331"/>
          </a:xfrm>
          <a:prstGeom prst="rect">
            <a:avLst/>
          </a:prstGeom>
          <a:noFill/>
        </p:spPr>
        <p:txBody>
          <a:bodyPr wrap="square">
            <a:spAutoFit/>
          </a:bodyPr>
          <a:lstStyle/>
          <a:p>
            <a:pPr algn="ctr"/>
            <a:r>
              <a:rPr lang="en-US" sz="1200" dirty="0">
                <a:ea typeface="Cambria" panose="02040503050406030204" pitchFamily="18" charset="0"/>
              </a:rPr>
              <a:t>ratio of TX power incident upon object</a:t>
            </a:r>
            <a:endParaRPr lang="en-US" sz="1200" dirty="0"/>
          </a:p>
        </p:txBody>
      </p:sp>
      <p:sp>
        <p:nvSpPr>
          <p:cNvPr id="14" name="TextBox 13">
            <a:extLst>
              <a:ext uri="{FF2B5EF4-FFF2-40B4-BE49-F238E27FC236}">
                <a16:creationId xmlns:a16="http://schemas.microsoft.com/office/drawing/2014/main" id="{FDE3469D-FA78-CB4C-AFDB-ADA80D817FAC}"/>
              </a:ext>
            </a:extLst>
          </p:cNvPr>
          <p:cNvSpPr txBox="1"/>
          <p:nvPr/>
        </p:nvSpPr>
        <p:spPr>
          <a:xfrm>
            <a:off x="6349811" y="3534125"/>
            <a:ext cx="1226697" cy="461665"/>
          </a:xfrm>
          <a:prstGeom prst="rect">
            <a:avLst/>
          </a:prstGeom>
          <a:noFill/>
        </p:spPr>
        <p:txBody>
          <a:bodyPr wrap="square">
            <a:spAutoFit/>
          </a:bodyPr>
          <a:lstStyle/>
          <a:p>
            <a:pPr algn="ctr"/>
            <a:r>
              <a:rPr lang="en-US" sz="1200" dirty="0">
                <a:ea typeface="Cambria" panose="02040503050406030204" pitchFamily="18" charset="0"/>
              </a:rPr>
              <a:t>ratio of power reflected back</a:t>
            </a:r>
            <a:endParaRPr lang="en-US" sz="1200" dirty="0"/>
          </a:p>
        </p:txBody>
      </p:sp>
      <p:sp>
        <p:nvSpPr>
          <p:cNvPr id="15" name="TextBox 14">
            <a:extLst>
              <a:ext uri="{FF2B5EF4-FFF2-40B4-BE49-F238E27FC236}">
                <a16:creationId xmlns:a16="http://schemas.microsoft.com/office/drawing/2014/main" id="{BB227E75-5F77-0795-3EEF-3DE2F5C62B9D}"/>
              </a:ext>
            </a:extLst>
          </p:cNvPr>
          <p:cNvSpPr txBox="1"/>
          <p:nvPr/>
        </p:nvSpPr>
        <p:spPr>
          <a:xfrm>
            <a:off x="7409981" y="3532692"/>
            <a:ext cx="1419031" cy="646331"/>
          </a:xfrm>
          <a:prstGeom prst="rect">
            <a:avLst/>
          </a:prstGeom>
          <a:noFill/>
        </p:spPr>
        <p:txBody>
          <a:bodyPr wrap="square">
            <a:spAutoFit/>
          </a:bodyPr>
          <a:lstStyle/>
          <a:p>
            <a:pPr algn="ctr"/>
            <a:r>
              <a:rPr lang="en-US" sz="1200" dirty="0">
                <a:ea typeface="Cambria" panose="02040503050406030204" pitchFamily="18" charset="0"/>
              </a:rPr>
              <a:t>losses due to the system and atmosphere</a:t>
            </a:r>
            <a:endParaRPr lang="en-US" sz="1200" dirty="0"/>
          </a:p>
        </p:txBody>
      </p:sp>
      <p:sp>
        <p:nvSpPr>
          <p:cNvPr id="16" name="TextBox 15">
            <a:extLst>
              <a:ext uri="{FF2B5EF4-FFF2-40B4-BE49-F238E27FC236}">
                <a16:creationId xmlns:a16="http://schemas.microsoft.com/office/drawing/2014/main" id="{B358F526-79A9-36CE-783E-7F1A7EA610F0}"/>
              </a:ext>
            </a:extLst>
          </p:cNvPr>
          <p:cNvSpPr txBox="1"/>
          <p:nvPr/>
        </p:nvSpPr>
        <p:spPr>
          <a:xfrm>
            <a:off x="8573237" y="3532692"/>
            <a:ext cx="1278341" cy="646331"/>
          </a:xfrm>
          <a:prstGeom prst="rect">
            <a:avLst/>
          </a:prstGeom>
          <a:noFill/>
        </p:spPr>
        <p:txBody>
          <a:bodyPr wrap="square">
            <a:spAutoFit/>
          </a:bodyPr>
          <a:lstStyle/>
          <a:p>
            <a:pPr algn="ctr"/>
            <a:r>
              <a:rPr lang="en-US" sz="1200" dirty="0">
                <a:ea typeface="Cambria" panose="02040503050406030204" pitchFamily="18" charset="0"/>
              </a:rPr>
              <a:t>effective aperture size of antenna(s)</a:t>
            </a:r>
            <a:endParaRPr lang="en-US" sz="1200" dirty="0"/>
          </a:p>
        </p:txBody>
      </p:sp>
    </p:spTree>
    <p:extLst>
      <p:ext uri="{BB962C8B-B14F-4D97-AF65-F5344CB8AC3E}">
        <p14:creationId xmlns:p14="http://schemas.microsoft.com/office/powerpoint/2010/main" val="605619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A Look at Other Solutions in Connected Vehicles</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47</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997223-D492-2E77-8392-E8E6D2CAFF7A}"/>
              </a:ext>
            </a:extLst>
          </p:cNvPr>
          <p:cNvSpPr>
            <a:spLocks noGrp="1"/>
          </p:cNvSpPr>
          <p:nvPr>
            <p:ph idx="1"/>
          </p:nvPr>
        </p:nvSpPr>
        <p:spPr>
          <a:xfrm>
            <a:off x="1663575" y="1461429"/>
            <a:ext cx="8451165" cy="4859833"/>
          </a:xfrm>
        </p:spPr>
        <p:txBody>
          <a:bodyPr>
            <a:normAutofit lnSpcReduction="10000"/>
          </a:bodyPr>
          <a:lstStyle/>
          <a:p>
            <a:pPr marL="781200" lvl="1" indent="-457200">
              <a:spcBef>
                <a:spcPts val="1000"/>
              </a:spcBef>
              <a:spcAft>
                <a:spcPts val="500"/>
              </a:spcAft>
              <a:buFont typeface="+mj-lt"/>
              <a:buAutoNum type="arabicPeriod"/>
            </a:pPr>
            <a:r>
              <a:rPr lang="en-US" sz="2400" dirty="0">
                <a:latin typeface="Cambria" panose="02040503050406030204" pitchFamily="18" charset="0"/>
                <a:ea typeface="Cambria" panose="02040503050406030204" pitchFamily="18" charset="0"/>
              </a:rPr>
              <a:t>Vehicle-to-vehicle (V2V) Communication</a:t>
            </a:r>
          </a:p>
          <a:p>
            <a:pPr marL="936900" lvl="2" indent="-342900">
              <a:spcBef>
                <a:spcPts val="1000"/>
              </a:spcBef>
              <a:spcAft>
                <a:spcPts val="500"/>
              </a:spcAft>
            </a:pPr>
            <a:r>
              <a:rPr lang="en-US" sz="2000" dirty="0">
                <a:latin typeface="Cambria" panose="02040503050406030204" pitchFamily="18" charset="0"/>
                <a:ea typeface="Cambria" panose="02040503050406030204" pitchFamily="18" charset="0"/>
              </a:rPr>
              <a:t>Dedicated Short Range Communication (DSRC) </a:t>
            </a:r>
          </a:p>
          <a:p>
            <a:pPr marL="936900" lvl="2" indent="-342900">
              <a:spcBef>
                <a:spcPts val="1000"/>
              </a:spcBef>
              <a:spcAft>
                <a:spcPts val="500"/>
              </a:spcAft>
            </a:pPr>
            <a:r>
              <a:rPr lang="en-US" sz="2000" dirty="0">
                <a:latin typeface="Cambria" panose="02040503050406030204" pitchFamily="18" charset="0"/>
                <a:ea typeface="Cambria" panose="02040503050406030204" pitchFamily="18" charset="0"/>
              </a:rPr>
              <a:t>Cellular Vehicle-to-Anything (C-V2X) </a:t>
            </a:r>
          </a:p>
          <a:p>
            <a:pPr marL="781200" lvl="1" indent="-457200">
              <a:spcBef>
                <a:spcPts val="1000"/>
              </a:spcBef>
              <a:spcAft>
                <a:spcPts val="500"/>
              </a:spcAft>
              <a:buFont typeface="+mj-lt"/>
              <a:buAutoNum type="arabicPeriod"/>
            </a:pPr>
            <a:r>
              <a:rPr lang="en-US" sz="2400" dirty="0">
                <a:latin typeface="Cambria" panose="02040503050406030204" pitchFamily="18" charset="0"/>
                <a:ea typeface="Cambria" panose="02040503050406030204" pitchFamily="18" charset="0"/>
              </a:rPr>
              <a:t>Cooperative Sensing</a:t>
            </a:r>
          </a:p>
          <a:p>
            <a:pPr lvl="2">
              <a:spcBef>
                <a:spcPts val="1000"/>
              </a:spcBef>
              <a:spcAft>
                <a:spcPts val="500"/>
              </a:spcAft>
            </a:pPr>
            <a:r>
              <a:rPr lang="en-US" sz="2000" dirty="0">
                <a:latin typeface="Cambria" panose="02040503050406030204" pitchFamily="18" charset="0"/>
                <a:ea typeface="Cambria" panose="02040503050406030204" pitchFamily="18" charset="0"/>
              </a:rPr>
              <a:t>Uses spectrum sensing to reactively avoid same-band operation</a:t>
            </a:r>
          </a:p>
          <a:p>
            <a:pPr marL="817200" lvl="1" indent="-457200">
              <a:spcBef>
                <a:spcPts val="1000"/>
              </a:spcBef>
              <a:spcAft>
                <a:spcPts val="500"/>
              </a:spcAft>
              <a:buFont typeface="+mj-lt"/>
              <a:buAutoNum type="arabicPeriod"/>
            </a:pPr>
            <a:r>
              <a:rPr lang="en-US" sz="2400" dirty="0">
                <a:latin typeface="Cambria" panose="02040503050406030204" pitchFamily="18" charset="0"/>
                <a:ea typeface="Cambria" panose="02040503050406030204" pitchFamily="18" charset="0"/>
              </a:rPr>
              <a:t>Joint Radar-Communication (JRC)</a:t>
            </a:r>
          </a:p>
          <a:p>
            <a:pPr marL="972900" lvl="2" indent="-342900">
              <a:spcBef>
                <a:spcPts val="1000"/>
              </a:spcBef>
              <a:spcAft>
                <a:spcPts val="500"/>
              </a:spcAft>
            </a:pPr>
            <a:r>
              <a:rPr lang="en-US" sz="2000" dirty="0">
                <a:latin typeface="Cambria" panose="02040503050406030204" pitchFamily="18" charset="0"/>
                <a:ea typeface="Cambria" panose="02040503050406030204" pitchFamily="18" charset="0"/>
              </a:rPr>
              <a:t>Modulating radar waveforms to contain a communication message</a:t>
            </a:r>
          </a:p>
          <a:p>
            <a:pPr marL="817200" lvl="1" indent="-457200">
              <a:spcBef>
                <a:spcPts val="1000"/>
              </a:spcBef>
              <a:spcAft>
                <a:spcPts val="500"/>
              </a:spcAft>
              <a:buFont typeface="+mj-lt"/>
              <a:buAutoNum type="arabicPeriod"/>
            </a:pPr>
            <a:r>
              <a:rPr lang="en-US" sz="2400" dirty="0">
                <a:latin typeface="Cambria" panose="02040503050406030204" pitchFamily="18" charset="0"/>
                <a:ea typeface="Cambria" panose="02040503050406030204" pitchFamily="18" charset="0"/>
              </a:rPr>
              <a:t>Joint Communication-Radar (JCR)</a:t>
            </a:r>
          </a:p>
          <a:p>
            <a:pPr marL="972900" lvl="2" indent="-342900">
              <a:spcBef>
                <a:spcPts val="1000"/>
              </a:spcBef>
              <a:spcAft>
                <a:spcPts val="500"/>
              </a:spcAft>
            </a:pPr>
            <a:r>
              <a:rPr lang="en-US" sz="2000" dirty="0">
                <a:latin typeface="Cambria" panose="02040503050406030204" pitchFamily="18" charset="0"/>
                <a:ea typeface="Cambria" panose="02040503050406030204" pitchFamily="18" charset="0"/>
              </a:rPr>
              <a:t>Using a communication signal with good ambiguity function for sensing</a:t>
            </a:r>
          </a:p>
          <a:p>
            <a:pPr marL="817200" lvl="1" indent="-457200">
              <a:spcBef>
                <a:spcPts val="1000"/>
              </a:spcBef>
              <a:spcAft>
                <a:spcPts val="500"/>
              </a:spcAft>
              <a:buFont typeface="+mj-lt"/>
              <a:buAutoNum type="arabicPeriod"/>
            </a:pPr>
            <a:r>
              <a:rPr lang="en-US" sz="2400" dirty="0">
                <a:latin typeface="Cambria" panose="02040503050406030204" pitchFamily="18" charset="0"/>
                <a:ea typeface="Cambria" panose="02040503050406030204" pitchFamily="18" charset="0"/>
              </a:rPr>
              <a:t>Unified Codesign</a:t>
            </a:r>
          </a:p>
        </p:txBody>
      </p:sp>
      <p:sp>
        <p:nvSpPr>
          <p:cNvPr id="5" name="Left Brace 4">
            <a:extLst>
              <a:ext uri="{FF2B5EF4-FFF2-40B4-BE49-F238E27FC236}">
                <a16:creationId xmlns:a16="http://schemas.microsoft.com/office/drawing/2014/main" id="{4095806D-2DFD-0987-C8DE-10AD97770306}"/>
              </a:ext>
            </a:extLst>
          </p:cNvPr>
          <p:cNvSpPr/>
          <p:nvPr/>
        </p:nvSpPr>
        <p:spPr>
          <a:xfrm>
            <a:off x="1597179" y="1551876"/>
            <a:ext cx="317430" cy="1032393"/>
          </a:xfrm>
          <a:prstGeom prst="leftBrace">
            <a:avLst>
              <a:gd name="adj1" fmla="val 65691"/>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9" name="Left Brace 8">
            <a:extLst>
              <a:ext uri="{FF2B5EF4-FFF2-40B4-BE49-F238E27FC236}">
                <a16:creationId xmlns:a16="http://schemas.microsoft.com/office/drawing/2014/main" id="{639F8864-C385-618F-3C8D-DB372C1B0060}"/>
              </a:ext>
            </a:extLst>
          </p:cNvPr>
          <p:cNvSpPr/>
          <p:nvPr/>
        </p:nvSpPr>
        <p:spPr>
          <a:xfrm>
            <a:off x="1631567" y="2704410"/>
            <a:ext cx="286871" cy="1032393"/>
          </a:xfrm>
          <a:prstGeom prst="leftBrace">
            <a:avLst>
              <a:gd name="adj1" fmla="val 65691"/>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BCA899F2-DEC0-6772-E0CE-97A00CD18387}"/>
              </a:ext>
            </a:extLst>
          </p:cNvPr>
          <p:cNvSpPr txBox="1"/>
          <p:nvPr/>
        </p:nvSpPr>
        <p:spPr>
          <a:xfrm rot="18988063">
            <a:off x="240484" y="5131661"/>
            <a:ext cx="1598356" cy="338554"/>
          </a:xfrm>
          <a:prstGeom prst="rect">
            <a:avLst/>
          </a:prstGeom>
          <a:noFill/>
        </p:spPr>
        <p:txBody>
          <a:bodyPr wrap="square">
            <a:spAutoFit/>
          </a:bodyPr>
          <a:lstStyle/>
          <a:p>
            <a:pPr algn="ctr"/>
            <a:r>
              <a:rPr lang="en-US" sz="1600" b="1" dirty="0">
                <a:solidFill>
                  <a:schemeClr val="accent1"/>
                </a:solidFill>
                <a:latin typeface="Cambria" panose="02040503050406030204" pitchFamily="18" charset="0"/>
                <a:ea typeface="Cambria" panose="02040503050406030204" pitchFamily="18" charset="0"/>
              </a:rPr>
              <a:t>Codesign</a:t>
            </a:r>
            <a:endParaRPr lang="en-US" sz="1600" b="1" i="0" dirty="0">
              <a:solidFill>
                <a:schemeClr val="accent1"/>
              </a:solidFill>
              <a:effectLst/>
              <a:latin typeface="Cambria" panose="02040503050406030204" pitchFamily="18" charset="0"/>
              <a:ea typeface="Cambria" panose="02040503050406030204" pitchFamily="18" charset="0"/>
            </a:endParaRPr>
          </a:p>
        </p:txBody>
      </p:sp>
      <p:sp>
        <p:nvSpPr>
          <p:cNvPr id="11" name="Left Brace 10">
            <a:extLst>
              <a:ext uri="{FF2B5EF4-FFF2-40B4-BE49-F238E27FC236}">
                <a16:creationId xmlns:a16="http://schemas.microsoft.com/office/drawing/2014/main" id="{D0F46792-1408-7ACB-8DDD-89C888F1ECEA}"/>
              </a:ext>
            </a:extLst>
          </p:cNvPr>
          <p:cNvSpPr/>
          <p:nvPr/>
        </p:nvSpPr>
        <p:spPr>
          <a:xfrm>
            <a:off x="1597179" y="3856944"/>
            <a:ext cx="317428" cy="2309803"/>
          </a:xfrm>
          <a:prstGeom prst="leftBrace">
            <a:avLst>
              <a:gd name="adj1" fmla="val 65691"/>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2" name="Left Brace 11">
            <a:extLst>
              <a:ext uri="{FF2B5EF4-FFF2-40B4-BE49-F238E27FC236}">
                <a16:creationId xmlns:a16="http://schemas.microsoft.com/office/drawing/2014/main" id="{3EB15DAD-EFBE-5EE0-3135-5C2551F6AA42}"/>
              </a:ext>
            </a:extLst>
          </p:cNvPr>
          <p:cNvSpPr/>
          <p:nvPr/>
        </p:nvSpPr>
        <p:spPr>
          <a:xfrm rot="10800000">
            <a:off x="10052975" y="1551875"/>
            <a:ext cx="286873" cy="2184927"/>
          </a:xfrm>
          <a:prstGeom prst="leftBrace">
            <a:avLst>
              <a:gd name="adj1" fmla="val 65691"/>
              <a:gd name="adj2" fmla="val 50000"/>
            </a:avLst>
          </a:prstGeom>
          <a:ln>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41C6D8D1-57CE-B51A-A192-5FD5448AD529}"/>
              </a:ext>
            </a:extLst>
          </p:cNvPr>
          <p:cNvSpPr txBox="1"/>
          <p:nvPr/>
        </p:nvSpPr>
        <p:spPr>
          <a:xfrm rot="928210">
            <a:off x="10149945" y="4621560"/>
            <a:ext cx="1598356" cy="1077218"/>
          </a:xfrm>
          <a:prstGeom prst="rect">
            <a:avLst/>
          </a:prstGeom>
          <a:noFill/>
        </p:spPr>
        <p:txBody>
          <a:bodyPr wrap="square">
            <a:spAutoFit/>
          </a:bodyPr>
          <a:lstStyle/>
          <a:p>
            <a:pPr algn="ctr"/>
            <a:r>
              <a:rPr lang="en-US" sz="1600" b="1" dirty="0">
                <a:solidFill>
                  <a:srgbClr val="C00000"/>
                </a:solidFill>
                <a:latin typeface="Cambria" panose="02040503050406030204" pitchFamily="18" charset="0"/>
                <a:ea typeface="Cambria" panose="02040503050406030204" pitchFamily="18" charset="0"/>
              </a:rPr>
              <a:t>Performance</a:t>
            </a:r>
          </a:p>
          <a:p>
            <a:pPr algn="ctr"/>
            <a:r>
              <a:rPr lang="en-US" sz="1600" b="1" dirty="0">
                <a:solidFill>
                  <a:srgbClr val="C00000"/>
                </a:solidFill>
                <a:latin typeface="Cambria" panose="02040503050406030204" pitchFamily="18" charset="0"/>
                <a:ea typeface="Cambria" panose="02040503050406030204" pitchFamily="18" charset="0"/>
              </a:rPr>
              <a:t>Tradeoffs </a:t>
            </a:r>
          </a:p>
          <a:p>
            <a:pPr algn="ctr"/>
            <a:r>
              <a:rPr lang="en-US" sz="1600" b="1" i="0" dirty="0">
                <a:solidFill>
                  <a:srgbClr val="C00000"/>
                </a:solidFill>
                <a:effectLst/>
                <a:latin typeface="Cambria" panose="02040503050406030204" pitchFamily="18" charset="0"/>
                <a:ea typeface="Cambria" panose="02040503050406030204" pitchFamily="18" charset="0"/>
              </a:rPr>
              <a:t>Between Syste</a:t>
            </a:r>
            <a:r>
              <a:rPr lang="en-US" sz="1600" b="1" dirty="0">
                <a:solidFill>
                  <a:srgbClr val="C00000"/>
                </a:solidFill>
                <a:latin typeface="Cambria" panose="02040503050406030204" pitchFamily="18" charset="0"/>
                <a:ea typeface="Cambria" panose="02040503050406030204" pitchFamily="18" charset="0"/>
              </a:rPr>
              <a:t>ms</a:t>
            </a:r>
            <a:endParaRPr lang="en-US" sz="1600" b="1" i="0" dirty="0">
              <a:solidFill>
                <a:srgbClr val="C00000"/>
              </a:solidFill>
              <a:effectLst/>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17C63217-E020-D70C-DDA8-D0D2A6F51F26}"/>
              </a:ext>
            </a:extLst>
          </p:cNvPr>
          <p:cNvSpPr txBox="1"/>
          <p:nvPr/>
        </p:nvSpPr>
        <p:spPr>
          <a:xfrm rot="900000">
            <a:off x="10149945" y="2517963"/>
            <a:ext cx="1598356" cy="584775"/>
          </a:xfrm>
          <a:prstGeom prst="rect">
            <a:avLst/>
          </a:prstGeom>
          <a:noFill/>
        </p:spPr>
        <p:txBody>
          <a:bodyPr wrap="square">
            <a:spAutoFit/>
          </a:bodyPr>
          <a:lstStyle/>
          <a:p>
            <a:pPr algn="ctr"/>
            <a:r>
              <a:rPr lang="en-US" sz="1600" b="1" dirty="0">
                <a:solidFill>
                  <a:srgbClr val="C00000"/>
                </a:solidFill>
                <a:latin typeface="Cambria" panose="02040503050406030204" pitchFamily="18" charset="0"/>
                <a:ea typeface="Cambria" panose="02040503050406030204" pitchFamily="18" charset="0"/>
              </a:rPr>
              <a:t>Sharing Spectrum</a:t>
            </a:r>
            <a:endParaRPr lang="en-US" sz="1600" b="1" i="0" dirty="0">
              <a:solidFill>
                <a:srgbClr val="C00000"/>
              </a:solidFill>
              <a:effectLst/>
              <a:latin typeface="Cambria" panose="02040503050406030204" pitchFamily="18" charset="0"/>
              <a:ea typeface="Cambria" panose="02040503050406030204" pitchFamily="18" charset="0"/>
            </a:endParaRPr>
          </a:p>
        </p:txBody>
      </p:sp>
      <p:sp>
        <p:nvSpPr>
          <p:cNvPr id="15" name="Left Brace 14">
            <a:extLst>
              <a:ext uri="{FF2B5EF4-FFF2-40B4-BE49-F238E27FC236}">
                <a16:creationId xmlns:a16="http://schemas.microsoft.com/office/drawing/2014/main" id="{66C8671C-DE20-C6CD-7588-28E3E3063EED}"/>
              </a:ext>
            </a:extLst>
          </p:cNvPr>
          <p:cNvSpPr/>
          <p:nvPr/>
        </p:nvSpPr>
        <p:spPr>
          <a:xfrm rot="10800000">
            <a:off x="10022420" y="3856944"/>
            <a:ext cx="317428" cy="2309803"/>
          </a:xfrm>
          <a:prstGeom prst="leftBrace">
            <a:avLst>
              <a:gd name="adj1" fmla="val 65691"/>
              <a:gd name="adj2" fmla="val 50000"/>
            </a:avLst>
          </a:prstGeom>
          <a:ln>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B0406809-723F-998F-D4D3-923BEB99618E}"/>
              </a:ext>
            </a:extLst>
          </p:cNvPr>
          <p:cNvSpPr txBox="1"/>
          <p:nvPr/>
        </p:nvSpPr>
        <p:spPr>
          <a:xfrm rot="18988063">
            <a:off x="168413" y="3454869"/>
            <a:ext cx="1598356" cy="338554"/>
          </a:xfrm>
          <a:prstGeom prst="rect">
            <a:avLst/>
          </a:prstGeom>
          <a:noFill/>
        </p:spPr>
        <p:txBody>
          <a:bodyPr wrap="square">
            <a:spAutoFit/>
          </a:bodyPr>
          <a:lstStyle/>
          <a:p>
            <a:pPr algn="ctr"/>
            <a:r>
              <a:rPr lang="en-US" sz="1600" b="1" dirty="0">
                <a:solidFill>
                  <a:schemeClr val="accent1"/>
                </a:solidFill>
                <a:latin typeface="Cambria" panose="02040503050406030204" pitchFamily="18" charset="0"/>
                <a:ea typeface="Cambria" panose="02040503050406030204" pitchFamily="18" charset="0"/>
              </a:rPr>
              <a:t>Cooperation</a:t>
            </a:r>
            <a:endParaRPr lang="en-US" sz="1600" b="1" i="0" dirty="0">
              <a:solidFill>
                <a:schemeClr val="accent1"/>
              </a:solidFill>
              <a:effectLst/>
              <a:latin typeface="Cambria" panose="02040503050406030204" pitchFamily="18" charset="0"/>
              <a:ea typeface="Cambria" panose="02040503050406030204" pitchFamily="18" charset="0"/>
            </a:endParaRPr>
          </a:p>
        </p:txBody>
      </p:sp>
      <p:sp>
        <p:nvSpPr>
          <p:cNvPr id="17" name="TextBox 16">
            <a:extLst>
              <a:ext uri="{FF2B5EF4-FFF2-40B4-BE49-F238E27FC236}">
                <a16:creationId xmlns:a16="http://schemas.microsoft.com/office/drawing/2014/main" id="{C5F747A8-1975-F6AA-3499-07DD4D5850B9}"/>
              </a:ext>
            </a:extLst>
          </p:cNvPr>
          <p:cNvSpPr txBox="1"/>
          <p:nvPr/>
        </p:nvSpPr>
        <p:spPr>
          <a:xfrm rot="18988063">
            <a:off x="175597" y="1960687"/>
            <a:ext cx="1598356" cy="584775"/>
          </a:xfrm>
          <a:prstGeom prst="rect">
            <a:avLst/>
          </a:prstGeom>
          <a:noFill/>
        </p:spPr>
        <p:txBody>
          <a:bodyPr wrap="square">
            <a:spAutoFit/>
          </a:bodyPr>
          <a:lstStyle/>
          <a:p>
            <a:pPr algn="ctr"/>
            <a:r>
              <a:rPr lang="en-US" sz="1600" b="1" dirty="0">
                <a:solidFill>
                  <a:schemeClr val="accent1"/>
                </a:solidFill>
                <a:latin typeface="Cambria" panose="02040503050406030204" pitchFamily="18" charset="0"/>
                <a:ea typeface="Cambria" panose="02040503050406030204" pitchFamily="18" charset="0"/>
              </a:rPr>
              <a:t>Coexistence/</a:t>
            </a:r>
          </a:p>
          <a:p>
            <a:pPr algn="ctr"/>
            <a:r>
              <a:rPr lang="en-US" sz="1600" b="1" i="0" dirty="0">
                <a:solidFill>
                  <a:schemeClr val="accent1"/>
                </a:solidFill>
                <a:effectLst/>
                <a:latin typeface="Cambria" panose="02040503050406030204" pitchFamily="18" charset="0"/>
                <a:ea typeface="Cambria" panose="02040503050406030204" pitchFamily="18" charset="0"/>
              </a:rPr>
              <a:t>Cohabitation</a:t>
            </a:r>
          </a:p>
        </p:txBody>
      </p:sp>
    </p:spTree>
    <p:extLst>
      <p:ext uri="{BB962C8B-B14F-4D97-AF65-F5344CB8AC3E}">
        <p14:creationId xmlns:p14="http://schemas.microsoft.com/office/powerpoint/2010/main" val="3887930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253979"/>
            <a:ext cx="6440819" cy="1095560"/>
          </a:xfrm>
        </p:spPr>
        <p:txBody>
          <a:bodyPr anchor="t">
            <a:normAutofit/>
          </a:bodyPr>
          <a:lstStyle/>
          <a:p>
            <a:pPr lvl="0"/>
            <a:r>
              <a:rPr lang="en-US" sz="3200" dirty="0">
                <a:latin typeface="Cambria" panose="02040503050406030204" pitchFamily="18" charset="0"/>
                <a:ea typeface="Cambria" panose="02040503050406030204" pitchFamily="18" charset="0"/>
              </a:rPr>
              <a:t>Why Conventional Backscatter Comm. at mmW isn’t Practical</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48</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0EE0AB-3045-B2D1-B0C2-DCBF4B9EECC3}"/>
              </a:ext>
            </a:extLst>
          </p:cNvPr>
          <p:cNvSpPr>
            <a:spLocks noGrp="1"/>
          </p:cNvSpPr>
          <p:nvPr>
            <p:ph idx="1"/>
          </p:nvPr>
        </p:nvSpPr>
        <p:spPr>
          <a:xfrm>
            <a:off x="581192" y="1433946"/>
            <a:ext cx="7800655" cy="4659414"/>
          </a:xfrm>
        </p:spPr>
        <p:txBody>
          <a:bodyPr>
            <a:normAutofit/>
          </a:bodyPr>
          <a:lstStyle/>
          <a:p>
            <a:r>
              <a:rPr lang="en-US" sz="2200" dirty="0">
                <a:latin typeface="Cambria" panose="02040503050406030204" pitchFamily="18" charset="0"/>
                <a:ea typeface="Cambria" panose="02040503050406030204" pitchFamily="18" charset="0"/>
              </a:rPr>
              <a:t>Traditional backscatter communications modulates via transponder impedance.</a:t>
            </a:r>
          </a:p>
          <a:p>
            <a:r>
              <a:rPr lang="en-US" sz="2200" dirty="0">
                <a:latin typeface="Cambria" panose="02040503050406030204" pitchFamily="18" charset="0"/>
                <a:ea typeface="Cambria" panose="02040503050406030204" pitchFamily="18" charset="0"/>
              </a:rPr>
              <a:t>Challenges of mmW Backscatter Communication :</a:t>
            </a:r>
          </a:p>
          <a:p>
            <a:pPr lvl="1"/>
            <a:r>
              <a:rPr lang="en-US" sz="2000" dirty="0">
                <a:latin typeface="Cambria" panose="02040503050406030204" pitchFamily="18" charset="0"/>
                <a:ea typeface="Cambria" panose="02040503050406030204" pitchFamily="18" charset="0"/>
              </a:rPr>
              <a:t>Path loss at higher frequencies requires mmW RFID to use complex, expensive antenna designs to return sufficiently strong signals</a:t>
            </a:r>
          </a:p>
          <a:p>
            <a:pPr lvl="1"/>
            <a:endParaRPr lang="en-US" sz="2000" dirty="0">
              <a:latin typeface="Cambria" panose="02040503050406030204" pitchFamily="18" charset="0"/>
              <a:ea typeface="Cambria" panose="02040503050406030204" pitchFamily="18" charset="0"/>
            </a:endParaRPr>
          </a:p>
          <a:p>
            <a:pPr lvl="1"/>
            <a:endParaRPr lang="en-US" sz="2000" dirty="0"/>
          </a:p>
          <a:p>
            <a:pPr lvl="1"/>
            <a:endParaRPr lang="en-US" sz="1800" dirty="0"/>
          </a:p>
          <a:p>
            <a:endParaRPr lang="en-US" sz="2200" dirty="0"/>
          </a:p>
          <a:p>
            <a:r>
              <a:rPr lang="en-US" dirty="0"/>
              <a:t>12	``	</a:t>
            </a:r>
          </a:p>
        </p:txBody>
      </p:sp>
      <p:pic>
        <p:nvPicPr>
          <p:cNvPr id="5" name="Picture 2" descr="A printed millimetre-wave modulator and antenna array for backscatter  communications at gigabit data rates | Nature Electronics">
            <a:extLst>
              <a:ext uri="{FF2B5EF4-FFF2-40B4-BE49-F238E27FC236}">
                <a16:creationId xmlns:a16="http://schemas.microsoft.com/office/drawing/2014/main" id="{2F6D9123-E9C2-811A-60DD-B310C90204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426" t="7556" r="590" b="12599"/>
          <a:stretch/>
        </p:blipFill>
        <p:spPr bwMode="auto">
          <a:xfrm>
            <a:off x="4495008" y="3766708"/>
            <a:ext cx="2359047" cy="2554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 photo of a transmitter, a receiver, and the backscatter sensor built by the University of Washington.">
            <a:extLst>
              <a:ext uri="{FF2B5EF4-FFF2-40B4-BE49-F238E27FC236}">
                <a16:creationId xmlns:a16="http://schemas.microsoft.com/office/drawing/2014/main" id="{3B1956DA-A8FE-9D26-9818-BE047A0129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307" y="3812646"/>
            <a:ext cx="3331910" cy="24989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BF740F1-861F-B7A1-F378-44F8B0752486}"/>
                  </a:ext>
                </a:extLst>
              </p:cNvPr>
              <p:cNvSpPr txBox="1"/>
              <p:nvPr/>
            </p:nvSpPr>
            <p:spPr>
              <a:xfrm>
                <a:off x="3639785" y="6330945"/>
                <a:ext cx="4069491" cy="369332"/>
              </a:xfrm>
              <a:prstGeom prst="rect">
                <a:avLst/>
              </a:prstGeom>
              <a:noFill/>
            </p:spPr>
            <p:txBody>
              <a:bodyPr wrap="square">
                <a:spAutoFit/>
              </a:bodyPr>
              <a:lstStyle/>
              <a:p>
                <a:pPr algn="ctr"/>
                <a:r>
                  <a:rPr lang="en-US" sz="1800" b="0" i="0" dirty="0">
                    <a:solidFill>
                      <a:srgbClr val="222222"/>
                    </a:solidFill>
                    <a:effectLst/>
                  </a:rPr>
                  <a:t>24 GHz </a:t>
                </a:r>
                <a14:m>
                  <m:oMath xmlns:m="http://schemas.openxmlformats.org/officeDocument/2006/math">
                    <m:r>
                      <a:rPr lang="en-US" sz="1800" b="0" i="1" smtClean="0">
                        <a:solidFill>
                          <a:srgbClr val="222222"/>
                        </a:solidFill>
                        <a:effectLst/>
                        <a:latin typeface="Cambria Math" panose="02040503050406030204" pitchFamily="18" charset="0"/>
                        <a:ea typeface="Cambria Math" panose="02040503050406030204" pitchFamily="18" charset="0"/>
                      </a:rPr>
                      <m:t>𝜇</m:t>
                    </m:r>
                  </m:oMath>
                </a14:m>
                <a:r>
                  <a:rPr lang="en-US" sz="1800" b="0" i="0" dirty="0">
                    <a:solidFill>
                      <a:srgbClr val="222222"/>
                    </a:solidFill>
                    <a:effectLst/>
                  </a:rPr>
                  <a:t>strip patch array</a:t>
                </a:r>
              </a:p>
            </p:txBody>
          </p:sp>
        </mc:Choice>
        <mc:Fallback xmlns="">
          <p:sp>
            <p:nvSpPr>
              <p:cNvPr id="10" name="TextBox 9">
                <a:extLst>
                  <a:ext uri="{FF2B5EF4-FFF2-40B4-BE49-F238E27FC236}">
                    <a16:creationId xmlns:a16="http://schemas.microsoft.com/office/drawing/2014/main" id="{DBF740F1-861F-B7A1-F378-44F8B0752486}"/>
                  </a:ext>
                </a:extLst>
              </p:cNvPr>
              <p:cNvSpPr txBox="1">
                <a:spLocks noRot="1" noChangeAspect="1" noMove="1" noResize="1" noEditPoints="1" noAdjustHandles="1" noChangeArrowheads="1" noChangeShapeType="1" noTextEdit="1"/>
              </p:cNvSpPr>
              <p:nvPr/>
            </p:nvSpPr>
            <p:spPr>
              <a:xfrm>
                <a:off x="3639785" y="6330945"/>
                <a:ext cx="4069491" cy="369332"/>
              </a:xfrm>
              <a:prstGeom prst="rect">
                <a:avLst/>
              </a:prstGeom>
              <a:blipFill>
                <a:blip r:embed="rId7"/>
                <a:stretch>
                  <a:fillRect t="-10000" b="-2666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5B722EF-3B27-69E1-5D0F-70B9C1FC74B3}"/>
              </a:ext>
            </a:extLst>
          </p:cNvPr>
          <p:cNvSpPr txBox="1"/>
          <p:nvPr/>
        </p:nvSpPr>
        <p:spPr>
          <a:xfrm>
            <a:off x="425517" y="6330945"/>
            <a:ext cx="4069491" cy="369332"/>
          </a:xfrm>
          <a:prstGeom prst="rect">
            <a:avLst/>
          </a:prstGeom>
          <a:noFill/>
        </p:spPr>
        <p:txBody>
          <a:bodyPr wrap="square">
            <a:spAutoFit/>
          </a:bodyPr>
          <a:lstStyle/>
          <a:p>
            <a:pPr algn="ctr"/>
            <a:r>
              <a:rPr lang="en-US" dirty="0">
                <a:solidFill>
                  <a:srgbClr val="222222"/>
                </a:solidFill>
              </a:rPr>
              <a:t>0.9</a:t>
            </a:r>
            <a:r>
              <a:rPr lang="en-US" sz="1800" b="0" i="0" dirty="0">
                <a:solidFill>
                  <a:srgbClr val="222222"/>
                </a:solidFill>
                <a:effectLst/>
              </a:rPr>
              <a:t> GHz LoRa ~$0.2</a:t>
            </a:r>
          </a:p>
        </p:txBody>
      </p:sp>
      <p:pic>
        <p:nvPicPr>
          <p:cNvPr id="12" name="Picture 11">
            <a:extLst>
              <a:ext uri="{FF2B5EF4-FFF2-40B4-BE49-F238E27FC236}">
                <a16:creationId xmlns:a16="http://schemas.microsoft.com/office/drawing/2014/main" id="{98CAE888-AF54-9373-C2E1-CFCEF9A1122D}"/>
              </a:ext>
            </a:extLst>
          </p:cNvPr>
          <p:cNvPicPr>
            <a:picLocks noChangeAspect="1"/>
          </p:cNvPicPr>
          <p:nvPr/>
        </p:nvPicPr>
        <p:blipFill rotWithShape="1">
          <a:blip r:embed="rId8"/>
          <a:srcRect r="72671"/>
          <a:stretch/>
        </p:blipFill>
        <p:spPr>
          <a:xfrm>
            <a:off x="7022011" y="3606708"/>
            <a:ext cx="4017933" cy="2554553"/>
          </a:xfrm>
          <a:prstGeom prst="rect">
            <a:avLst/>
          </a:prstGeom>
        </p:spPr>
      </p:pic>
      <p:sp>
        <p:nvSpPr>
          <p:cNvPr id="13" name="TextBox 12">
            <a:extLst>
              <a:ext uri="{FF2B5EF4-FFF2-40B4-BE49-F238E27FC236}">
                <a16:creationId xmlns:a16="http://schemas.microsoft.com/office/drawing/2014/main" id="{6F6F5BF7-7783-2A22-2C27-B6A90B00F20A}"/>
              </a:ext>
            </a:extLst>
          </p:cNvPr>
          <p:cNvSpPr txBox="1"/>
          <p:nvPr/>
        </p:nvSpPr>
        <p:spPr>
          <a:xfrm>
            <a:off x="6941968" y="6315694"/>
            <a:ext cx="4069491" cy="369332"/>
          </a:xfrm>
          <a:prstGeom prst="rect">
            <a:avLst/>
          </a:prstGeom>
          <a:noFill/>
        </p:spPr>
        <p:txBody>
          <a:bodyPr wrap="square">
            <a:spAutoFit/>
          </a:bodyPr>
          <a:lstStyle/>
          <a:p>
            <a:pPr algn="ctr"/>
            <a:r>
              <a:rPr lang="en-US" sz="1800" b="0" i="0" dirty="0">
                <a:solidFill>
                  <a:srgbClr val="222222"/>
                </a:solidFill>
                <a:effectLst/>
              </a:rPr>
              <a:t>TI 77 GHz automotive radar ~$25</a:t>
            </a:r>
          </a:p>
        </p:txBody>
      </p:sp>
      <p:pic>
        <p:nvPicPr>
          <p:cNvPr id="15" name="Picture 14" descr="Diagram&#10;&#10;Description automatically generated">
            <a:extLst>
              <a:ext uri="{FF2B5EF4-FFF2-40B4-BE49-F238E27FC236}">
                <a16:creationId xmlns:a16="http://schemas.microsoft.com/office/drawing/2014/main" id="{DD7C18FC-9FA8-071A-3721-B7E570C32C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473" y="1250921"/>
            <a:ext cx="3326335" cy="2561725"/>
          </a:xfrm>
          <a:prstGeom prst="rect">
            <a:avLst/>
          </a:prstGeom>
        </p:spPr>
      </p:pic>
    </p:spTree>
    <p:extLst>
      <p:ext uri="{BB962C8B-B14F-4D97-AF65-F5344CB8AC3E}">
        <p14:creationId xmlns:p14="http://schemas.microsoft.com/office/powerpoint/2010/main" val="4037925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Narrowband Frequency Modulated (FM) Phasors</a:t>
            </a:r>
          </a:p>
        </p:txBody>
      </p:sp>
      <p:pic>
        <p:nvPicPr>
          <p:cNvPr id="14" name="Picture 13">
            <a:extLst>
              <a:ext uri="{FF2B5EF4-FFF2-40B4-BE49-F238E27FC236}">
                <a16:creationId xmlns:a16="http://schemas.microsoft.com/office/drawing/2014/main" id="{1B1AD0EB-B4B9-C0F3-BA78-18EA3FEECF1B}"/>
              </a:ext>
            </a:extLst>
          </p:cNvPr>
          <p:cNvPicPr>
            <a:picLocks noChangeAspect="1"/>
          </p:cNvPicPr>
          <p:nvPr/>
        </p:nvPicPr>
        <p:blipFill>
          <a:blip r:embed="rId4"/>
          <a:stretch>
            <a:fillRect/>
          </a:stretch>
        </p:blipFill>
        <p:spPr>
          <a:xfrm>
            <a:off x="3664424" y="5052547"/>
            <a:ext cx="4163424" cy="1457435"/>
          </a:xfrm>
          <a:prstGeom prst="rect">
            <a:avLst/>
          </a:prstGeom>
        </p:spPr>
      </p:pic>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49</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37E8E776-A7EF-E458-0A7A-A14BE4CAAE99}"/>
                  </a:ext>
                </a:extLst>
              </p:cNvPr>
              <p:cNvSpPr>
                <a:spLocks noGrp="1"/>
              </p:cNvSpPr>
              <p:nvPr>
                <p:ph idx="1"/>
              </p:nvPr>
            </p:nvSpPr>
            <p:spPr>
              <a:xfrm>
                <a:off x="581192" y="1189433"/>
                <a:ext cx="11610808" cy="5320549"/>
              </a:xfrm>
            </p:spPr>
            <p:txBody>
              <a:bodyPr>
                <a:normAutofit/>
              </a:bodyPr>
              <a:lstStyle/>
              <a:p>
                <a:r>
                  <a:rPr lang="en-US" sz="2000" dirty="0">
                    <a:latin typeface="Cambria" panose="02040503050406030204" pitchFamily="18" charset="0"/>
                    <a:ea typeface="Cambria" panose="02040503050406030204" pitchFamily="18" charset="0"/>
                  </a:rPr>
                  <a:t>Assume message signal, </a:t>
                </a:r>
                <a14:m>
                  <m:oMath xmlns:m="http://schemas.openxmlformats.org/officeDocument/2006/math">
                    <m:r>
                      <a:rPr lang="en-US" sz="2000" b="0" i="1" smtClean="0">
                        <a:latin typeface="Cambria Math" panose="02040503050406030204" pitchFamily="18" charset="0"/>
                        <a:ea typeface="Cambria" panose="02040503050406030204" pitchFamily="18" charset="0"/>
                      </a:rPr>
                      <m:t>𝑚</m:t>
                    </m:r>
                    <m:r>
                      <a:rPr lang="en-US" sz="2000" b="0" i="1" smtClean="0">
                        <a:latin typeface="Cambria Math" panose="02040503050406030204" pitchFamily="18" charset="0"/>
                        <a:ea typeface="Cambria" panose="02040503050406030204" pitchFamily="18" charset="0"/>
                      </a:rPr>
                      <m:t>(</m:t>
                    </m:r>
                    <m:r>
                      <a:rPr lang="en-US" sz="2000" b="0" i="1" smtClean="0">
                        <a:latin typeface="Cambria Math" panose="02040503050406030204" pitchFamily="18" charset="0"/>
                        <a:ea typeface="Cambria" panose="02040503050406030204" pitchFamily="18" charset="0"/>
                      </a:rPr>
                      <m:t>𝑡</m:t>
                    </m:r>
                    <m:r>
                      <a:rPr lang="en-US" sz="2000" b="0" i="1" smtClean="0">
                        <a:latin typeface="Cambria Math" panose="02040503050406030204" pitchFamily="18" charset="0"/>
                        <a:ea typeface="Cambria" panose="02040503050406030204" pitchFamily="18" charset="0"/>
                      </a:rPr>
                      <m:t>)</m:t>
                    </m:r>
                  </m:oMath>
                </a14:m>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The frequency of FM signal, </a:t>
                </a:r>
                <a14:m>
                  <m:oMath xmlns:m="http://schemas.openxmlformats.org/officeDocument/2006/math">
                    <m:r>
                      <a:rPr lang="en-US" sz="2000" b="0" i="1" smtClean="0">
                        <a:latin typeface="Cambria Math" panose="02040503050406030204" pitchFamily="18" charset="0"/>
                        <a:ea typeface="Cambria" panose="02040503050406030204" pitchFamily="18" charset="0"/>
                      </a:rPr>
                      <m:t>𝑓</m:t>
                    </m:r>
                    <m:d>
                      <m:dPr>
                        <m:ctrlPr>
                          <a:rPr lang="en-US" sz="2000" b="0" i="1" smtClean="0">
                            <a:latin typeface="Cambria Math" panose="02040503050406030204" pitchFamily="18" charset="0"/>
                            <a:ea typeface="Cambria" panose="02040503050406030204" pitchFamily="18" charset="0"/>
                          </a:rPr>
                        </m:ctrlPr>
                      </m:dPr>
                      <m:e>
                        <m:r>
                          <a:rPr lang="en-US" sz="2000" b="0" i="1" smtClean="0">
                            <a:latin typeface="Cambria Math" panose="02040503050406030204" pitchFamily="18" charset="0"/>
                            <a:ea typeface="Cambria" panose="02040503050406030204" pitchFamily="18" charset="0"/>
                          </a:rPr>
                          <m:t>𝑡</m:t>
                        </m:r>
                      </m:e>
                    </m:d>
                    <m:r>
                      <a:rPr lang="en-US" sz="2000" b="0" i="1" smtClean="0">
                        <a:latin typeface="Cambria Math" panose="02040503050406030204" pitchFamily="18" charset="0"/>
                        <a:ea typeface="Cambria" panose="02040503050406030204" pitchFamily="18" charset="0"/>
                      </a:rPr>
                      <m:t>=</m:t>
                    </m:r>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𝑓</m:t>
                        </m:r>
                      </m:e>
                      <m:sub>
                        <m:r>
                          <a:rPr lang="en-US" sz="2000" b="0" i="1" smtClean="0">
                            <a:latin typeface="Cambria Math" panose="02040503050406030204" pitchFamily="18" charset="0"/>
                            <a:ea typeface="Cambria" panose="02040503050406030204" pitchFamily="18" charset="0"/>
                          </a:rPr>
                          <m:t>𝑐</m:t>
                        </m:r>
                      </m:sub>
                    </m:sSub>
                    <m:r>
                      <a:rPr lang="en-US" sz="2000" b="0" i="1" smtClean="0">
                        <a:latin typeface="Cambria Math" panose="02040503050406030204" pitchFamily="18" charset="0"/>
                        <a:ea typeface="Cambria" panose="02040503050406030204" pitchFamily="18" charset="0"/>
                      </a:rPr>
                      <m:t>+</m:t>
                    </m:r>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𝐴</m:t>
                        </m:r>
                      </m:e>
                      <m:sub>
                        <m:r>
                          <a:rPr lang="en-US" sz="2000" b="0" i="1" smtClean="0">
                            <a:latin typeface="Cambria Math" panose="02040503050406030204" pitchFamily="18" charset="0"/>
                            <a:ea typeface="Cambria" panose="02040503050406030204" pitchFamily="18" charset="0"/>
                          </a:rPr>
                          <m:t>𝑚</m:t>
                        </m:r>
                      </m:sub>
                    </m:sSub>
                    <m:r>
                      <a:rPr lang="en-US" sz="2000" b="0" i="1" smtClean="0">
                        <a:latin typeface="Cambria Math" panose="02040503050406030204" pitchFamily="18" charset="0"/>
                        <a:ea typeface="Cambria" panose="02040503050406030204" pitchFamily="18" charset="0"/>
                      </a:rPr>
                      <m:t>𝑚</m:t>
                    </m:r>
                    <m:d>
                      <m:dPr>
                        <m:ctrlPr>
                          <a:rPr lang="en-US" sz="2000" b="0" i="1" smtClean="0">
                            <a:latin typeface="Cambria Math" panose="02040503050406030204" pitchFamily="18" charset="0"/>
                            <a:ea typeface="Cambria" panose="02040503050406030204" pitchFamily="18" charset="0"/>
                          </a:rPr>
                        </m:ctrlPr>
                      </m:dPr>
                      <m:e>
                        <m:r>
                          <a:rPr lang="en-US" sz="2000" b="0" i="1" smtClean="0">
                            <a:latin typeface="Cambria Math" panose="02040503050406030204" pitchFamily="18" charset="0"/>
                            <a:ea typeface="Cambria" panose="02040503050406030204" pitchFamily="18" charset="0"/>
                          </a:rPr>
                          <m:t>𝑡</m:t>
                        </m:r>
                      </m:e>
                    </m:d>
                  </m:oMath>
                </a14:m>
                <a:endParaRPr lang="en-US" sz="2000" b="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The phase is therefore,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𝑡</m:t>
                        </m:r>
                      </m:e>
                    </m:d>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nary>
                      <m:naryPr>
                        <m:ctrlPr>
                          <a:rPr lang="en-US" sz="2000" b="0" i="1" smtClean="0">
                            <a:latin typeface="Cambria Math" panose="02040503050406030204" pitchFamily="18" charset="0"/>
                            <a:ea typeface="Cambria Math" panose="02040503050406030204" pitchFamily="18" charset="0"/>
                          </a:rPr>
                        </m:ctrlPr>
                      </m:naryPr>
                      <m:sub>
                        <m:r>
                          <a:rPr lang="en-US" sz="2000" b="0" i="1" smtClean="0">
                            <a:latin typeface="Cambria Math" panose="02040503050406030204" pitchFamily="18" charset="0"/>
                            <a:ea typeface="Cambria Math" panose="02040503050406030204" pitchFamily="18" charset="0"/>
                          </a:rPr>
                          <m:t>0</m:t>
                        </m:r>
                      </m:sub>
                      <m:sup>
                        <m:r>
                          <a:rPr lang="en-US" sz="2000" b="0" i="1" smtClean="0">
                            <a:latin typeface="Cambria Math" panose="02040503050406030204" pitchFamily="18" charset="0"/>
                            <a:ea typeface="Cambria Math" panose="02040503050406030204" pitchFamily="18" charset="0"/>
                          </a:rPr>
                          <m:t>𝑡</m:t>
                        </m:r>
                      </m:sup>
                      <m:e>
                        <m:sSub>
                          <m:sSubPr>
                            <m:ctrlPr>
                              <a:rPr lang="en-US" sz="2000" i="1">
                                <a:latin typeface="Cambria Math" panose="02040503050406030204" pitchFamily="18" charset="0"/>
                                <a:ea typeface="Cambria" panose="02040503050406030204" pitchFamily="18" charset="0"/>
                              </a:rPr>
                            </m:ctrlPr>
                          </m:sSubPr>
                          <m:e>
                            <m:r>
                              <a:rPr lang="en-US" sz="2000" i="1">
                                <a:latin typeface="Cambria Math" panose="02040503050406030204" pitchFamily="18" charset="0"/>
                                <a:ea typeface="Cambria" panose="02040503050406030204" pitchFamily="18" charset="0"/>
                              </a:rPr>
                              <m:t>𝑓</m:t>
                            </m:r>
                          </m:e>
                          <m:sub>
                            <m:r>
                              <a:rPr lang="en-US" sz="2000" i="1">
                                <a:latin typeface="Cambria Math" panose="02040503050406030204" pitchFamily="18" charset="0"/>
                                <a:ea typeface="Cambria" panose="02040503050406030204" pitchFamily="18" charset="0"/>
                              </a:rPr>
                              <m:t>𝑐</m:t>
                            </m:r>
                          </m:sub>
                        </m:sSub>
                        <m:r>
                          <a:rPr lang="en-US" sz="2000" i="1" smtClean="0">
                            <a:latin typeface="Cambria Math" panose="02040503050406030204" pitchFamily="18" charset="0"/>
                            <a:ea typeface="Cambria" panose="02040503050406030204" pitchFamily="18" charset="0"/>
                          </a:rPr>
                          <m:t>+</m:t>
                        </m:r>
                        <m:sSub>
                          <m:sSubPr>
                            <m:ctrlPr>
                              <a:rPr lang="en-US" sz="2000" i="1">
                                <a:latin typeface="Cambria Math" panose="02040503050406030204" pitchFamily="18" charset="0"/>
                                <a:ea typeface="Cambria" panose="02040503050406030204" pitchFamily="18" charset="0"/>
                              </a:rPr>
                            </m:ctrlPr>
                          </m:sSubPr>
                          <m:e>
                            <m:r>
                              <a:rPr lang="en-US" sz="2000" i="1">
                                <a:latin typeface="Cambria Math" panose="02040503050406030204" pitchFamily="18" charset="0"/>
                                <a:ea typeface="Cambria" panose="02040503050406030204" pitchFamily="18" charset="0"/>
                              </a:rPr>
                              <m:t>𝐴</m:t>
                            </m:r>
                          </m:e>
                          <m:sub>
                            <m:r>
                              <a:rPr lang="en-US" sz="2000" i="1">
                                <a:latin typeface="Cambria Math" panose="02040503050406030204" pitchFamily="18" charset="0"/>
                                <a:ea typeface="Cambria" panose="02040503050406030204" pitchFamily="18" charset="0"/>
                              </a:rPr>
                              <m:t>𝑚</m:t>
                            </m:r>
                          </m:sub>
                        </m:sSub>
                        <m:r>
                          <a:rPr lang="en-US" sz="2000" i="1">
                            <a:latin typeface="Cambria Math" panose="02040503050406030204" pitchFamily="18" charset="0"/>
                            <a:ea typeface="Cambria" panose="02040503050406030204" pitchFamily="18" charset="0"/>
                          </a:rPr>
                          <m:t>𝑚</m:t>
                        </m:r>
                        <m:d>
                          <m:dPr>
                            <m:ctrlPr>
                              <a:rPr lang="en-US" sz="2000" i="1">
                                <a:latin typeface="Cambria Math" panose="02040503050406030204" pitchFamily="18" charset="0"/>
                                <a:ea typeface="Cambria" panose="02040503050406030204" pitchFamily="18" charset="0"/>
                              </a:rPr>
                            </m:ctrlPr>
                          </m:dPr>
                          <m:e>
                            <m:r>
                              <a:rPr lang="en-US" sz="2000" i="1" smtClean="0">
                                <a:latin typeface="Cambria Math" panose="02040503050406030204" pitchFamily="18" charset="0"/>
                                <a:ea typeface="Cambria Math" panose="02040503050406030204" pitchFamily="18" charset="0"/>
                              </a:rPr>
                              <m:t>𝜏</m:t>
                            </m:r>
                          </m:e>
                        </m:d>
                        <m:r>
                          <a:rPr lang="en-US" sz="2000" b="0" i="1" smtClean="0">
                            <a:latin typeface="Cambria Math" panose="02040503050406030204" pitchFamily="18" charset="0"/>
                            <a:ea typeface="Cambria" panose="02040503050406030204" pitchFamily="18" charset="0"/>
                          </a:rPr>
                          <m:t>𝑑</m:t>
                        </m:r>
                        <m:r>
                          <a:rPr lang="en-US" sz="2000" b="0" i="1" smtClean="0">
                            <a:latin typeface="Cambria Math" panose="02040503050406030204" pitchFamily="18" charset="0"/>
                            <a:ea typeface="Cambria Math" panose="02040503050406030204" pitchFamily="18" charset="0"/>
                          </a:rPr>
                          <m:t>𝜏</m:t>
                        </m:r>
                      </m:e>
                    </m:nary>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𝑐</m:t>
                        </m:r>
                      </m:sub>
                    </m:sSub>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𝐴</m:t>
                        </m:r>
                      </m:e>
                      <m:sub>
                        <m:r>
                          <a:rPr lang="en-US" sz="2000" b="0" i="1" smtClean="0">
                            <a:latin typeface="Cambria Math" panose="02040503050406030204" pitchFamily="18" charset="0"/>
                            <a:ea typeface="Cambria Math" panose="02040503050406030204" pitchFamily="18" charset="0"/>
                          </a:rPr>
                          <m:t>𝑚</m:t>
                        </m:r>
                      </m:sub>
                    </m:sSub>
                    <m:nary>
                      <m:naryPr>
                        <m:ctrlPr>
                          <a:rPr lang="en-US" sz="2000" b="0" i="1" smtClean="0">
                            <a:latin typeface="Cambria Math" panose="02040503050406030204" pitchFamily="18" charset="0"/>
                            <a:ea typeface="Cambria Math" panose="02040503050406030204" pitchFamily="18" charset="0"/>
                          </a:rPr>
                        </m:ctrlPr>
                      </m:naryPr>
                      <m:sub>
                        <m:r>
                          <a:rPr lang="en-US" sz="2000" b="0" i="1" smtClean="0">
                            <a:latin typeface="Cambria Math" panose="02040503050406030204" pitchFamily="18" charset="0"/>
                            <a:ea typeface="Cambria Math" panose="02040503050406030204" pitchFamily="18" charset="0"/>
                          </a:rPr>
                          <m:t>0</m:t>
                        </m:r>
                      </m:sub>
                      <m:sup>
                        <m:r>
                          <a:rPr lang="en-US" sz="2000" b="0" i="1" smtClean="0">
                            <a:latin typeface="Cambria Math" panose="02040503050406030204" pitchFamily="18" charset="0"/>
                            <a:ea typeface="Cambria Math" panose="02040503050406030204" pitchFamily="18" charset="0"/>
                          </a:rPr>
                          <m:t>𝑡</m:t>
                        </m:r>
                      </m:sup>
                      <m:e>
                        <m:r>
                          <a:rPr lang="en-US" sz="2000" b="0" i="1" smtClean="0">
                            <a:latin typeface="Cambria Math" panose="02040503050406030204" pitchFamily="18" charset="0"/>
                            <a:ea typeface="Cambria Math" panose="02040503050406030204" pitchFamily="18" charset="0"/>
                          </a:rPr>
                          <m:t>𝑚</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𝜏</m:t>
                            </m:r>
                          </m:e>
                        </m:d>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𝜏</m:t>
                        </m:r>
                      </m:e>
                    </m:nary>
                  </m:oMath>
                </a14:m>
                <a:endParaRPr lang="en-US" sz="2000" b="0" dirty="0">
                  <a:latin typeface="Cambria" panose="02040503050406030204" pitchFamily="18" charset="0"/>
                  <a:ea typeface="Cambria Math" panose="02040503050406030204" pitchFamily="18" charset="0"/>
                </a:endParaRPr>
              </a:p>
              <a:p>
                <a:r>
                  <a:rPr lang="en-US" sz="2000" dirty="0">
                    <a:latin typeface="Cambria" panose="02040503050406030204" pitchFamily="18" charset="0"/>
                    <a:ea typeface="Cambria" panose="02040503050406030204" pitchFamily="18" charset="0"/>
                  </a:rPr>
                  <a:t>Full signal becomes, </a:t>
                </a:r>
                <a14:m>
                  <m:oMath xmlns:m="http://schemas.openxmlformats.org/officeDocument/2006/math">
                    <m:r>
                      <a:rPr lang="en-US" sz="2000" b="0" i="1" smtClean="0">
                        <a:latin typeface="Cambria Math" panose="02040503050406030204" pitchFamily="18" charset="0"/>
                        <a:ea typeface="Cambria" panose="02040503050406030204" pitchFamily="18" charset="0"/>
                      </a:rPr>
                      <m:t>𝑦</m:t>
                    </m:r>
                    <m:d>
                      <m:dPr>
                        <m:ctrlPr>
                          <a:rPr lang="en-US" sz="2000" b="0" i="1" smtClean="0">
                            <a:latin typeface="Cambria Math" panose="02040503050406030204" pitchFamily="18" charset="0"/>
                            <a:ea typeface="Cambria" panose="02040503050406030204" pitchFamily="18" charset="0"/>
                          </a:rPr>
                        </m:ctrlPr>
                      </m:dPr>
                      <m:e>
                        <m:r>
                          <a:rPr lang="en-US" sz="2000" b="0" i="1" smtClean="0">
                            <a:latin typeface="Cambria Math" panose="02040503050406030204" pitchFamily="18" charset="0"/>
                            <a:ea typeface="Cambria" panose="02040503050406030204" pitchFamily="18" charset="0"/>
                          </a:rPr>
                          <m:t>𝑡</m:t>
                        </m:r>
                      </m:e>
                    </m:d>
                    <m:r>
                      <a:rPr lang="en-US" sz="2000" b="0" i="1" smtClean="0">
                        <a:latin typeface="Cambria Math" panose="02040503050406030204" pitchFamily="18" charset="0"/>
                        <a:ea typeface="Cambria" panose="02040503050406030204" pitchFamily="18" charset="0"/>
                      </a:rPr>
                      <m:t>=</m:t>
                    </m:r>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𝐴</m:t>
                        </m:r>
                      </m:e>
                      <m:sub>
                        <m:r>
                          <a:rPr lang="en-US" sz="2000" b="0" i="1" smtClean="0">
                            <a:latin typeface="Cambria Math" panose="02040503050406030204" pitchFamily="18" charset="0"/>
                            <a:ea typeface="Cambria" panose="02040503050406030204" pitchFamily="18" charset="0"/>
                          </a:rPr>
                          <m:t>𝑐</m:t>
                        </m:r>
                      </m:sub>
                    </m:sSub>
                    <m:func>
                      <m:funcPr>
                        <m:ctrlPr>
                          <a:rPr lang="en-US" sz="2000" b="0" i="1" smtClean="0">
                            <a:latin typeface="Cambria Math" panose="02040503050406030204" pitchFamily="18" charset="0"/>
                            <a:ea typeface="Cambria" panose="02040503050406030204" pitchFamily="18" charset="0"/>
                          </a:rPr>
                        </m:ctrlPr>
                      </m:funcPr>
                      <m:fName>
                        <m:r>
                          <m:rPr>
                            <m:sty m:val="p"/>
                          </m:rPr>
                          <a:rPr lang="en-US" sz="2000" b="0" i="0" smtClean="0">
                            <a:latin typeface="Cambria Math" panose="02040503050406030204" pitchFamily="18" charset="0"/>
                            <a:ea typeface="Cambria" panose="02040503050406030204" pitchFamily="18" charset="0"/>
                          </a:rPr>
                          <m:t>cos</m:t>
                        </m:r>
                      </m:fName>
                      <m:e>
                        <m:r>
                          <a:rPr lang="en-US" sz="2000" b="0" i="1" smtClean="0">
                            <a:latin typeface="Cambria Math" panose="02040503050406030204" pitchFamily="18" charset="0"/>
                            <a:ea typeface="Cambria" panose="02040503050406030204" pitchFamily="18" charset="0"/>
                          </a:rPr>
                          <m:t>(</m:t>
                        </m:r>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𝐴</m:t>
                            </m:r>
                          </m:e>
                          <m:sub>
                            <m:r>
                              <a:rPr lang="en-US" sz="2000" i="1">
                                <a:latin typeface="Cambria Math" panose="02040503050406030204" pitchFamily="18" charset="0"/>
                                <a:ea typeface="Cambria Math" panose="02040503050406030204" pitchFamily="18" charset="0"/>
                              </a:rPr>
                              <m:t>𝑚</m:t>
                            </m:r>
                          </m:sub>
                        </m:sSub>
                        <m:nary>
                          <m:naryPr>
                            <m:ctrlPr>
                              <a:rPr lang="en-US" sz="2000" i="1">
                                <a:latin typeface="Cambria Math" panose="02040503050406030204" pitchFamily="18" charset="0"/>
                                <a:ea typeface="Cambria Math" panose="02040503050406030204" pitchFamily="18" charset="0"/>
                              </a:rPr>
                            </m:ctrlPr>
                          </m:naryPr>
                          <m:sub>
                            <m:r>
                              <a:rPr lang="en-US" sz="2000" b="0" i="1" smtClean="0">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𝑡</m:t>
                            </m:r>
                          </m:sup>
                          <m:e>
                            <m:r>
                              <a:rPr lang="en-US" sz="2000" i="1">
                                <a:latin typeface="Cambria Math" panose="02040503050406030204" pitchFamily="18" charset="0"/>
                                <a:ea typeface="Cambria Math" panose="02040503050406030204" pitchFamily="18" charset="0"/>
                              </a:rPr>
                              <m:t>𝑚</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𝜏</m:t>
                                </m:r>
                              </m:e>
                            </m:d>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𝜏</m:t>
                            </m:r>
                          </m:e>
                        </m:nary>
                        <m:r>
                          <a:rPr lang="en-US" sz="2000" b="0" i="1" smtClean="0">
                            <a:latin typeface="Cambria Math" panose="02040503050406030204" pitchFamily="18" charset="0"/>
                            <a:ea typeface="Cambria Math" panose="02040503050406030204" pitchFamily="18" charset="0"/>
                          </a:rPr>
                          <m:t>)</m:t>
                        </m:r>
                      </m:e>
                    </m:func>
                  </m:oMath>
                </a14:m>
                <a:endParaRPr lang="en-US" sz="2000" b="0" dirty="0">
                  <a:latin typeface="Cambria" panose="02040503050406030204" pitchFamily="18" charset="0"/>
                  <a:ea typeface="Cambria" panose="02040503050406030204" pitchFamily="18" charset="0"/>
                </a:endParaRPr>
              </a:p>
              <a:p>
                <a:pPr marL="0" indent="0" algn="ctr">
                  <a:buNone/>
                </a:pPr>
                <a:r>
                  <a:rPr lang="en-US" sz="2000" b="0" dirty="0">
                    <a:ea typeface="Cambria" panose="02040503050406030204" pitchFamily="18" charset="0"/>
                  </a:rPr>
                  <a:t>		    </a:t>
                </a:r>
                <a14:m>
                  <m:oMath xmlns:m="http://schemas.openxmlformats.org/officeDocument/2006/math">
                    <m:r>
                      <a:rPr lang="en-US" sz="2000" b="0" i="1" smtClean="0">
                        <a:latin typeface="Cambria Math" panose="02040503050406030204" pitchFamily="18" charset="0"/>
                        <a:ea typeface="Cambria" panose="02040503050406030204" pitchFamily="18" charset="0"/>
                      </a:rPr>
                      <m:t>𝑦</m:t>
                    </m:r>
                    <m:d>
                      <m:dPr>
                        <m:ctrlPr>
                          <a:rPr lang="en-US" sz="2000" b="0" i="1" smtClean="0">
                            <a:latin typeface="Cambria Math" panose="02040503050406030204" pitchFamily="18" charset="0"/>
                            <a:ea typeface="Cambria" panose="02040503050406030204" pitchFamily="18" charset="0"/>
                          </a:rPr>
                        </m:ctrlPr>
                      </m:dPr>
                      <m:e>
                        <m:r>
                          <a:rPr lang="en-US" sz="2000" b="0" i="1" smtClean="0">
                            <a:latin typeface="Cambria Math" panose="02040503050406030204" pitchFamily="18" charset="0"/>
                            <a:ea typeface="Cambria" panose="02040503050406030204" pitchFamily="18" charset="0"/>
                          </a:rPr>
                          <m:t>𝑡</m:t>
                        </m:r>
                      </m:e>
                    </m:d>
                    <m:r>
                      <a:rPr lang="en-US" sz="2000" b="0" i="1" smtClean="0">
                        <a:latin typeface="Cambria Math" panose="02040503050406030204" pitchFamily="18" charset="0"/>
                        <a:ea typeface="Cambria" panose="02040503050406030204" pitchFamily="18" charset="0"/>
                      </a:rPr>
                      <m:t>=</m:t>
                    </m:r>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𝐴</m:t>
                        </m:r>
                      </m:e>
                      <m:sub>
                        <m:r>
                          <a:rPr lang="en-US" sz="2000" b="0" i="1" smtClean="0">
                            <a:latin typeface="Cambria Math" panose="02040503050406030204" pitchFamily="18" charset="0"/>
                            <a:ea typeface="Cambria" panose="02040503050406030204" pitchFamily="18" charset="0"/>
                          </a:rPr>
                          <m:t>𝑐</m:t>
                        </m:r>
                      </m:sub>
                    </m:sSub>
                    <m:func>
                      <m:funcPr>
                        <m:ctrlPr>
                          <a:rPr lang="en-US" sz="2000" b="0" i="1" smtClean="0">
                            <a:latin typeface="Cambria Math" panose="02040503050406030204" pitchFamily="18" charset="0"/>
                            <a:ea typeface="Cambria" panose="02040503050406030204" pitchFamily="18" charset="0"/>
                          </a:rPr>
                        </m:ctrlPr>
                      </m:funcPr>
                      <m:fName>
                        <m:r>
                          <m:rPr>
                            <m:sty m:val="p"/>
                          </m:rPr>
                          <a:rPr lang="en-US" sz="2000" b="0" i="0" smtClean="0">
                            <a:latin typeface="Cambria Math" panose="02040503050406030204" pitchFamily="18" charset="0"/>
                            <a:ea typeface="Cambria" panose="02040503050406030204" pitchFamily="18" charset="0"/>
                          </a:rPr>
                          <m:t>cos</m:t>
                        </m:r>
                      </m:fName>
                      <m:e>
                        <m:d>
                          <m:dPr>
                            <m:ctrlPr>
                              <a:rPr lang="en-US" sz="2000" b="0" i="1" smtClean="0">
                                <a:latin typeface="Cambria Math" panose="02040503050406030204" pitchFamily="18" charset="0"/>
                                <a:ea typeface="Cambria" panose="02040503050406030204" pitchFamily="18" charset="0"/>
                              </a:rPr>
                            </m:ctrlPr>
                          </m:d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e>
                        </m:d>
                      </m:e>
                    </m:func>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cos</m:t>
                        </m:r>
                      </m:fName>
                      <m:e>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𝐴</m:t>
                                </m:r>
                              </m:e>
                              <m:sub>
                                <m:r>
                                  <a:rPr lang="en-US" sz="2000" i="1">
                                    <a:latin typeface="Cambria Math" panose="02040503050406030204" pitchFamily="18" charset="0"/>
                                    <a:ea typeface="Cambria Math" panose="02040503050406030204" pitchFamily="18" charset="0"/>
                                  </a:rPr>
                                  <m:t>𝑚</m:t>
                                </m:r>
                              </m:sub>
                            </m:sSub>
                            <m:nary>
                              <m:naryPr>
                                <m:ctrlPr>
                                  <a:rPr lang="en-US" sz="2000" i="1">
                                    <a:latin typeface="Cambria Math" panose="02040503050406030204" pitchFamily="18" charset="0"/>
                                    <a:ea typeface="Cambria Math" panose="02040503050406030204" pitchFamily="18" charset="0"/>
                                  </a:rPr>
                                </m:ctrlPr>
                              </m:naryPr>
                              <m:sub>
                                <m:r>
                                  <a:rPr lang="en-US" sz="2000" b="0" i="1" smtClean="0">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𝑡</m:t>
                                </m:r>
                              </m:sup>
                              <m:e>
                                <m:r>
                                  <a:rPr lang="en-US" sz="2000" i="1">
                                    <a:latin typeface="Cambria Math" panose="02040503050406030204" pitchFamily="18" charset="0"/>
                                    <a:ea typeface="Cambria Math" panose="02040503050406030204" pitchFamily="18" charset="0"/>
                                  </a:rPr>
                                  <m:t>𝑚</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𝜏</m:t>
                                    </m:r>
                                  </m:e>
                                </m:d>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𝜏</m:t>
                                </m:r>
                              </m:e>
                            </m:nary>
                          </m:e>
                        </m:d>
                      </m:e>
                    </m:func>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panose="02040503050406030204" pitchFamily="18" charset="0"/>
                          </a:rPr>
                        </m:ctrlPr>
                      </m:sSubPr>
                      <m:e>
                        <m:r>
                          <a:rPr lang="en-US" sz="2000" i="1">
                            <a:latin typeface="Cambria Math" panose="02040503050406030204" pitchFamily="18" charset="0"/>
                            <a:ea typeface="Cambria" panose="02040503050406030204" pitchFamily="18" charset="0"/>
                          </a:rPr>
                          <m:t>𝐴</m:t>
                        </m:r>
                      </m:e>
                      <m:sub>
                        <m:r>
                          <a:rPr lang="en-US" sz="2000" i="1">
                            <a:latin typeface="Cambria Math" panose="02040503050406030204" pitchFamily="18" charset="0"/>
                            <a:ea typeface="Cambria" panose="02040503050406030204" pitchFamily="18" charset="0"/>
                          </a:rPr>
                          <m:t>𝑐</m:t>
                        </m:r>
                      </m:sub>
                    </m:sSub>
                    <m:func>
                      <m:funcPr>
                        <m:ctrlPr>
                          <a:rPr lang="en-US" sz="2000" i="1">
                            <a:latin typeface="Cambria Math" panose="02040503050406030204" pitchFamily="18" charset="0"/>
                            <a:ea typeface="Cambria" panose="02040503050406030204" pitchFamily="18" charset="0"/>
                          </a:rPr>
                        </m:ctrlPr>
                      </m:funcPr>
                      <m:fName>
                        <m:r>
                          <m:rPr>
                            <m:sty m:val="p"/>
                          </m:rPr>
                          <a:rPr lang="en-US" sz="2000" b="0" i="0" smtClean="0">
                            <a:latin typeface="Cambria Math" panose="02040503050406030204" pitchFamily="18" charset="0"/>
                            <a:ea typeface="Cambria" panose="02040503050406030204" pitchFamily="18" charset="0"/>
                          </a:rPr>
                          <m:t>sin</m:t>
                        </m:r>
                      </m:fName>
                      <m:e>
                        <m:d>
                          <m:dPr>
                            <m:ctrlPr>
                              <a:rPr lang="en-US" sz="2000" i="1">
                                <a:latin typeface="Cambria Math" panose="02040503050406030204" pitchFamily="18" charset="0"/>
                                <a:ea typeface="Cambria" panose="02040503050406030204" pitchFamily="18" charset="0"/>
                              </a:rPr>
                            </m:ctrlPr>
                          </m:d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e>
                        </m:d>
                      </m:e>
                    </m:func>
                    <m:func>
                      <m:funcPr>
                        <m:ctrlPr>
                          <a:rPr lang="en-US" sz="2000" i="1">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sin</m:t>
                        </m:r>
                      </m:fName>
                      <m:e>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𝐴</m:t>
                                </m:r>
                              </m:e>
                              <m:sub>
                                <m:r>
                                  <a:rPr lang="en-US" sz="2000" i="1">
                                    <a:latin typeface="Cambria Math" panose="02040503050406030204" pitchFamily="18" charset="0"/>
                                    <a:ea typeface="Cambria Math" panose="02040503050406030204" pitchFamily="18" charset="0"/>
                                  </a:rPr>
                                  <m:t>𝑚</m:t>
                                </m:r>
                              </m:sub>
                            </m:sSub>
                            <m:nary>
                              <m:naryPr>
                                <m:ctrlPr>
                                  <a:rPr lang="en-US" sz="2000" i="1">
                                    <a:latin typeface="Cambria Math" panose="02040503050406030204" pitchFamily="18" charset="0"/>
                                    <a:ea typeface="Cambria Math" panose="02040503050406030204" pitchFamily="18" charset="0"/>
                                  </a:rPr>
                                </m:ctrlPr>
                              </m:naryPr>
                              <m:sub>
                                <m:r>
                                  <a:rPr lang="en-US" sz="2000" b="0" i="1" smtClean="0">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𝑡</m:t>
                                </m:r>
                              </m:sup>
                              <m:e>
                                <m:r>
                                  <a:rPr lang="en-US" sz="2000" i="1">
                                    <a:latin typeface="Cambria Math" panose="02040503050406030204" pitchFamily="18" charset="0"/>
                                    <a:ea typeface="Cambria Math" panose="02040503050406030204" pitchFamily="18" charset="0"/>
                                  </a:rPr>
                                  <m:t>𝑚</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𝜏</m:t>
                                    </m:r>
                                  </m:e>
                                </m:d>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𝜏</m:t>
                                </m:r>
                              </m:e>
                            </m:nary>
                          </m:e>
                        </m:d>
                      </m:e>
                    </m:func>
                  </m:oMath>
                </a14:m>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Narrowband FM means that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𝐴</m:t>
                        </m:r>
                      </m:e>
                      <m:sub>
                        <m:r>
                          <a:rPr lang="en-US" sz="2000" i="1">
                            <a:latin typeface="Cambria Math" panose="02040503050406030204" pitchFamily="18" charset="0"/>
                            <a:ea typeface="Cambria Math" panose="02040503050406030204" pitchFamily="18" charset="0"/>
                          </a:rPr>
                          <m:t>𝑚</m:t>
                        </m:r>
                      </m:sub>
                    </m:sSub>
                    <m:nary>
                      <m:naryPr>
                        <m:ctrlPr>
                          <a:rPr lang="en-US" sz="2000" i="1">
                            <a:latin typeface="Cambria Math" panose="02040503050406030204" pitchFamily="18" charset="0"/>
                            <a:ea typeface="Cambria Math" panose="02040503050406030204" pitchFamily="18" charset="0"/>
                          </a:rPr>
                        </m:ctrlPr>
                      </m:naryPr>
                      <m:sub>
                        <m:r>
                          <a:rPr lang="en-US" sz="2000" b="0" i="1" smtClean="0">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𝑡</m:t>
                        </m:r>
                      </m:sup>
                      <m:e>
                        <m:r>
                          <a:rPr lang="en-US" sz="2000" i="1">
                            <a:latin typeface="Cambria Math" panose="02040503050406030204" pitchFamily="18" charset="0"/>
                            <a:ea typeface="Cambria Math" panose="02040503050406030204" pitchFamily="18" charset="0"/>
                          </a:rPr>
                          <m:t>𝑚</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𝜏</m:t>
                            </m:r>
                          </m:e>
                        </m:d>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𝜏</m:t>
                        </m:r>
                      </m:e>
                    </m:nary>
                  </m:oMath>
                </a14:m>
                <a:r>
                  <a:rPr lang="en-US" sz="2000" dirty="0">
                    <a:latin typeface="Cambria" panose="02040503050406030204" pitchFamily="18" charset="0"/>
                    <a:ea typeface="Cambria" panose="02040503050406030204" pitchFamily="18" charset="0"/>
                  </a:rPr>
                  <a:t> remains small… much less than </a:t>
                </a:r>
                <a14:m>
                  <m:oMath xmlns:m="http://schemas.openxmlformats.org/officeDocument/2006/math">
                    <m:r>
                      <a:rPr lang="en-US" sz="2000" b="0" i="1" smtClean="0">
                        <a:latin typeface="Cambria Math" panose="02040503050406030204" pitchFamily="18" charset="0"/>
                        <a:ea typeface="Cambria" panose="02040503050406030204" pitchFamily="18" charset="0"/>
                      </a:rPr>
                      <m:t>2</m:t>
                    </m:r>
                    <m:r>
                      <a:rPr lang="en-US" sz="2000" b="0" i="1" smtClean="0">
                        <a:latin typeface="Cambria Math" panose="02040503050406030204" pitchFamily="18" charset="0"/>
                        <a:ea typeface="Cambria Math" panose="02040503050406030204" pitchFamily="18" charset="0"/>
                      </a:rPr>
                      <m:t>𝜋</m:t>
                    </m:r>
                  </m:oMath>
                </a14:m>
                <a:r>
                  <a:rPr lang="en-US" sz="2000" dirty="0">
                    <a:latin typeface="Cambria" panose="02040503050406030204" pitchFamily="18" charset="0"/>
                    <a:ea typeface="Cambria" panose="02040503050406030204" pitchFamily="18" charset="0"/>
                  </a:rPr>
                  <a:t>.</a:t>
                </a:r>
              </a:p>
              <a:p>
                <a:pPr lvl="1"/>
                <a:r>
                  <a:rPr lang="en-US" sz="1600" dirty="0">
                    <a:latin typeface="Cambria" panose="02040503050406030204" pitchFamily="18" charset="0"/>
                    <a:ea typeface="Cambria" panose="02040503050406030204" pitchFamily="18" charset="0"/>
                  </a:rPr>
                  <a:t>Assume </a:t>
                </a:r>
                <a14:m>
                  <m:oMath xmlns:m="http://schemas.openxmlformats.org/officeDocument/2006/math">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cos</m:t>
                        </m:r>
                      </m:fName>
                      <m:e>
                        <m:d>
                          <m:dPr>
                            <m:ctrlPr>
                              <a:rPr lang="en-US" sz="1600" b="0" i="1" smtClean="0">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𝜋</m:t>
                                </m:r>
                                <m:r>
                                  <a:rPr lang="en-US" sz="1600" i="1">
                                    <a:latin typeface="Cambria Math" panose="02040503050406030204" pitchFamily="18" charset="0"/>
                                    <a:ea typeface="Cambria Math" panose="02040503050406030204" pitchFamily="18" charset="0"/>
                                  </a:rPr>
                                  <m:t>𝐴</m:t>
                                </m:r>
                              </m:e>
                              <m:sub>
                                <m:r>
                                  <a:rPr lang="en-US" sz="1600" i="1">
                                    <a:latin typeface="Cambria Math" panose="02040503050406030204" pitchFamily="18" charset="0"/>
                                    <a:ea typeface="Cambria Math" panose="02040503050406030204" pitchFamily="18" charset="0"/>
                                  </a:rPr>
                                  <m:t>𝑚</m:t>
                                </m:r>
                              </m:sub>
                            </m:sSub>
                            <m:nary>
                              <m:naryPr>
                                <m:ctrlPr>
                                  <a:rPr lang="en-US" sz="1600" i="1">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𝑡</m:t>
                                </m:r>
                              </m:sup>
                              <m:e>
                                <m:r>
                                  <a:rPr lang="en-US" sz="1600" i="1">
                                    <a:latin typeface="Cambria Math" panose="02040503050406030204" pitchFamily="18" charset="0"/>
                                    <a:ea typeface="Cambria Math" panose="02040503050406030204" pitchFamily="18" charset="0"/>
                                  </a:rPr>
                                  <m:t>𝑚</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𝜏</m:t>
                                    </m:r>
                                  </m:e>
                                </m:d>
                                <m:r>
                                  <a:rPr lang="en-US" sz="1600" i="1">
                                    <a:latin typeface="Cambria Math" panose="02040503050406030204" pitchFamily="18" charset="0"/>
                                    <a:ea typeface="Cambria Math" panose="02040503050406030204" pitchFamily="18" charset="0"/>
                                  </a:rPr>
                                  <m:t>𝑑</m:t>
                                </m:r>
                                <m:r>
                                  <a:rPr lang="en-US" sz="1600" i="1">
                                    <a:latin typeface="Cambria Math" panose="02040503050406030204" pitchFamily="18" charset="0"/>
                                    <a:ea typeface="Cambria Math" panose="02040503050406030204" pitchFamily="18" charset="0"/>
                                  </a:rPr>
                                  <m:t>𝜏</m:t>
                                </m:r>
                              </m:e>
                            </m:nary>
                          </m:e>
                        </m:d>
                      </m:e>
                    </m:func>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n-US" sz="1600" dirty="0">
                    <a:latin typeface="Cambria" panose="02040503050406030204" pitchFamily="18" charset="0"/>
                    <a:ea typeface="Cambria" panose="02040503050406030204" pitchFamily="18" charset="0"/>
                  </a:rPr>
                  <a:t> and</a:t>
                </a:r>
                <a:r>
                  <a:rPr lang="en-US" sz="1600" dirty="0">
                    <a:ea typeface="Cambria Math" panose="02040503050406030204" pitchFamily="18" charset="0"/>
                  </a:rPr>
                  <a:t> </a:t>
                </a:r>
                <a14:m>
                  <m:oMath xmlns:m="http://schemas.openxmlformats.org/officeDocument/2006/math">
                    <m:func>
                      <m:funcPr>
                        <m:ctrlPr>
                          <a:rPr lang="en-US" sz="1600" i="1">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sin</m:t>
                        </m:r>
                      </m:fName>
                      <m:e>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𝜋</m:t>
                                </m:r>
                                <m:r>
                                  <a:rPr lang="en-US" sz="1600" i="1">
                                    <a:latin typeface="Cambria Math" panose="02040503050406030204" pitchFamily="18" charset="0"/>
                                    <a:ea typeface="Cambria Math" panose="02040503050406030204" pitchFamily="18" charset="0"/>
                                  </a:rPr>
                                  <m:t>𝐴</m:t>
                                </m:r>
                              </m:e>
                              <m:sub>
                                <m:r>
                                  <a:rPr lang="en-US" sz="1600" i="1">
                                    <a:latin typeface="Cambria Math" panose="02040503050406030204" pitchFamily="18" charset="0"/>
                                    <a:ea typeface="Cambria Math" panose="02040503050406030204" pitchFamily="18" charset="0"/>
                                  </a:rPr>
                                  <m:t>𝑚</m:t>
                                </m:r>
                              </m:sub>
                            </m:sSub>
                            <m:nary>
                              <m:naryPr>
                                <m:ctrlPr>
                                  <a:rPr lang="en-US" sz="1600" i="1">
                                    <a:latin typeface="Cambria Math" panose="02040503050406030204" pitchFamily="18" charset="0"/>
                                    <a:ea typeface="Cambria Math" panose="02040503050406030204" pitchFamily="18" charset="0"/>
                                  </a:rPr>
                                </m:ctrlPr>
                              </m:naryPr>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𝑡</m:t>
                                </m:r>
                              </m:sup>
                              <m:e>
                                <m:r>
                                  <a:rPr lang="en-US" sz="1600" i="1">
                                    <a:latin typeface="Cambria Math" panose="02040503050406030204" pitchFamily="18" charset="0"/>
                                    <a:ea typeface="Cambria Math" panose="02040503050406030204" pitchFamily="18" charset="0"/>
                                  </a:rPr>
                                  <m:t>𝑚</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𝜏</m:t>
                                    </m:r>
                                  </m:e>
                                </m:d>
                                <m:r>
                                  <a:rPr lang="en-US" sz="1600" i="1">
                                    <a:latin typeface="Cambria Math" panose="02040503050406030204" pitchFamily="18" charset="0"/>
                                    <a:ea typeface="Cambria Math" panose="02040503050406030204" pitchFamily="18" charset="0"/>
                                  </a:rPr>
                                  <m:t>𝑑</m:t>
                                </m:r>
                                <m:r>
                                  <a:rPr lang="en-US" sz="1600" i="1">
                                    <a:latin typeface="Cambria Math" panose="02040503050406030204" pitchFamily="18" charset="0"/>
                                    <a:ea typeface="Cambria Math" panose="02040503050406030204" pitchFamily="18" charset="0"/>
                                  </a:rPr>
                                  <m:t>𝜏</m:t>
                                </m:r>
                              </m:e>
                            </m:nary>
                          </m:e>
                        </m:d>
                      </m:e>
                    </m:func>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𝜋</m:t>
                        </m:r>
                        <m:r>
                          <a:rPr lang="en-US" sz="1600" i="1">
                            <a:latin typeface="Cambria Math" panose="02040503050406030204" pitchFamily="18" charset="0"/>
                            <a:ea typeface="Cambria Math" panose="02040503050406030204" pitchFamily="18" charset="0"/>
                          </a:rPr>
                          <m:t>𝐴</m:t>
                        </m:r>
                      </m:e>
                      <m:sub>
                        <m:r>
                          <a:rPr lang="en-US" sz="1600" i="1">
                            <a:latin typeface="Cambria Math" panose="02040503050406030204" pitchFamily="18" charset="0"/>
                            <a:ea typeface="Cambria Math" panose="02040503050406030204" pitchFamily="18" charset="0"/>
                          </a:rPr>
                          <m:t>𝑚</m:t>
                        </m:r>
                      </m:sub>
                    </m:sSub>
                    <m:nary>
                      <m:naryPr>
                        <m:ctrlPr>
                          <a:rPr lang="en-US" sz="1600" i="1">
                            <a:latin typeface="Cambria Math" panose="02040503050406030204" pitchFamily="18" charset="0"/>
                            <a:ea typeface="Cambria Math" panose="02040503050406030204" pitchFamily="18" charset="0"/>
                          </a:rPr>
                        </m:ctrlPr>
                      </m:naryPr>
                      <m:sub>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𝑡</m:t>
                        </m:r>
                      </m:sup>
                      <m:e>
                        <m:r>
                          <a:rPr lang="en-US" sz="1600" i="1">
                            <a:latin typeface="Cambria Math" panose="02040503050406030204" pitchFamily="18" charset="0"/>
                            <a:ea typeface="Cambria Math" panose="02040503050406030204" pitchFamily="18" charset="0"/>
                          </a:rPr>
                          <m:t>𝑚</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𝜏</m:t>
                            </m:r>
                          </m:e>
                        </m:d>
                        <m:r>
                          <a:rPr lang="en-US" sz="1600" i="1">
                            <a:latin typeface="Cambria Math" panose="02040503050406030204" pitchFamily="18" charset="0"/>
                            <a:ea typeface="Cambria Math" panose="02040503050406030204" pitchFamily="18" charset="0"/>
                          </a:rPr>
                          <m:t>𝑑</m:t>
                        </m:r>
                        <m:r>
                          <a:rPr lang="en-US" sz="1600" i="1">
                            <a:latin typeface="Cambria Math" panose="02040503050406030204" pitchFamily="18" charset="0"/>
                            <a:ea typeface="Cambria Math" panose="02040503050406030204" pitchFamily="18" charset="0"/>
                          </a:rPr>
                          <m:t>𝜏</m:t>
                        </m:r>
                      </m:e>
                    </m:nary>
                  </m:oMath>
                </a14:m>
                <a:endParaRPr lang="en-US" sz="1600" dirty="0">
                  <a:latin typeface="Cambria" panose="02040503050406030204" pitchFamily="18" charset="0"/>
                  <a:ea typeface="Cambria" panose="02040503050406030204" pitchFamily="18" charset="0"/>
                </a:endParaRPr>
              </a:p>
              <a:p>
                <a:pPr marL="0" indent="0">
                  <a:buNone/>
                </a:pPr>
                <a:r>
                  <a:rPr lang="en-US" sz="2000" b="0" dirty="0">
                    <a:ea typeface="Cambria" panose="02040503050406030204" pitchFamily="18" charset="0"/>
                  </a:rPr>
                  <a:t>		          </a:t>
                </a:r>
                <a14:m>
                  <m:oMath xmlns:m="http://schemas.openxmlformats.org/officeDocument/2006/math">
                    <m:r>
                      <a:rPr lang="en-US" sz="2000" b="0" i="1" smtClean="0">
                        <a:latin typeface="Cambria Math" panose="02040503050406030204" pitchFamily="18" charset="0"/>
                        <a:ea typeface="Cambria" panose="02040503050406030204" pitchFamily="18" charset="0"/>
                      </a:rPr>
                      <m:t>𝑦</m:t>
                    </m:r>
                    <m:d>
                      <m:dPr>
                        <m:ctrlPr>
                          <a:rPr lang="en-US" sz="2000" b="0" i="1" smtClean="0">
                            <a:latin typeface="Cambria Math" panose="02040503050406030204" pitchFamily="18" charset="0"/>
                            <a:ea typeface="Cambria" panose="02040503050406030204" pitchFamily="18" charset="0"/>
                          </a:rPr>
                        </m:ctrlPr>
                      </m:dPr>
                      <m:e>
                        <m:r>
                          <a:rPr lang="en-US" sz="2000" b="0" i="1" smtClean="0">
                            <a:latin typeface="Cambria Math" panose="02040503050406030204" pitchFamily="18" charset="0"/>
                            <a:ea typeface="Cambria" panose="02040503050406030204" pitchFamily="18" charset="0"/>
                          </a:rPr>
                          <m:t>𝑡</m:t>
                        </m:r>
                      </m:e>
                    </m:d>
                    <m:r>
                      <a:rPr lang="en-US" sz="2000" i="1">
                        <a:latin typeface="Cambria Math" panose="02040503050406030204" pitchFamily="18" charset="0"/>
                        <a:ea typeface="Cambria" panose="02040503050406030204" pitchFamily="18" charset="0"/>
                      </a:rPr>
                      <m:t>≈</m:t>
                    </m:r>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𝐴</m:t>
                        </m:r>
                      </m:e>
                      <m:sub>
                        <m:r>
                          <a:rPr lang="en-US" sz="2000" b="0" i="1" smtClean="0">
                            <a:latin typeface="Cambria Math" panose="02040503050406030204" pitchFamily="18" charset="0"/>
                            <a:ea typeface="Cambria" panose="02040503050406030204" pitchFamily="18" charset="0"/>
                          </a:rPr>
                          <m:t>𝑐</m:t>
                        </m:r>
                      </m:sub>
                    </m:sSub>
                    <m:func>
                      <m:funcPr>
                        <m:ctrlPr>
                          <a:rPr lang="en-US" sz="2000" b="0" i="1" smtClean="0">
                            <a:latin typeface="Cambria Math" panose="02040503050406030204" pitchFamily="18" charset="0"/>
                            <a:ea typeface="Cambria" panose="02040503050406030204" pitchFamily="18" charset="0"/>
                          </a:rPr>
                        </m:ctrlPr>
                      </m:funcPr>
                      <m:fName>
                        <m:r>
                          <m:rPr>
                            <m:sty m:val="p"/>
                          </m:rPr>
                          <a:rPr lang="en-US" sz="2000" b="0" i="0" smtClean="0">
                            <a:latin typeface="Cambria Math" panose="02040503050406030204" pitchFamily="18" charset="0"/>
                            <a:ea typeface="Cambria" panose="02040503050406030204" pitchFamily="18" charset="0"/>
                          </a:rPr>
                          <m:t>cos</m:t>
                        </m:r>
                      </m:fName>
                      <m:e>
                        <m:d>
                          <m:dPr>
                            <m:ctrlPr>
                              <a:rPr lang="en-US" sz="2000" b="0" i="1" smtClean="0">
                                <a:latin typeface="Cambria Math" panose="02040503050406030204" pitchFamily="18" charset="0"/>
                                <a:ea typeface="Cambria" panose="02040503050406030204" pitchFamily="18" charset="0"/>
                              </a:rPr>
                            </m:ctrlPr>
                          </m:d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e>
                        </m:d>
                      </m:e>
                    </m:func>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panose="02040503050406030204" pitchFamily="18" charset="0"/>
                          </a:rPr>
                        </m:ctrlPr>
                      </m:sSubPr>
                      <m:e>
                        <m:r>
                          <a:rPr lang="en-US" sz="2000" i="1">
                            <a:latin typeface="Cambria Math" panose="02040503050406030204" pitchFamily="18" charset="0"/>
                            <a:ea typeface="Cambria" panose="02040503050406030204" pitchFamily="18" charset="0"/>
                          </a:rPr>
                          <m:t>𝐴</m:t>
                        </m:r>
                      </m:e>
                      <m:sub>
                        <m:r>
                          <a:rPr lang="en-US" sz="2000" i="1">
                            <a:latin typeface="Cambria Math" panose="02040503050406030204" pitchFamily="18" charset="0"/>
                            <a:ea typeface="Cambria" panose="02040503050406030204" pitchFamily="18" charset="0"/>
                          </a:rPr>
                          <m:t>𝑐</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m:t>
                        </m:r>
                      </m:e>
                      <m:sub>
                        <m:r>
                          <a:rPr lang="en-US" sz="2000" i="1">
                            <a:latin typeface="Cambria Math" panose="02040503050406030204" pitchFamily="18" charset="0"/>
                            <a:ea typeface="Cambria Math" panose="02040503050406030204" pitchFamily="18" charset="0"/>
                          </a:rPr>
                          <m:t>𝑚</m:t>
                        </m:r>
                      </m:sub>
                    </m:sSub>
                    <m:d>
                      <m:dPr>
                        <m:ctrlPr>
                          <a:rPr lang="en-US" sz="2000" b="0" i="1" smtClean="0">
                            <a:latin typeface="Cambria Math" panose="02040503050406030204" pitchFamily="18" charset="0"/>
                            <a:ea typeface="Cambria Math" panose="02040503050406030204" pitchFamily="18" charset="0"/>
                          </a:rPr>
                        </m:ctrlPr>
                      </m:dPr>
                      <m:e>
                        <m:nary>
                          <m:naryPr>
                            <m:ctrlPr>
                              <a:rPr lang="en-US" sz="2000" i="1">
                                <a:latin typeface="Cambria Math" panose="02040503050406030204" pitchFamily="18" charset="0"/>
                                <a:ea typeface="Cambria Math" panose="02040503050406030204" pitchFamily="18" charset="0"/>
                              </a:rPr>
                            </m:ctrlPr>
                          </m:naryPr>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𝑡</m:t>
                            </m:r>
                          </m:sup>
                          <m:e>
                            <m:r>
                              <a:rPr lang="en-US" sz="2000" i="1">
                                <a:latin typeface="Cambria Math" panose="02040503050406030204" pitchFamily="18" charset="0"/>
                                <a:ea typeface="Cambria Math" panose="02040503050406030204" pitchFamily="18" charset="0"/>
                              </a:rPr>
                              <m:t>𝑚</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𝜏</m:t>
                                </m:r>
                              </m:e>
                            </m:d>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𝜏</m:t>
                            </m:r>
                          </m:e>
                        </m:nary>
                      </m:e>
                    </m:d>
                    <m:func>
                      <m:funcPr>
                        <m:ctrlPr>
                          <a:rPr lang="en-US" sz="2000" i="1">
                            <a:latin typeface="Cambria Math" panose="02040503050406030204" pitchFamily="18" charset="0"/>
                            <a:ea typeface="Cambria" panose="02040503050406030204" pitchFamily="18" charset="0"/>
                          </a:rPr>
                        </m:ctrlPr>
                      </m:funcPr>
                      <m:fName>
                        <m:r>
                          <m:rPr>
                            <m:sty m:val="p"/>
                          </m:rPr>
                          <a:rPr lang="en-US" sz="2000" b="0" i="0" smtClean="0">
                            <a:latin typeface="Cambria Math" panose="02040503050406030204" pitchFamily="18" charset="0"/>
                            <a:ea typeface="Cambria" panose="02040503050406030204" pitchFamily="18" charset="0"/>
                          </a:rPr>
                          <m:t>sin</m:t>
                        </m:r>
                      </m:fName>
                      <m:e>
                        <m:d>
                          <m:dPr>
                            <m:ctrlPr>
                              <a:rPr lang="en-US" sz="2000" i="1">
                                <a:latin typeface="Cambria Math" panose="02040503050406030204" pitchFamily="18" charset="0"/>
                                <a:ea typeface="Cambria" panose="02040503050406030204" pitchFamily="18" charset="0"/>
                              </a:rPr>
                            </m:ctrlPr>
                          </m:dPr>
                          <m:e>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𝑡</m:t>
                            </m:r>
                          </m:e>
                        </m:d>
                      </m:e>
                    </m:func>
                  </m:oMath>
                </a14:m>
                <a:endParaRPr lang="en-US" sz="2000" dirty="0">
                  <a:latin typeface="Cambria" panose="02040503050406030204" pitchFamily="18" charset="0"/>
                  <a:ea typeface="Cambria" panose="02040503050406030204" pitchFamily="18" charset="0"/>
                </a:endParaRPr>
              </a:p>
              <a:p>
                <a:pPr marL="0" indent="0">
                  <a:buNone/>
                </a:pPr>
                <a:r>
                  <a:rPr lang="en-US" sz="2000" b="0" dirty="0">
                    <a:ea typeface="Cambria" panose="02040503050406030204" pitchFamily="18" charset="0"/>
                  </a:rPr>
                  <a:t>		</a:t>
                </a:r>
                <a:endParaRPr lang="en-US" sz="2000" dirty="0">
                  <a:latin typeface="Cambria" panose="02040503050406030204" pitchFamily="18" charset="0"/>
                  <a:ea typeface="Cambria" panose="02040503050406030204" pitchFamily="18" charset="0"/>
                </a:endParaRPr>
              </a:p>
            </p:txBody>
          </p:sp>
        </mc:Choice>
        <mc:Fallback>
          <p:sp>
            <p:nvSpPr>
              <p:cNvPr id="6" name="Content Placeholder 5">
                <a:extLst>
                  <a:ext uri="{FF2B5EF4-FFF2-40B4-BE49-F238E27FC236}">
                    <a16:creationId xmlns:a16="http://schemas.microsoft.com/office/drawing/2014/main" id="{37E8E776-A7EF-E458-0A7A-A14BE4CAAE99}"/>
                  </a:ext>
                </a:extLst>
              </p:cNvPr>
              <p:cNvSpPr>
                <a:spLocks noGrp="1" noRot="1" noChangeAspect="1" noMove="1" noResize="1" noEditPoints="1" noAdjustHandles="1" noChangeArrowheads="1" noChangeShapeType="1" noTextEdit="1"/>
              </p:cNvSpPr>
              <p:nvPr>
                <p:ph idx="1"/>
              </p:nvPr>
            </p:nvSpPr>
            <p:spPr>
              <a:xfrm>
                <a:off x="581192" y="1189433"/>
                <a:ext cx="11610808" cy="5320549"/>
              </a:xfrm>
              <a:blipFill>
                <a:blip r:embed="rId6"/>
                <a:stretch>
                  <a:fillRect l="-472" t="-1145"/>
                </a:stretch>
              </a:blipFill>
            </p:spPr>
            <p:txBody>
              <a:bodyPr/>
              <a:lstStyle/>
              <a:p>
                <a:r>
                  <a:rPr lang="en-US">
                    <a:noFill/>
                  </a:rPr>
                  <a:t> </a:t>
                </a:r>
              </a:p>
            </p:txBody>
          </p:sp>
        </mc:Fallback>
      </mc:AlternateContent>
    </p:spTree>
    <p:extLst>
      <p:ext uri="{BB962C8B-B14F-4D97-AF65-F5344CB8AC3E}">
        <p14:creationId xmlns:p14="http://schemas.microsoft.com/office/powerpoint/2010/main" val="48328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Dissertation’s Contributions</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1" y="1349829"/>
            <a:ext cx="11195349" cy="5437833"/>
          </a:xfrm>
        </p:spPr>
        <p:txBody>
          <a:bodyPr>
            <a:normAutofit/>
          </a:bodyPr>
          <a:lstStyle/>
          <a:p>
            <a:pPr marL="0" indent="0">
              <a:spcAft>
                <a:spcPts val="500"/>
              </a:spcAft>
              <a:buNone/>
            </a:pPr>
            <a:r>
              <a:rPr lang="en-US" sz="1800" b="1" dirty="0">
                <a:latin typeface="Cambria" panose="02040503050406030204" pitchFamily="18" charset="0"/>
                <a:ea typeface="Cambria" panose="02040503050406030204" pitchFamily="18" charset="0"/>
              </a:rPr>
              <a:t>Vibrational Radar Backscatter Communication (VRBC)</a:t>
            </a:r>
            <a:r>
              <a:rPr lang="en-US" sz="1800" dirty="0">
                <a:latin typeface="Cambria" panose="02040503050406030204" pitchFamily="18" charset="0"/>
                <a:ea typeface="Cambria" panose="02040503050406030204" pitchFamily="18" charset="0"/>
              </a:rPr>
              <a:t> </a:t>
            </a:r>
          </a:p>
          <a:p>
            <a:pPr marL="0" indent="0">
              <a:spcBef>
                <a:spcPts val="0"/>
              </a:spcBef>
              <a:spcAft>
                <a:spcPts val="500"/>
              </a:spcAft>
              <a:buNone/>
            </a:pPr>
            <a:r>
              <a:rPr lang="en-US" sz="1800" i="1" dirty="0">
                <a:latin typeface="Cambria" panose="02040503050406030204" pitchFamily="18" charset="0"/>
                <a:ea typeface="Cambria" panose="02040503050406030204" pitchFamily="18" charset="0"/>
              </a:rPr>
              <a:t>– Novel Communication System</a:t>
            </a:r>
          </a:p>
          <a:p>
            <a:pPr marL="800100" lvl="1" indent="-342900">
              <a:spcBef>
                <a:spcPts val="0"/>
              </a:spcBef>
              <a:spcAft>
                <a:spcPts val="500"/>
              </a:spcAft>
              <a:buFont typeface="+mj-lt"/>
              <a:buAutoNum type="arabicPeriod"/>
            </a:pPr>
            <a:r>
              <a:rPr lang="en-US" sz="1600" b="1" dirty="0">
                <a:solidFill>
                  <a:schemeClr val="accent1"/>
                </a:solidFill>
                <a:latin typeface="Cambria" panose="02040503050406030204" pitchFamily="18" charset="0"/>
                <a:ea typeface="Cambria" panose="02040503050406030204" pitchFamily="18" charset="0"/>
              </a:rPr>
              <a:t>Conceived of and developed a novel wireless communication system </a:t>
            </a:r>
            <a:r>
              <a:rPr lang="en-US" sz="1600" dirty="0">
                <a:solidFill>
                  <a:schemeClr val="accent1"/>
                </a:solidFill>
                <a:latin typeface="Cambria" panose="02040503050406030204" pitchFamily="18" charset="0"/>
                <a:ea typeface="Cambria" panose="02040503050406030204" pitchFamily="18" charset="0"/>
              </a:rPr>
              <a:t>termed Vibrational Radar Backscatter Communication (VRBC) that proves particularly beneficial when mmW radars are already present for sensing.</a:t>
            </a:r>
          </a:p>
          <a:p>
            <a:pPr marL="800100" lvl="1" indent="-342900">
              <a:spcBef>
                <a:spcPts val="0"/>
              </a:spcBef>
              <a:spcAft>
                <a:spcPts val="500"/>
              </a:spcAft>
              <a:buFont typeface="+mj-lt"/>
              <a:buAutoNum type="arabicPeriod"/>
            </a:pPr>
            <a:r>
              <a:rPr lang="en-US" sz="1600" b="1" dirty="0">
                <a:solidFill>
                  <a:schemeClr val="accent1"/>
                </a:solidFill>
                <a:latin typeface="Cambria" panose="02040503050406030204" pitchFamily="18" charset="0"/>
                <a:ea typeface="Cambria" panose="02040503050406030204" pitchFamily="18" charset="0"/>
              </a:rPr>
              <a:t>Developed the signal model and processing chain for detecting, isolating, and decoding </a:t>
            </a:r>
            <a:r>
              <a:rPr lang="en-US" sz="1600" dirty="0">
                <a:solidFill>
                  <a:schemeClr val="accent1"/>
                </a:solidFill>
                <a:latin typeface="Cambria" panose="02040503050406030204" pitchFamily="18" charset="0"/>
                <a:ea typeface="Cambria" panose="02040503050406030204" pitchFamily="18" charset="0"/>
              </a:rPr>
              <a:t>modulated vibrational signals from a VRBC transponder.</a:t>
            </a:r>
          </a:p>
          <a:p>
            <a:pPr marL="800100" lvl="1" indent="-342900">
              <a:spcBef>
                <a:spcPts val="0"/>
              </a:spcBef>
              <a:spcAft>
                <a:spcPts val="500"/>
              </a:spcAft>
              <a:buFont typeface="+mj-lt"/>
              <a:buAutoNum type="arabicPeriod"/>
            </a:pPr>
            <a:r>
              <a:rPr lang="en-US" sz="1600" b="1" dirty="0">
                <a:solidFill>
                  <a:schemeClr val="accent1"/>
                </a:solidFill>
                <a:latin typeface="Cambria" panose="02040503050406030204" pitchFamily="18" charset="0"/>
                <a:ea typeface="Cambria" panose="02040503050406030204" pitchFamily="18" charset="0"/>
              </a:rPr>
              <a:t>Analyzed the trade-offs </a:t>
            </a:r>
            <a:r>
              <a:rPr lang="en-US" sz="1600" dirty="0">
                <a:solidFill>
                  <a:schemeClr val="accent1"/>
                </a:solidFill>
                <a:latin typeface="Cambria" panose="02040503050406030204" pitchFamily="18" charset="0"/>
                <a:ea typeface="Cambria" panose="02040503050406030204" pitchFamily="18" charset="0"/>
              </a:rPr>
              <a:t>of VRBC system design choices in transponder, messaging scheme, and radar parameters.</a:t>
            </a:r>
          </a:p>
          <a:p>
            <a:pPr marL="800100" lvl="1" indent="-342900">
              <a:spcBef>
                <a:spcPts val="0"/>
              </a:spcBef>
              <a:spcAft>
                <a:spcPts val="500"/>
              </a:spcAft>
              <a:buFont typeface="+mj-lt"/>
              <a:buAutoNum type="arabicPeriod"/>
            </a:pPr>
            <a:r>
              <a:rPr lang="en-US" sz="1600" b="1" dirty="0">
                <a:solidFill>
                  <a:schemeClr val="accent1"/>
                </a:solidFill>
                <a:latin typeface="Cambria" panose="02040503050406030204" pitchFamily="18" charset="0"/>
                <a:ea typeface="Cambria" panose="02040503050406030204" pitchFamily="18" charset="0"/>
              </a:rPr>
              <a:t>Provided a useful theoretical upper bound </a:t>
            </a:r>
            <a:r>
              <a:rPr lang="en-US" sz="1600" dirty="0">
                <a:solidFill>
                  <a:schemeClr val="accent1"/>
                </a:solidFill>
                <a:latin typeface="Cambria" panose="02040503050406030204" pitchFamily="18" charset="0"/>
                <a:ea typeface="Cambria" panose="02040503050406030204" pitchFamily="18" charset="0"/>
              </a:rPr>
              <a:t>on VRBC rate.</a:t>
            </a:r>
          </a:p>
          <a:p>
            <a:pPr marL="800100" lvl="1" indent="-342900">
              <a:spcBef>
                <a:spcPts val="0"/>
              </a:spcBef>
              <a:spcAft>
                <a:spcPts val="500"/>
              </a:spcAft>
              <a:buFont typeface="+mj-lt"/>
              <a:buAutoNum type="arabicPeriod"/>
            </a:pPr>
            <a:r>
              <a:rPr lang="en-US" sz="1600" b="1" dirty="0">
                <a:solidFill>
                  <a:schemeClr val="accent1"/>
                </a:solidFill>
                <a:latin typeface="Cambria" panose="02040503050406030204" pitchFamily="18" charset="0"/>
                <a:ea typeface="Cambria" panose="02040503050406030204" pitchFamily="18" charset="0"/>
              </a:rPr>
              <a:t>Performed sequence detection using the Viterbi algorithm </a:t>
            </a:r>
            <a:r>
              <a:rPr lang="en-US" sz="1600" dirty="0">
                <a:solidFill>
                  <a:schemeClr val="accent1"/>
                </a:solidFill>
                <a:latin typeface="Cambria" panose="02040503050406030204" pitchFamily="18" charset="0"/>
                <a:ea typeface="Cambria" panose="02040503050406030204" pitchFamily="18" charset="0"/>
              </a:rPr>
              <a:t>to improve the observed rate when resonant transponding surfaces are used.</a:t>
            </a:r>
          </a:p>
          <a:p>
            <a:pPr marL="800100" lvl="1" indent="-342900">
              <a:spcBef>
                <a:spcPts val="0"/>
              </a:spcBef>
              <a:spcAft>
                <a:spcPts val="500"/>
              </a:spcAft>
              <a:buFont typeface="+mj-lt"/>
              <a:buAutoNum type="arabicPeriod"/>
            </a:pPr>
            <a:r>
              <a:rPr lang="en-US" sz="1600" b="1" dirty="0">
                <a:solidFill>
                  <a:schemeClr val="accent1"/>
                </a:solidFill>
                <a:latin typeface="Cambria" panose="02040503050406030204" pitchFamily="18" charset="0"/>
                <a:ea typeface="Cambria" panose="02040503050406030204" pitchFamily="18" charset="0"/>
              </a:rPr>
              <a:t>Implemented VRBC </a:t>
            </a:r>
            <a:r>
              <a:rPr lang="en-US" sz="1600" dirty="0">
                <a:solidFill>
                  <a:schemeClr val="accent1"/>
                </a:solidFill>
                <a:latin typeface="Cambria" panose="02040503050406030204" pitchFamily="18" charset="0"/>
                <a:ea typeface="Cambria" panose="02040503050406030204" pitchFamily="18" charset="0"/>
              </a:rPr>
              <a:t>using affordable, off-the-shelf products.</a:t>
            </a:r>
          </a:p>
          <a:p>
            <a:pPr marL="0" indent="0">
              <a:spcBef>
                <a:spcPts val="0"/>
              </a:spcBef>
              <a:spcAft>
                <a:spcPts val="500"/>
              </a:spcAft>
              <a:buNone/>
            </a:pPr>
            <a:endParaRPr lang="en-US" sz="1800" dirty="0">
              <a:solidFill>
                <a:schemeClr val="accent1"/>
              </a:solidFill>
              <a:latin typeface="Cambria" panose="02040503050406030204" pitchFamily="18" charset="0"/>
              <a:ea typeface="Cambria" panose="02040503050406030204" pitchFamily="18" charset="0"/>
            </a:endParaRPr>
          </a:p>
          <a:p>
            <a:pPr marL="0" indent="0">
              <a:spcBef>
                <a:spcPts val="0"/>
              </a:spcBef>
              <a:spcAft>
                <a:spcPts val="500"/>
              </a:spcAft>
              <a:buNone/>
            </a:pPr>
            <a:endParaRPr lang="en-US" sz="1200" dirty="0">
              <a:solidFill>
                <a:schemeClr val="accent1"/>
              </a:solidFill>
              <a:latin typeface="Cambria" panose="02040503050406030204" pitchFamily="18" charset="0"/>
              <a:ea typeface="Cambria" panose="02040503050406030204" pitchFamily="18" charset="0"/>
            </a:endParaRPr>
          </a:p>
          <a:p>
            <a:pPr marL="0" indent="0">
              <a:spcBef>
                <a:spcPts val="0"/>
              </a:spcBef>
              <a:spcAft>
                <a:spcPts val="500"/>
              </a:spcAft>
              <a:buNone/>
            </a:pPr>
            <a:endParaRPr lang="en-US" sz="1800" b="1" i="1" dirty="0">
              <a:latin typeface="Cambria" panose="02040503050406030204" pitchFamily="18" charset="0"/>
              <a:ea typeface="Cambria" panose="02040503050406030204" pitchFamily="18" charset="0"/>
            </a:endParaRPr>
          </a:p>
        </p:txBody>
      </p:sp>
      <p:sp>
        <p:nvSpPr>
          <p:cNvPr id="51" name="Rectangle 50">
            <a:extLst>
              <a:ext uri="{FF2B5EF4-FFF2-40B4-BE49-F238E27FC236}">
                <a16:creationId xmlns:a16="http://schemas.microsoft.com/office/drawing/2014/main" id="{8517945C-F2B5-CD58-126C-B71E0EA10C31}"/>
              </a:ext>
            </a:extLst>
          </p:cNvPr>
          <p:cNvSpPr/>
          <p:nvPr/>
        </p:nvSpPr>
        <p:spPr>
          <a:xfrm>
            <a:off x="2585898" y="4584441"/>
            <a:ext cx="7142819" cy="1915886"/>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D02F1F-0BB8-F509-DDB0-AE0DB6B9DE40}"/>
              </a:ext>
            </a:extLst>
          </p:cNvPr>
          <p:cNvSpPr txBox="1"/>
          <p:nvPr/>
        </p:nvSpPr>
        <p:spPr>
          <a:xfrm>
            <a:off x="2649894" y="4689901"/>
            <a:ext cx="7078825"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Cambria" panose="02040503050406030204" pitchFamily="18" charset="0"/>
                <a:ea typeface="Cambria" panose="02040503050406030204" pitchFamily="18" charset="0"/>
              </a:rPr>
              <a:t>J. Centers and J. Krolik, “Vibrational Radar Backscatter Communications,” in 2021 55</a:t>
            </a:r>
            <a:r>
              <a:rPr lang="en-US" sz="1100" baseline="30000" dirty="0">
                <a:latin typeface="Cambria" panose="02040503050406030204" pitchFamily="18" charset="0"/>
                <a:ea typeface="Cambria" panose="02040503050406030204" pitchFamily="18" charset="0"/>
              </a:rPr>
              <a:t>th</a:t>
            </a:r>
            <a:r>
              <a:rPr lang="en-US" sz="1100" dirty="0">
                <a:latin typeface="Cambria" panose="02040503050406030204" pitchFamily="18" charset="0"/>
                <a:ea typeface="Cambria" panose="02040503050406030204" pitchFamily="18" charset="0"/>
              </a:rPr>
              <a:t> Asilomar Conference on Signals, Systems, and computers, pp. 1086-1090, 2021.</a:t>
            </a:r>
          </a:p>
        </p:txBody>
      </p:sp>
      <p:sp>
        <p:nvSpPr>
          <p:cNvPr id="47" name="TextBox 46">
            <a:extLst>
              <a:ext uri="{FF2B5EF4-FFF2-40B4-BE49-F238E27FC236}">
                <a16:creationId xmlns:a16="http://schemas.microsoft.com/office/drawing/2014/main" id="{C454EA4B-9CD0-E583-3388-8259098C3E65}"/>
              </a:ext>
            </a:extLst>
          </p:cNvPr>
          <p:cNvSpPr txBox="1"/>
          <p:nvPr/>
        </p:nvSpPr>
        <p:spPr>
          <a:xfrm>
            <a:off x="2649896" y="5105580"/>
            <a:ext cx="7078821"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Cambria" panose="02040503050406030204" pitchFamily="18" charset="0"/>
                <a:ea typeface="Cambria" panose="02040503050406030204" pitchFamily="18" charset="0"/>
              </a:rPr>
              <a:t>J. Centers and J. Krolik, “Vibrational Radar Backscatter Communications Using Resonant Transponding Surfaces,” in 2022 IEEE 12</a:t>
            </a:r>
            <a:r>
              <a:rPr lang="en-US" sz="1100" baseline="30000" dirty="0">
                <a:latin typeface="Cambria" panose="02040503050406030204" pitchFamily="18" charset="0"/>
                <a:ea typeface="Cambria" panose="02040503050406030204" pitchFamily="18" charset="0"/>
              </a:rPr>
              <a:t>th</a:t>
            </a:r>
            <a:r>
              <a:rPr lang="en-US" sz="1100" dirty="0">
                <a:latin typeface="Cambria" panose="02040503050406030204" pitchFamily="18" charset="0"/>
                <a:ea typeface="Cambria" panose="02040503050406030204" pitchFamily="18" charset="0"/>
              </a:rPr>
              <a:t> Sensor Array and Multi-channel Signal Processing Workshop (SAM), pp. 77-75, 2022.</a:t>
            </a:r>
          </a:p>
        </p:txBody>
      </p:sp>
      <p:sp>
        <p:nvSpPr>
          <p:cNvPr id="49" name="TextBox 48">
            <a:extLst>
              <a:ext uri="{FF2B5EF4-FFF2-40B4-BE49-F238E27FC236}">
                <a16:creationId xmlns:a16="http://schemas.microsoft.com/office/drawing/2014/main" id="{7A4546E1-D6FB-9CE2-91C0-AAEFD0119E1B}"/>
              </a:ext>
            </a:extLst>
          </p:cNvPr>
          <p:cNvSpPr txBox="1"/>
          <p:nvPr/>
        </p:nvSpPr>
        <p:spPr>
          <a:xfrm>
            <a:off x="2649894" y="5521259"/>
            <a:ext cx="7078825"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Cambria" panose="02040503050406030204" pitchFamily="18" charset="0"/>
                <a:ea typeface="Cambria" panose="02040503050406030204" pitchFamily="18" charset="0"/>
              </a:rPr>
              <a:t>J. Centers and J. Krolik, “Multi-User Methods for Vibrational Radar Backscatter Communications,” in 2023 IEEE International Conference on Acoustics, Speech, and Signal Processing, [ACCEPTED], 2023.</a:t>
            </a:r>
          </a:p>
        </p:txBody>
      </p:sp>
      <p:sp>
        <p:nvSpPr>
          <p:cNvPr id="50" name="TextBox 49">
            <a:extLst>
              <a:ext uri="{FF2B5EF4-FFF2-40B4-BE49-F238E27FC236}">
                <a16:creationId xmlns:a16="http://schemas.microsoft.com/office/drawing/2014/main" id="{9A11B4CC-DDD9-5375-1D31-7728AE1344A7}"/>
              </a:ext>
            </a:extLst>
          </p:cNvPr>
          <p:cNvSpPr txBox="1"/>
          <p:nvPr/>
        </p:nvSpPr>
        <p:spPr>
          <a:xfrm>
            <a:off x="2649896" y="5936937"/>
            <a:ext cx="7078821"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Cambria" panose="02040503050406030204" pitchFamily="18" charset="0"/>
                <a:ea typeface="Cambria" panose="02040503050406030204" pitchFamily="18" charset="0"/>
              </a:rPr>
              <a:t>J. Centers and J. Krolik, “Vibrational Radar Backscatter Communications Theory and Bound,” IEEE Transactions on Radar Systems, [PENDING REVIEW], 2023.</a:t>
            </a:r>
          </a:p>
        </p:txBody>
      </p:sp>
      <p:sp>
        <p:nvSpPr>
          <p:cNvPr id="9" name="Slide Number Placeholder 3">
            <a:extLst>
              <a:ext uri="{FF2B5EF4-FFF2-40B4-BE49-F238E27FC236}">
                <a16:creationId xmlns:a16="http://schemas.microsoft.com/office/drawing/2014/main" id="{271C3247-8951-7CE3-1ED6-6E597906382B}"/>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5</a:t>
            </a:fld>
            <a:endParaRPr lang="en-US" dirty="0"/>
          </a:p>
        </p:txBody>
      </p:sp>
      <p:pic>
        <p:nvPicPr>
          <p:cNvPr id="14" name="Picture 4" descr="Contact — Duke University Chorale">
            <a:extLst>
              <a:ext uri="{FF2B5EF4-FFF2-40B4-BE49-F238E27FC236}">
                <a16:creationId xmlns:a16="http://schemas.microsoft.com/office/drawing/2014/main" id="{0992EB84-BC97-5621-9AFB-7BBCFADA12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5" name="Flowchart: Off-page Connector 14">
            <a:extLst>
              <a:ext uri="{FF2B5EF4-FFF2-40B4-BE49-F238E27FC236}">
                <a16:creationId xmlns:a16="http://schemas.microsoft.com/office/drawing/2014/main" id="{8AC1F041-506E-B710-8DCC-34AEA9F7A055}"/>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283BA170-3EA6-36BE-03DC-A0BE8F03E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69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Modifier CMA for Clutter Filtering</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50</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7E8E776-A7EF-E458-0A7A-A14BE4CAAE99}"/>
                  </a:ext>
                </a:extLst>
              </p:cNvPr>
              <p:cNvSpPr>
                <a:spLocks noGrp="1"/>
              </p:cNvSpPr>
              <p:nvPr>
                <p:ph idx="1"/>
              </p:nvPr>
            </p:nvSpPr>
            <p:spPr>
              <a:xfrm>
                <a:off x="5479472" y="1189433"/>
                <a:ext cx="6483927" cy="5320549"/>
              </a:xfrm>
            </p:spPr>
            <p:txBody>
              <a:bodyPr>
                <a:normAutofit/>
              </a:bodyPr>
              <a:lstStyle/>
              <a:p>
                <a:pPr>
                  <a:spcAft>
                    <a:spcPts val="500"/>
                  </a:spcAft>
                </a:pPr>
                <a:r>
                  <a:rPr lang="en-US" sz="2000" dirty="0">
                    <a:latin typeface="Cambria" panose="02040503050406030204" pitchFamily="18" charset="0"/>
                    <a:ea typeface="Cambria" panose="02040503050406030204" pitchFamily="18" charset="0"/>
                  </a:rPr>
                  <a:t>Performance function looks to minimize the variance of the amplitude,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𝐽</m:t>
                        </m:r>
                      </m:e>
                      <m:sub>
                        <m:r>
                          <a:rPr lang="en-US" sz="2000" b="0" i="1" smtClean="0">
                            <a:solidFill>
                              <a:schemeClr val="tx1"/>
                            </a:solidFill>
                            <a:latin typeface="Cambria Math" panose="02040503050406030204" pitchFamily="18" charset="0"/>
                            <a:ea typeface="Cambria Math" panose="02040503050406030204" pitchFamily="18" charset="0"/>
                          </a:rPr>
                          <m:t>𝑘</m:t>
                        </m:r>
                      </m:sub>
                    </m:sSub>
                    <m:r>
                      <a:rPr lang="en-US" sz="2000" b="0" i="1" smtClean="0">
                        <a:solidFill>
                          <a:schemeClr val="tx1"/>
                        </a:solidFill>
                        <a:latin typeface="Cambria Math" panose="02040503050406030204" pitchFamily="18" charset="0"/>
                        <a:ea typeface="Cambria Math" panose="02040503050406030204" pitchFamily="18" charset="0"/>
                      </a:rPr>
                      <m:t>=</m:t>
                    </m:r>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1</m:t>
                        </m:r>
                      </m:num>
                      <m:den>
                        <m:r>
                          <a:rPr lang="en-US" sz="2000" b="0" i="1" smtClean="0">
                            <a:solidFill>
                              <a:schemeClr val="tx1"/>
                            </a:solidFill>
                            <a:latin typeface="Cambria Math" panose="02040503050406030204" pitchFamily="18" charset="0"/>
                            <a:ea typeface="Cambria Math" panose="02040503050406030204" pitchFamily="18" charset="0"/>
                          </a:rPr>
                          <m:t>2</m:t>
                        </m:r>
                      </m:den>
                    </m:f>
                    <m:r>
                      <a:rPr lang="en-US" sz="2000" b="0" i="1" smtClean="0">
                        <a:solidFill>
                          <a:schemeClr val="tx1"/>
                        </a:solidFill>
                        <a:latin typeface="Cambria Math" panose="02040503050406030204" pitchFamily="18" charset="0"/>
                        <a:ea typeface="Cambria Math" panose="02040503050406030204" pitchFamily="18" charset="0"/>
                      </a:rPr>
                      <m:t>𝔼</m:t>
                    </m:r>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p>
                          <m:sSupPr>
                            <m:ctrlPr>
                              <a:rPr lang="en-US" sz="2000" b="0" i="1" smtClean="0">
                                <a:solidFill>
                                  <a:schemeClr val="tx1"/>
                                </a:solidFill>
                                <a:latin typeface="Cambria Math" panose="02040503050406030204" pitchFamily="18" charset="0"/>
                                <a:ea typeface="Cambria Math" panose="02040503050406030204" pitchFamily="18" charset="0"/>
                              </a:rPr>
                            </m:ctrlPr>
                          </m:sSupPr>
                          <m:e>
                            <m:d>
                              <m:dPr>
                                <m:ctrlPr>
                                  <a:rPr lang="en-US" sz="2000" b="0" i="1" smtClean="0">
                                    <a:solidFill>
                                      <a:schemeClr val="tx1"/>
                                    </a:solidFill>
                                    <a:latin typeface="Cambria Math" panose="02040503050406030204" pitchFamily="18" charset="0"/>
                                    <a:ea typeface="Cambria Math" panose="02040503050406030204" pitchFamily="18" charset="0"/>
                                  </a:rPr>
                                </m:ctrlPr>
                              </m:dPr>
                              <m:e>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𝑦</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𝑘</m:t>
                                        </m:r>
                                      </m:e>
                                    </m:d>
                                  </m:e>
                                </m:d>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𝔼</m:t>
                                </m:r>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𝑦</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𝑘</m:t>
                                            </m:r>
                                          </m:e>
                                        </m:d>
                                      </m:e>
                                    </m:d>
                                  </m:e>
                                </m:d>
                              </m:e>
                            </m:d>
                          </m:e>
                          <m:sup>
                            <m:r>
                              <a:rPr lang="en-US" sz="2000" b="0" i="1" smtClean="0">
                                <a:solidFill>
                                  <a:schemeClr val="tx1"/>
                                </a:solidFill>
                                <a:latin typeface="Cambria Math" panose="02040503050406030204" pitchFamily="18" charset="0"/>
                                <a:ea typeface="Cambria Math" panose="02040503050406030204" pitchFamily="18" charset="0"/>
                              </a:rPr>
                              <m:t>2</m:t>
                            </m:r>
                          </m:sup>
                        </m:sSup>
                      </m:e>
                    </m:d>
                  </m:oMath>
                </a14:m>
                <a:endParaRPr lang="en-US" sz="2000" dirty="0">
                  <a:latin typeface="Cambria" panose="02040503050406030204" pitchFamily="18" charset="0"/>
                  <a:ea typeface="Cambria" panose="02040503050406030204" pitchFamily="18" charset="0"/>
                </a:endParaRPr>
              </a:p>
              <a:p>
                <a:pPr>
                  <a:spcAft>
                    <a:spcPts val="500"/>
                  </a:spcAft>
                </a:pPr>
                <a:r>
                  <a:rPr lang="en-US" sz="2000" b="0" dirty="0">
                    <a:solidFill>
                      <a:schemeClr val="tx1"/>
                    </a:solidFill>
                    <a:ea typeface="Cambria Math" panose="02040503050406030204" pitchFamily="18" charset="0"/>
                  </a:rPr>
                  <a:t>Allows a translation around a circle of magnitude </a:t>
                </a:r>
                <a14:m>
                  <m:oMath xmlns:m="http://schemas.openxmlformats.org/officeDocument/2006/math">
                    <m:r>
                      <a:rPr lang="en-US" sz="2000" i="1">
                        <a:latin typeface="Cambria Math" panose="02040503050406030204" pitchFamily="18" charset="0"/>
                        <a:ea typeface="Cambria Math" panose="02040503050406030204" pitchFamily="18" charset="0"/>
                      </a:rPr>
                      <m:t>𝐴</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𝑘</m:t>
                        </m:r>
                      </m:e>
                    </m:d>
                  </m:oMath>
                </a14:m>
                <a:r>
                  <a:rPr lang="en-US" sz="2000" b="0" dirty="0">
                    <a:solidFill>
                      <a:schemeClr val="tx1"/>
                    </a:solidFill>
                    <a:ea typeface="Cambria Math" panose="02040503050406030204" pitchFamily="18" charset="0"/>
                  </a:rPr>
                  <a:t> to negate difference in bulk angle of the clutter versus transponder, </a:t>
                </a:r>
                <a14:m>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𝑦</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𝑘</m:t>
                        </m:r>
                      </m:e>
                    </m:d>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𝑦</m:t>
                        </m:r>
                      </m:e>
                      <m:sub>
                        <m:r>
                          <a:rPr lang="en-US" sz="2000" b="0" i="1" smtClean="0">
                            <a:solidFill>
                              <a:schemeClr val="tx1"/>
                            </a:solidFill>
                            <a:latin typeface="Cambria Math" panose="02040503050406030204" pitchFamily="18" charset="0"/>
                            <a:ea typeface="Cambria Math" panose="02040503050406030204" pitchFamily="18" charset="0"/>
                          </a:rPr>
                          <m:t>𝑖𝑛</m:t>
                        </m:r>
                      </m:sub>
                    </m:sSub>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𝑘</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𝐴</m:t>
                    </m:r>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𝑘</m:t>
                        </m:r>
                      </m:e>
                    </m:d>
                    <m:d>
                      <m:dPr>
                        <m:ctrlPr>
                          <a:rPr lang="en-US" sz="2000" b="0" i="1" smtClean="0">
                            <a:solidFill>
                              <a:schemeClr val="tx1"/>
                            </a:solidFill>
                            <a:latin typeface="Cambria Math" panose="02040503050406030204" pitchFamily="18" charset="0"/>
                            <a:ea typeface="Cambria Math" panose="02040503050406030204" pitchFamily="18" charset="0"/>
                          </a:rPr>
                        </m:ctrlPr>
                      </m:dPr>
                      <m:e>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sSub>
                              <m:sSubPr>
                                <m:ctrlPr>
                                  <a:rPr lang="en-US" sz="1400" i="1">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𝑗</m:t>
                                </m:r>
                                <m:r>
                                  <a:rPr lang="en-US" sz="1400" i="1">
                                    <a:solidFill>
                                      <a:schemeClr val="tx1"/>
                                    </a:solidFill>
                                    <a:latin typeface="Cambria Math" panose="02040503050406030204" pitchFamily="18" charset="0"/>
                                    <a:ea typeface="Cambria Math" panose="02040503050406030204" pitchFamily="18" charset="0"/>
                                  </a:rPr>
                                  <m:t>𝜃</m:t>
                                </m:r>
                              </m:e>
                              <m:sub>
                                <m:r>
                                  <a:rPr lang="en-US" sz="1400" i="1">
                                    <a:solidFill>
                                      <a:schemeClr val="tx1"/>
                                    </a:solidFill>
                                    <a:latin typeface="Cambria Math" panose="02040503050406030204" pitchFamily="18" charset="0"/>
                                    <a:ea typeface="Cambria Math" panose="02040503050406030204" pitchFamily="18" charset="0"/>
                                  </a:rPr>
                                  <m:t>𝑘</m:t>
                                </m:r>
                              </m:sub>
                            </m:sSub>
                          </m:sup>
                        </m:sSup>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1400" i="1">
                                <a:solidFill>
                                  <a:schemeClr val="tx1"/>
                                </a:solidFill>
                                <a:latin typeface="Cambria Math" panose="02040503050406030204" pitchFamily="18" charset="0"/>
                                <a:ea typeface="Cambria Math" panose="02040503050406030204" pitchFamily="18" charset="0"/>
                              </a:rPr>
                            </m:ctrlPr>
                          </m:sSupPr>
                          <m:e>
                            <m:r>
                              <a:rPr lang="en-US" sz="1400" i="1">
                                <a:solidFill>
                                  <a:schemeClr val="tx1"/>
                                </a:solidFill>
                                <a:latin typeface="Cambria Math" panose="02040503050406030204" pitchFamily="18" charset="0"/>
                                <a:ea typeface="Cambria Math" panose="02040503050406030204" pitchFamily="18" charset="0"/>
                              </a:rPr>
                              <m:t>𝑒</m:t>
                            </m:r>
                          </m:e>
                          <m:sup>
                            <m:r>
                              <a:rPr lang="en-US" sz="1400" b="0" i="1" smtClean="0">
                                <a:solidFill>
                                  <a:schemeClr val="tx1"/>
                                </a:solidFill>
                                <a:latin typeface="Cambria Math" panose="02040503050406030204" pitchFamily="18" charset="0"/>
                                <a:ea typeface="Cambria Math" panose="02040503050406030204" pitchFamily="18" charset="0"/>
                              </a:rPr>
                              <m:t>𝑗</m:t>
                            </m:r>
                            <m:r>
                              <a:rPr lang="en-US" sz="1400" i="1">
                                <a:solidFill>
                                  <a:schemeClr val="tx1"/>
                                </a:solidFill>
                                <a:latin typeface="Cambria Math" panose="02040503050406030204" pitchFamily="18" charset="0"/>
                                <a:ea typeface="Cambria Math" panose="02040503050406030204" pitchFamily="18" charset="0"/>
                              </a:rPr>
                              <m:t>𝜑</m:t>
                            </m:r>
                            <m:d>
                              <m:dPr>
                                <m:begChr m:val="["/>
                                <m:endChr m:val="]"/>
                                <m:ctrlPr>
                                  <a:rPr lang="en-US" sz="1400" i="1">
                                    <a:solidFill>
                                      <a:schemeClr val="tx1"/>
                                    </a:solidFill>
                                    <a:latin typeface="Cambria Math" panose="02040503050406030204" pitchFamily="18" charset="0"/>
                                    <a:ea typeface="Cambria Math" panose="02040503050406030204" pitchFamily="18" charset="0"/>
                                  </a:rPr>
                                </m:ctrlPr>
                              </m:dPr>
                              <m:e>
                                <m:r>
                                  <a:rPr lang="en-US" sz="1400" i="1">
                                    <a:solidFill>
                                      <a:schemeClr val="tx1"/>
                                    </a:solidFill>
                                    <a:latin typeface="Cambria Math" panose="02040503050406030204" pitchFamily="18" charset="0"/>
                                    <a:ea typeface="Cambria Math" panose="02040503050406030204" pitchFamily="18" charset="0"/>
                                  </a:rPr>
                                  <m:t>𝑘</m:t>
                                </m:r>
                              </m:e>
                            </m:d>
                          </m:sup>
                        </m:sSup>
                      </m:e>
                    </m:d>
                  </m:oMath>
                </a14:m>
                <a:r>
                  <a:rPr lang="en-US" sz="2000" dirty="0">
                    <a:latin typeface="Cambria" panose="02040503050406030204" pitchFamily="18" charset="0"/>
                    <a:ea typeface="Cambria" panose="02040503050406030204" pitchFamily="18" charset="0"/>
                  </a:rPr>
                  <a:t> where </a:t>
                </a:r>
                <a14:m>
                  <m:oMath xmlns:m="http://schemas.openxmlformats.org/officeDocument/2006/math">
                    <m:r>
                      <a:rPr lang="en-US" sz="2000" i="1">
                        <a:latin typeface="Cambria Math" panose="02040503050406030204" pitchFamily="18" charset="0"/>
                        <a:ea typeface="Cambria Math" panose="02040503050406030204" pitchFamily="18" charset="0"/>
                      </a:rPr>
                      <m:t>𝜑</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𝑘</m:t>
                        </m:r>
                      </m:e>
                    </m:d>
                    <m:r>
                      <a:rPr lang="en-US" sz="2000" b="0" i="1" smtClean="0">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ea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𝑖𝑛</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e>
                    </m:d>
                    <m:r>
                      <a:rPr lang="en-US" sz="2000" b="0" i="1" smtClean="0">
                        <a:latin typeface="Cambria Math" panose="02040503050406030204" pitchFamily="18" charset="0"/>
                        <a:ea typeface="Cambria Math" panose="02040503050406030204" pitchFamily="18" charset="0"/>
                      </a:rPr>
                      <m:t> </m:t>
                    </m:r>
                  </m:oMath>
                </a14:m>
                <a:endParaRPr lang="en-US" sz="2000" dirty="0">
                  <a:latin typeface="Cambria" panose="02040503050406030204" pitchFamily="18" charset="0"/>
                  <a:ea typeface="Cambria" panose="02040503050406030204" pitchFamily="18" charset="0"/>
                </a:endParaRPr>
              </a:p>
              <a:p>
                <a:pPr>
                  <a:spcAft>
                    <a:spcPts val="500"/>
                  </a:spcAft>
                </a:pPr>
                <a:r>
                  <a:rPr lang="en-US" sz="2000" dirty="0">
                    <a:latin typeface="Cambria" panose="02040503050406030204" pitchFamily="18" charset="0"/>
                    <a:ea typeface="Cambria" panose="02040503050406030204" pitchFamily="18" charset="0"/>
                  </a:rPr>
                  <a:t>Allows the amplitude </a:t>
                </a:r>
                <a14:m>
                  <m:oMath xmlns:m="http://schemas.openxmlformats.org/officeDocument/2006/math">
                    <m:r>
                      <a:rPr lang="en-US" sz="2000" i="1" smtClean="0">
                        <a:latin typeface="Cambria Math" panose="02040503050406030204" pitchFamily="18" charset="0"/>
                        <a:ea typeface="Cambria Math" panose="02040503050406030204" pitchFamily="18" charset="0"/>
                      </a:rPr>
                      <m:t>𝐴</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𝑘</m:t>
                        </m:r>
                      </m:e>
                    </m:d>
                  </m:oMath>
                </a14:m>
                <a:r>
                  <a:rPr lang="en-US" sz="2000" dirty="0">
                    <a:latin typeface="Cambria" panose="02040503050406030204" pitchFamily="18" charset="0"/>
                    <a:ea typeface="Cambria" panose="02040503050406030204" pitchFamily="18" charset="0"/>
                  </a:rPr>
                  <a:t> to adaptively adjust to negate remaining clutter effects and allow for some changes in transponder power over time,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𝐴</m:t>
                    </m:r>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𝑘</m:t>
                        </m:r>
                      </m:e>
                    </m:d>
                    <m:r>
                      <a:rPr lang="en-US" sz="2000">
                        <a:solidFill>
                          <a:schemeClr val="tx1"/>
                        </a:solidFill>
                        <a:latin typeface="Cambria Math" panose="02040503050406030204" pitchFamily="18" charset="0"/>
                        <a:ea typeface="Cambria Math" panose="02040503050406030204" pitchFamily="18" charset="0"/>
                      </a:rPr>
                      <m:t>=</m:t>
                    </m:r>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𝑦</m:t>
                            </m:r>
                          </m:e>
                          <m:sub>
                            <m:r>
                              <a:rPr lang="en-US" sz="2000" i="1">
                                <a:solidFill>
                                  <a:schemeClr val="tx1"/>
                                </a:solidFill>
                                <a:latin typeface="Cambria Math" panose="02040503050406030204" pitchFamily="18" charset="0"/>
                                <a:ea typeface="Cambria Math" panose="02040503050406030204" pitchFamily="18" charset="0"/>
                              </a:rPr>
                              <m:t>𝑖𝑛</m:t>
                            </m:r>
                          </m:sub>
                        </m:sSub>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𝑘</m:t>
                            </m:r>
                          </m:e>
                        </m:d>
                      </m:e>
                    </m:d>
                    <m:r>
                      <a:rPr lang="en-US" sz="2000" i="1">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i="1">
                            <a:solidFill>
                              <a:schemeClr val="tx1"/>
                            </a:solidFill>
                            <a:latin typeface="Cambria Math" panose="02040503050406030204" pitchFamily="18" charset="0"/>
                            <a:ea typeface="Cambria Math" panose="02040503050406030204" pitchFamily="18" charset="0"/>
                          </a:rPr>
                          <m:t>𝑘</m:t>
                        </m:r>
                      </m:sub>
                    </m:sSub>
                  </m:oMath>
                </a14:m>
                <a:endParaRPr lang="en-US" sz="2000" dirty="0">
                  <a:latin typeface="Cambria" panose="02040503050406030204" pitchFamily="18" charset="0"/>
                  <a:ea typeface="Cambria" panose="02040503050406030204" pitchFamily="18" charset="0"/>
                </a:endParaRPr>
              </a:p>
              <a:p>
                <a:pPr>
                  <a:spcAft>
                    <a:spcPts val="500"/>
                  </a:spcAft>
                </a:pPr>
                <a:r>
                  <a:rPr lang="en-US" sz="2000" dirty="0">
                    <a:latin typeface="Cambria" panose="02040503050406030204" pitchFamily="18" charset="0"/>
                    <a:ea typeface="Cambria" panose="02040503050406030204" pitchFamily="18" charset="0"/>
                  </a:rPr>
                  <a:t>Use previous </a:t>
                </a:r>
                <a14:m>
                  <m:oMath xmlns:m="http://schemas.openxmlformats.org/officeDocument/2006/math">
                    <m:r>
                      <a:rPr lang="en-US" sz="2000" b="0" i="1" smtClean="0">
                        <a:latin typeface="Cambria Math" panose="02040503050406030204" pitchFamily="18" charset="0"/>
                        <a:ea typeface="Cambria" panose="02040503050406030204" pitchFamily="18" charset="0"/>
                      </a:rPr>
                      <m:t>𝑁</m:t>
                    </m:r>
                  </m:oMath>
                </a14:m>
                <a:r>
                  <a:rPr lang="en-US" sz="2000" dirty="0">
                    <a:latin typeface="Cambria" panose="02040503050406030204" pitchFamily="18" charset="0"/>
                    <a:ea typeface="Cambria" panose="02040503050406030204" pitchFamily="18" charset="0"/>
                  </a:rPr>
                  <a:t> samples to estimate expected values.</a:t>
                </a:r>
              </a:p>
              <a:p>
                <a:pPr>
                  <a:spcAft>
                    <a:spcPts val="500"/>
                  </a:spcAft>
                </a:pPr>
                <a:r>
                  <a:rPr lang="en-US" sz="2000" dirty="0">
                    <a:latin typeface="Cambria" panose="02040503050406030204" pitchFamily="18" charset="0"/>
                    <a:ea typeface="Cambria" panose="02040503050406030204" pitchFamily="18" charset="0"/>
                  </a:rPr>
                  <a:t>Using gradient descent both adaptive variables are updated via</a:t>
                </a:r>
              </a:p>
              <a:p>
                <a:pPr marL="0" indent="0" algn="ctr">
                  <a:spcAft>
                    <a:spcPts val="500"/>
                  </a:spcAft>
                  <a:buNone/>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𝜃</m:t>
                          </m:r>
                        </m:e>
                        <m:sub>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+1</m:t>
                          </m:r>
                        </m:sub>
                      </m:sSub>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𝜃</m:t>
                          </m:r>
                        </m:e>
                        <m:sub>
                          <m:r>
                            <a:rPr lang="en-US" sz="1800" b="0" i="1" smtClean="0">
                              <a:solidFill>
                                <a:schemeClr val="tx1"/>
                              </a:solidFill>
                              <a:latin typeface="Cambria Math" panose="02040503050406030204" pitchFamily="18" charset="0"/>
                              <a:ea typeface="Cambria Math" panose="02040503050406030204" pitchFamily="18" charset="0"/>
                            </a:rPr>
                            <m:t>𝑘</m:t>
                          </m:r>
                        </m:sub>
                      </m:sSub>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𝜇</m:t>
                          </m:r>
                        </m:e>
                        <m:sub>
                          <m:r>
                            <a:rPr lang="en-US" sz="1800" b="0" i="1" smtClean="0">
                              <a:solidFill>
                                <a:schemeClr val="tx1"/>
                              </a:solidFill>
                              <a:latin typeface="Cambria Math" panose="02040503050406030204" pitchFamily="18" charset="0"/>
                              <a:ea typeface="Cambria Math" panose="02040503050406030204" pitchFamily="18" charset="0"/>
                            </a:rPr>
                            <m:t>𝜃</m:t>
                          </m:r>
                        </m:sub>
                      </m:sSub>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m:rPr>
                              <m:sty m:val="p"/>
                            </m:rPr>
                            <a:rPr lang="en-US" sz="1800" b="0" i="1" smtClean="0">
                              <a:solidFill>
                                <a:schemeClr val="tx1"/>
                              </a:solidFill>
                              <a:latin typeface="Cambria Math" panose="02040503050406030204" pitchFamily="18" charset="0"/>
                              <a:ea typeface="Cambria Math" panose="02040503050406030204" pitchFamily="18" charset="0"/>
                            </a:rPr>
                            <m:t>∇</m:t>
                          </m:r>
                        </m:e>
                        <m:sub>
                          <m:r>
                            <a:rPr lang="en-US" sz="1800" b="0" i="1" smtClean="0">
                              <a:solidFill>
                                <a:schemeClr val="tx1"/>
                              </a:solidFill>
                              <a:latin typeface="Cambria Math" panose="02040503050406030204" pitchFamily="18" charset="0"/>
                              <a:ea typeface="Cambria Math" panose="02040503050406030204" pitchFamily="18" charset="0"/>
                            </a:rPr>
                            <m:t>𝜃</m:t>
                          </m:r>
                        </m:sub>
                      </m:sSub>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𝐽</m:t>
                          </m:r>
                        </m:e>
                        <m:sub>
                          <m:r>
                            <a:rPr lang="en-US" sz="1800" b="0" i="1" smtClean="0">
                              <a:solidFill>
                                <a:schemeClr val="tx1"/>
                              </a:solidFill>
                              <a:latin typeface="Cambria Math" panose="02040503050406030204" pitchFamily="18" charset="0"/>
                              <a:ea typeface="Cambria Math" panose="02040503050406030204" pitchFamily="18" charset="0"/>
                            </a:rPr>
                            <m:t>𝑘</m:t>
                          </m:r>
                        </m:sub>
                      </m:sSub>
                    </m:oMath>
                  </m:oMathPara>
                </a14:m>
                <a:endParaRPr lang="en-US" dirty="0">
                  <a:solidFill>
                    <a:schemeClr val="tx1"/>
                  </a:solidFill>
                  <a:latin typeface="Cambria" panose="02040503050406030204" pitchFamily="18" charset="0"/>
                  <a:ea typeface="Cambria" panose="02040503050406030204" pitchFamily="18" charset="0"/>
                </a:endParaRPr>
              </a:p>
              <a:p>
                <a:pPr marL="0" indent="0" algn="ctr">
                  <a:spcAft>
                    <a:spcPts val="500"/>
                  </a:spcAft>
                  <a:buNone/>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𝛾</m:t>
                          </m:r>
                        </m:e>
                        <m:sub>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+1</m:t>
                          </m:r>
                        </m:sub>
                      </m:sSub>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𝛾</m:t>
                          </m:r>
                        </m:e>
                        <m:sub>
                          <m:r>
                            <a:rPr lang="en-US" sz="1800" i="1">
                              <a:solidFill>
                                <a:schemeClr val="tx1"/>
                              </a:solidFill>
                              <a:latin typeface="Cambria Math" panose="02040503050406030204" pitchFamily="18" charset="0"/>
                              <a:ea typeface="Cambria Math" panose="02040503050406030204" pitchFamily="18" charset="0"/>
                            </a:rPr>
                            <m:t>𝑘</m:t>
                          </m:r>
                        </m:sub>
                      </m:sSub>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𝜇</m:t>
                          </m:r>
                        </m:e>
                        <m:sub>
                          <m:r>
                            <a:rPr lang="en-US" sz="1800" b="0" i="1" smtClean="0">
                              <a:solidFill>
                                <a:schemeClr val="tx1"/>
                              </a:solidFill>
                              <a:latin typeface="Cambria Math" panose="02040503050406030204" pitchFamily="18" charset="0"/>
                              <a:ea typeface="Cambria Math" panose="02040503050406030204" pitchFamily="18" charset="0"/>
                            </a:rPr>
                            <m:t>𝛾</m:t>
                          </m:r>
                        </m:sub>
                      </m:sSub>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m:rPr>
                              <m:sty m:val="p"/>
                            </m:rPr>
                            <a:rPr lang="en-US" sz="1800" b="0" i="1" smtClean="0">
                              <a:solidFill>
                                <a:schemeClr val="tx1"/>
                              </a:solidFill>
                              <a:latin typeface="Cambria Math" panose="02040503050406030204" pitchFamily="18" charset="0"/>
                              <a:ea typeface="Cambria Math" panose="02040503050406030204" pitchFamily="18" charset="0"/>
                            </a:rPr>
                            <m:t>∇</m:t>
                          </m:r>
                        </m:e>
                        <m:sub>
                          <m:r>
                            <a:rPr lang="en-US" sz="1800" i="1">
                              <a:solidFill>
                                <a:schemeClr val="tx1"/>
                              </a:solidFill>
                              <a:latin typeface="Cambria Math" panose="02040503050406030204" pitchFamily="18" charset="0"/>
                              <a:ea typeface="Cambria Math" panose="02040503050406030204" pitchFamily="18" charset="0"/>
                            </a:rPr>
                            <m:t>𝛾</m:t>
                          </m:r>
                        </m:sub>
                      </m:sSub>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𝐽</m:t>
                          </m:r>
                        </m:e>
                        <m:sub>
                          <m:r>
                            <a:rPr lang="en-US" sz="1800" b="0" i="1" smtClean="0">
                              <a:solidFill>
                                <a:schemeClr val="tx1"/>
                              </a:solidFill>
                              <a:latin typeface="Cambria Math" panose="02040503050406030204" pitchFamily="18" charset="0"/>
                              <a:ea typeface="Cambria Math" panose="02040503050406030204" pitchFamily="18" charset="0"/>
                            </a:rPr>
                            <m:t>𝑘</m:t>
                          </m:r>
                        </m:sub>
                      </m:sSub>
                    </m:oMath>
                  </m:oMathPara>
                </a14:m>
                <a:endParaRPr lang="en-US" dirty="0">
                  <a:solidFill>
                    <a:schemeClr val="tx1"/>
                  </a:solidFill>
                  <a:latin typeface="Cambria" panose="02040503050406030204" pitchFamily="18" charset="0"/>
                  <a:ea typeface="Cambria" panose="02040503050406030204" pitchFamily="18" charset="0"/>
                </a:endParaRPr>
              </a:p>
              <a:p>
                <a:pPr marL="0" indent="0">
                  <a:spcAft>
                    <a:spcPts val="500"/>
                  </a:spcAft>
                  <a:buNone/>
                </a:pPr>
                <a:endParaRPr lang="en-US" sz="2000" dirty="0">
                  <a:latin typeface="Cambria" panose="02040503050406030204" pitchFamily="18" charset="0"/>
                  <a:ea typeface="Cambria" panose="02040503050406030204" pitchFamily="18" charset="0"/>
                </a:endParaRPr>
              </a:p>
            </p:txBody>
          </p:sp>
        </mc:Choice>
        <mc:Fallback xmlns="">
          <p:sp>
            <p:nvSpPr>
              <p:cNvPr id="6" name="Content Placeholder 5">
                <a:extLst>
                  <a:ext uri="{FF2B5EF4-FFF2-40B4-BE49-F238E27FC236}">
                    <a16:creationId xmlns:a16="http://schemas.microsoft.com/office/drawing/2014/main" id="{37E8E776-A7EF-E458-0A7A-A14BE4CAAE99}"/>
                  </a:ext>
                </a:extLst>
              </p:cNvPr>
              <p:cNvSpPr>
                <a:spLocks noGrp="1" noRot="1" noChangeAspect="1" noMove="1" noResize="1" noEditPoints="1" noAdjustHandles="1" noChangeArrowheads="1" noChangeShapeType="1" noTextEdit="1"/>
              </p:cNvSpPr>
              <p:nvPr>
                <p:ph idx="1"/>
              </p:nvPr>
            </p:nvSpPr>
            <p:spPr>
              <a:xfrm>
                <a:off x="5479472" y="1189433"/>
                <a:ext cx="6483927" cy="5320549"/>
              </a:xfrm>
              <a:blipFill>
                <a:blip r:embed="rId5"/>
                <a:stretch>
                  <a:fillRect l="-847" t="-1145" r="-1787"/>
                </a:stretch>
              </a:blipFill>
            </p:spPr>
            <p:txBody>
              <a:bodyPr/>
              <a:lstStyle/>
              <a:p>
                <a:r>
                  <a:rPr lang="en-US">
                    <a:noFill/>
                  </a:rPr>
                  <a:t> </a:t>
                </a:r>
              </a:p>
            </p:txBody>
          </p:sp>
        </mc:Fallback>
      </mc:AlternateContent>
      <p:pic>
        <p:nvPicPr>
          <p:cNvPr id="3" name="Picture 2" descr="Chart, line chart&#10;&#10;Description automatically generated">
            <a:extLst>
              <a:ext uri="{FF2B5EF4-FFF2-40B4-BE49-F238E27FC236}">
                <a16:creationId xmlns:a16="http://schemas.microsoft.com/office/drawing/2014/main" id="{3E948F4F-CEE6-FF3F-79A4-8ED8D02B5DA5}"/>
              </a:ext>
            </a:extLst>
          </p:cNvPr>
          <p:cNvPicPr>
            <a:picLocks noChangeAspect="1"/>
          </p:cNvPicPr>
          <p:nvPr/>
        </p:nvPicPr>
        <p:blipFill rotWithShape="1">
          <a:blip r:embed="rId6">
            <a:extLst>
              <a:ext uri="{28A0092B-C50C-407E-A947-70E740481C1C}">
                <a14:useLocalDpi xmlns:a14="http://schemas.microsoft.com/office/drawing/2010/main" val="0"/>
              </a:ext>
            </a:extLst>
          </a:blip>
          <a:srcRect t="12463" r="48511"/>
          <a:stretch/>
        </p:blipFill>
        <p:spPr>
          <a:xfrm>
            <a:off x="676512" y="1943872"/>
            <a:ext cx="4450369" cy="4179674"/>
          </a:xfrm>
          <a:prstGeom prst="rect">
            <a:avLst/>
          </a:prstGeom>
        </p:spPr>
      </p:pic>
      <p:sp>
        <p:nvSpPr>
          <p:cNvPr id="5" name="Arc 4">
            <a:extLst>
              <a:ext uri="{FF2B5EF4-FFF2-40B4-BE49-F238E27FC236}">
                <a16:creationId xmlns:a16="http://schemas.microsoft.com/office/drawing/2014/main" id="{70D9A0D5-EF0A-90C9-F7A5-90B7BD68EEB7}"/>
              </a:ext>
            </a:extLst>
          </p:cNvPr>
          <p:cNvSpPr/>
          <p:nvPr/>
        </p:nvSpPr>
        <p:spPr>
          <a:xfrm rot="5400000">
            <a:off x="1457677" y="2100803"/>
            <a:ext cx="3047446" cy="3113037"/>
          </a:xfrm>
          <a:prstGeom prst="arc">
            <a:avLst>
              <a:gd name="adj1" fmla="val 16200000"/>
              <a:gd name="adj2" fmla="val 16192463"/>
            </a:avLst>
          </a:prstGeom>
          <a:ln>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0F0B2E9-B81B-AE6C-162B-A3D5C8372270}"/>
              </a:ext>
            </a:extLst>
          </p:cNvPr>
          <p:cNvCxnSpPr>
            <a:cxnSpLocks/>
          </p:cNvCxnSpPr>
          <p:nvPr/>
        </p:nvCxnSpPr>
        <p:spPr>
          <a:xfrm flipV="1">
            <a:off x="3664424" y="2112818"/>
            <a:ext cx="734394" cy="838200"/>
          </a:xfrm>
          <a:prstGeom prst="line">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523F074-362F-C1F7-AFCA-99C7A8458292}"/>
                  </a:ext>
                </a:extLst>
              </p:cNvPr>
              <p:cNvSpPr txBox="1"/>
              <p:nvPr/>
            </p:nvSpPr>
            <p:spPr>
              <a:xfrm>
                <a:off x="4117878" y="3244334"/>
                <a:ext cx="4763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𝑘</m:t>
                          </m:r>
                        </m:sub>
                      </m:sSub>
                    </m:oMath>
                  </m:oMathPara>
                </a14:m>
                <a:endParaRPr lang="en-US" dirty="0"/>
              </a:p>
            </p:txBody>
          </p:sp>
        </mc:Choice>
        <mc:Fallback xmlns="">
          <p:sp>
            <p:nvSpPr>
              <p:cNvPr id="14" name="TextBox 13">
                <a:extLst>
                  <a:ext uri="{FF2B5EF4-FFF2-40B4-BE49-F238E27FC236}">
                    <a16:creationId xmlns:a16="http://schemas.microsoft.com/office/drawing/2014/main" id="{5523F074-362F-C1F7-AFCA-99C7A8458292}"/>
                  </a:ext>
                </a:extLst>
              </p:cNvPr>
              <p:cNvSpPr txBox="1">
                <a:spLocks noRot="1" noChangeAspect="1" noMove="1" noResize="1" noEditPoints="1" noAdjustHandles="1" noChangeArrowheads="1" noChangeShapeType="1" noTextEdit="1"/>
              </p:cNvSpPr>
              <p:nvPr/>
            </p:nvSpPr>
            <p:spPr>
              <a:xfrm>
                <a:off x="4117878" y="3244334"/>
                <a:ext cx="47634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184EF6-9671-1D80-14F3-986011B2B3F6}"/>
                  </a:ext>
                </a:extLst>
              </p:cNvPr>
              <p:cNvSpPr txBox="1"/>
              <p:nvPr/>
            </p:nvSpPr>
            <p:spPr>
              <a:xfrm>
                <a:off x="4120784" y="2189181"/>
                <a:ext cx="4687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𝑘</m:t>
                          </m:r>
                        </m:sub>
                      </m:sSub>
                    </m:oMath>
                  </m:oMathPara>
                </a14:m>
                <a:endParaRPr lang="en-US" dirty="0"/>
              </a:p>
            </p:txBody>
          </p:sp>
        </mc:Choice>
        <mc:Fallback xmlns="">
          <p:sp>
            <p:nvSpPr>
              <p:cNvPr id="16" name="TextBox 15">
                <a:extLst>
                  <a:ext uri="{FF2B5EF4-FFF2-40B4-BE49-F238E27FC236}">
                    <a16:creationId xmlns:a16="http://schemas.microsoft.com/office/drawing/2014/main" id="{1A184EF6-9671-1D80-14F3-986011B2B3F6}"/>
                  </a:ext>
                </a:extLst>
              </p:cNvPr>
              <p:cNvSpPr txBox="1">
                <a:spLocks noRot="1" noChangeAspect="1" noMove="1" noResize="1" noEditPoints="1" noAdjustHandles="1" noChangeArrowheads="1" noChangeShapeType="1" noTextEdit="1"/>
              </p:cNvSpPr>
              <p:nvPr/>
            </p:nvSpPr>
            <p:spPr>
              <a:xfrm>
                <a:off x="4120784" y="2189181"/>
                <a:ext cx="468782" cy="369332"/>
              </a:xfrm>
              <a:prstGeom prst="rect">
                <a:avLst/>
              </a:prstGeom>
              <a:blipFill>
                <a:blip r:embed="rId8"/>
                <a:stretch>
                  <a:fillRect b="-3279"/>
                </a:stretch>
              </a:blipFill>
            </p:spPr>
            <p:txBody>
              <a:bodyPr/>
              <a:lstStyle/>
              <a:p>
                <a:r>
                  <a:rPr lang="en-US">
                    <a:noFill/>
                  </a:rPr>
                  <a:t> </a:t>
                </a:r>
              </a:p>
            </p:txBody>
          </p:sp>
        </mc:Fallback>
      </mc:AlternateContent>
    </p:spTree>
    <p:extLst>
      <p:ext uri="{BB962C8B-B14F-4D97-AF65-F5344CB8AC3E}">
        <p14:creationId xmlns:p14="http://schemas.microsoft.com/office/powerpoint/2010/main" val="3623838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Modifier CMA for Clutter Filtering, cont.</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51</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7E8E776-A7EF-E458-0A7A-A14BE4CAAE99}"/>
                  </a:ext>
                </a:extLst>
              </p:cNvPr>
              <p:cNvSpPr>
                <a:spLocks noGrp="1"/>
              </p:cNvSpPr>
              <p:nvPr>
                <p:ph idx="1"/>
              </p:nvPr>
            </p:nvSpPr>
            <p:spPr>
              <a:xfrm>
                <a:off x="581192" y="1189433"/>
                <a:ext cx="11382207" cy="5320549"/>
              </a:xfrm>
            </p:spPr>
            <p:txBody>
              <a:bodyPr>
                <a:normAutofit/>
              </a:bodyPr>
              <a:lstStyle/>
              <a:p>
                <a:pPr marL="0" indent="0" algn="ctr">
                  <a:spcAft>
                    <a:spcPts val="1000"/>
                  </a:spcAft>
                  <a:buNone/>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𝜃</m:t>
                          </m:r>
                        </m:e>
                        <m:sub>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+1</m:t>
                          </m:r>
                        </m:sub>
                      </m:sSub>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𝜃</m:t>
                          </m:r>
                        </m:e>
                        <m:sub>
                          <m:r>
                            <a:rPr lang="en-US" sz="1800" b="0" i="1" smtClean="0">
                              <a:solidFill>
                                <a:schemeClr val="tx1"/>
                              </a:solidFill>
                              <a:latin typeface="Cambria Math" panose="02040503050406030204" pitchFamily="18" charset="0"/>
                              <a:ea typeface="Cambria Math" panose="02040503050406030204" pitchFamily="18" charset="0"/>
                            </a:rPr>
                            <m:t>𝑘</m:t>
                          </m:r>
                        </m:sub>
                      </m:sSub>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𝜇</m:t>
                          </m:r>
                        </m:e>
                        <m:sub>
                          <m:r>
                            <a:rPr lang="en-US" sz="1800" b="0" i="1" smtClean="0">
                              <a:solidFill>
                                <a:schemeClr val="tx1"/>
                              </a:solidFill>
                              <a:latin typeface="Cambria Math" panose="02040503050406030204" pitchFamily="18" charset="0"/>
                              <a:ea typeface="Cambria Math" panose="02040503050406030204" pitchFamily="18" charset="0"/>
                            </a:rPr>
                            <m:t>𝜃</m:t>
                          </m:r>
                        </m:sub>
                      </m:sSub>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m:rPr>
                              <m:sty m:val="p"/>
                            </m:rPr>
                            <a:rPr lang="en-US" sz="1800" b="0" i="1" smtClean="0">
                              <a:solidFill>
                                <a:schemeClr val="tx1"/>
                              </a:solidFill>
                              <a:latin typeface="Cambria Math" panose="02040503050406030204" pitchFamily="18" charset="0"/>
                              <a:ea typeface="Cambria Math" panose="02040503050406030204" pitchFamily="18" charset="0"/>
                            </a:rPr>
                            <m:t>∇</m:t>
                          </m:r>
                        </m:e>
                        <m:sub>
                          <m:r>
                            <a:rPr lang="en-US" sz="1800" b="0" i="1" smtClean="0">
                              <a:solidFill>
                                <a:schemeClr val="tx1"/>
                              </a:solidFill>
                              <a:latin typeface="Cambria Math" panose="02040503050406030204" pitchFamily="18" charset="0"/>
                              <a:ea typeface="Cambria Math" panose="02040503050406030204" pitchFamily="18" charset="0"/>
                            </a:rPr>
                            <m:t>𝜃</m:t>
                          </m:r>
                        </m:sub>
                      </m:sSub>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𝐽</m:t>
                          </m:r>
                        </m:e>
                        <m:sub>
                          <m:r>
                            <a:rPr lang="en-US" sz="1800" b="0" i="1" smtClean="0">
                              <a:solidFill>
                                <a:schemeClr val="tx1"/>
                              </a:solidFill>
                              <a:latin typeface="Cambria Math" panose="02040503050406030204" pitchFamily="18" charset="0"/>
                              <a:ea typeface="Cambria Math" panose="02040503050406030204" pitchFamily="18" charset="0"/>
                            </a:rPr>
                            <m:t>𝑘</m:t>
                          </m:r>
                        </m:sub>
                      </m:sSub>
                    </m:oMath>
                  </m:oMathPara>
                </a14:m>
                <a:endParaRPr lang="en-US" sz="1800" dirty="0">
                  <a:solidFill>
                    <a:schemeClr val="tx1"/>
                  </a:solidFill>
                  <a:latin typeface="Cambria" panose="02040503050406030204" pitchFamily="18" charset="0"/>
                  <a:ea typeface="Cambria" panose="02040503050406030204" pitchFamily="18" charset="0"/>
                </a:endParaRPr>
              </a:p>
              <a:p>
                <a:pPr marL="0" indent="0" algn="ctr">
                  <a:spcAft>
                    <a:spcPts val="1000"/>
                  </a:spcAft>
                  <a:buNone/>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𝛾</m:t>
                          </m:r>
                        </m:e>
                        <m:sub>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+1</m:t>
                          </m:r>
                        </m:sub>
                      </m:sSub>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𝛾</m:t>
                          </m:r>
                        </m:e>
                        <m:sub>
                          <m:r>
                            <a:rPr lang="en-US" sz="1800" i="1">
                              <a:solidFill>
                                <a:schemeClr val="tx1"/>
                              </a:solidFill>
                              <a:latin typeface="Cambria Math" panose="02040503050406030204" pitchFamily="18" charset="0"/>
                              <a:ea typeface="Cambria Math" panose="02040503050406030204" pitchFamily="18" charset="0"/>
                            </a:rPr>
                            <m:t>𝑘</m:t>
                          </m:r>
                        </m:sub>
                      </m:sSub>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𝜇</m:t>
                          </m:r>
                        </m:e>
                        <m:sub>
                          <m:r>
                            <a:rPr lang="en-US" sz="1800" b="0" i="1" smtClean="0">
                              <a:solidFill>
                                <a:schemeClr val="tx1"/>
                              </a:solidFill>
                              <a:latin typeface="Cambria Math" panose="02040503050406030204" pitchFamily="18" charset="0"/>
                              <a:ea typeface="Cambria Math" panose="02040503050406030204" pitchFamily="18" charset="0"/>
                            </a:rPr>
                            <m:t>𝛾</m:t>
                          </m:r>
                        </m:sub>
                      </m:sSub>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m:rPr>
                              <m:sty m:val="p"/>
                            </m:rPr>
                            <a:rPr lang="en-US" sz="1800" b="0" i="1" smtClean="0">
                              <a:solidFill>
                                <a:schemeClr val="tx1"/>
                              </a:solidFill>
                              <a:latin typeface="Cambria Math" panose="02040503050406030204" pitchFamily="18" charset="0"/>
                              <a:ea typeface="Cambria Math" panose="02040503050406030204" pitchFamily="18" charset="0"/>
                            </a:rPr>
                            <m:t>∇</m:t>
                          </m:r>
                        </m:e>
                        <m:sub>
                          <m:r>
                            <a:rPr lang="en-US" sz="1800" i="1">
                              <a:solidFill>
                                <a:schemeClr val="tx1"/>
                              </a:solidFill>
                              <a:latin typeface="Cambria Math" panose="02040503050406030204" pitchFamily="18" charset="0"/>
                              <a:ea typeface="Cambria Math" panose="02040503050406030204" pitchFamily="18" charset="0"/>
                            </a:rPr>
                            <m:t>𝛾</m:t>
                          </m:r>
                        </m:sub>
                      </m:sSub>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𝐽</m:t>
                          </m:r>
                        </m:e>
                        <m:sub>
                          <m:r>
                            <a:rPr lang="en-US" sz="1800" b="0" i="1" smtClean="0">
                              <a:solidFill>
                                <a:schemeClr val="tx1"/>
                              </a:solidFill>
                              <a:latin typeface="Cambria Math" panose="02040503050406030204" pitchFamily="18" charset="0"/>
                              <a:ea typeface="Cambria Math" panose="02040503050406030204" pitchFamily="18" charset="0"/>
                            </a:rPr>
                            <m:t>𝑘</m:t>
                          </m:r>
                        </m:sub>
                      </m:sSub>
                    </m:oMath>
                  </m:oMathPara>
                </a14:m>
                <a:endParaRPr lang="en-US" sz="1800" dirty="0">
                  <a:solidFill>
                    <a:schemeClr val="tx1"/>
                  </a:solidFill>
                  <a:latin typeface="Cambria" panose="02040503050406030204" pitchFamily="18" charset="0"/>
                  <a:ea typeface="Cambria" panose="02040503050406030204" pitchFamily="18" charset="0"/>
                </a:endParaRPr>
              </a:p>
              <a:p>
                <a:pPr marL="0" indent="0" algn="ctr">
                  <a:spcAft>
                    <a:spcPts val="1000"/>
                  </a:spcAft>
                  <a:buNone/>
                </a:pPr>
                <a:r>
                  <a:rPr lang="en-US" sz="1800" dirty="0">
                    <a:latin typeface="Cambria" panose="02040503050406030204" pitchFamily="18" charset="0"/>
                    <a:ea typeface="Cambria" panose="02040503050406030204" pitchFamily="18" charset="0"/>
                  </a:rPr>
                  <a:t>Let </a:t>
                </a:r>
                <a14:m>
                  <m:oMath xmlns:m="http://schemas.openxmlformats.org/officeDocument/2006/math">
                    <m:r>
                      <a:rPr lang="en-US" sz="1800" b="0" i="1" smtClean="0">
                        <a:latin typeface="Cambria Math" panose="02040503050406030204" pitchFamily="18" charset="0"/>
                        <a:ea typeface="Cambria Math" panose="02040503050406030204" pitchFamily="18" charset="0"/>
                      </a:rPr>
                      <m:t>𝐵</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𝔼</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e>
                      <m:sub>
                        <m:r>
                          <a:rPr lang="en-US" sz="1800" b="0" i="1" smtClean="0">
                            <a:latin typeface="Cambria Math" panose="02040503050406030204" pitchFamily="18" charset="0"/>
                            <a:ea typeface="Cambria Math" panose="02040503050406030204" pitchFamily="18" charset="0"/>
                          </a:rPr>
                          <m:t>𝑜𝑢𝑡</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𝑘</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𝑁</m:t>
                        </m:r>
                      </m:den>
                    </m:f>
                  </m:oMath>
                </a14:m>
                <a:r>
                  <a:rPr lang="en-US" sz="1800" dirty="0">
                    <a:ea typeface="Cambria Math" panose="02040503050406030204" pitchFamily="18" charset="0"/>
                  </a:rPr>
                  <a:t> </a:t>
                </a:r>
                <a14:m>
                  <m:oMath xmlns:m="http://schemas.openxmlformats.org/officeDocument/2006/math">
                    <m:nary>
                      <m:naryPr>
                        <m:chr m:val="∑"/>
                        <m:ctrlPr>
                          <a:rPr lang="en-US" sz="1800" i="1">
                            <a:latin typeface="Cambria Math" panose="02040503050406030204" pitchFamily="18" charset="0"/>
                            <a:ea typeface="Cambria Math" panose="02040503050406030204" pitchFamily="18" charset="0"/>
                          </a:rPr>
                        </m:ctrlPr>
                      </m:naryPr>
                      <m:sub>
                        <m:r>
                          <a:rPr lang="en-US" sz="1800" b="0" i="1" smtClean="0">
                            <a:latin typeface="Cambria Math" panose="02040503050406030204" pitchFamily="18" charset="0"/>
                            <a:ea typeface="Cambria Math" panose="02040503050406030204" pitchFamily="18" charset="0"/>
                          </a:rPr>
                          <m:t>𝑝</m:t>
                        </m:r>
                        <m:r>
                          <a:rPr lang="en-US" sz="1800" i="1">
                            <a:latin typeface="Cambria Math" panose="02040503050406030204" pitchFamily="18" charset="0"/>
                            <a:ea typeface="Cambria Math" panose="02040503050406030204" pitchFamily="18" charset="0"/>
                          </a:rPr>
                          <m:t>=0</m:t>
                        </m:r>
                      </m:sub>
                      <m:sup>
                        <m:r>
                          <a:rPr lang="en-US" sz="1800" i="1">
                            <a:latin typeface="Cambria Math" panose="02040503050406030204" pitchFamily="18" charset="0"/>
                            <a:ea typeface="Cambria Math" panose="02040503050406030204" pitchFamily="18" charset="0"/>
                          </a:rPr>
                          <m:t>𝑁</m:t>
                        </m:r>
                        <m:r>
                          <a:rPr lang="en-US" sz="1800" i="1">
                            <a:latin typeface="Cambria Math" panose="02040503050406030204" pitchFamily="18" charset="0"/>
                            <a:ea typeface="Cambria Math" panose="02040503050406030204" pitchFamily="18" charset="0"/>
                          </a:rPr>
                          <m:t>−1</m:t>
                        </m:r>
                      </m:sup>
                      <m:e>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𝑝</m:t>
                                </m:r>
                              </m:e>
                            </m:d>
                          </m:e>
                        </m:d>
                      </m:e>
                    </m:nary>
                  </m:oMath>
                </a14:m>
                <a:endParaRPr lang="en-US" sz="1800" dirty="0">
                  <a:solidFill>
                    <a:schemeClr val="tx1"/>
                  </a:solidFill>
                  <a:latin typeface="Cambria" panose="02040503050406030204" pitchFamily="18" charset="0"/>
                  <a:ea typeface="Cambria" panose="02040503050406030204" pitchFamily="18" charset="0"/>
                </a:endParaRPr>
              </a:p>
              <a:p>
                <a:pPr marL="0" indent="0" algn="ctr">
                  <a:spcAft>
                    <a:spcPts val="1000"/>
                  </a:spcAft>
                  <a:buNone/>
                </a:pPr>
                <a:endParaRPr lang="en-US" sz="1800" dirty="0">
                  <a:solidFill>
                    <a:schemeClr val="tx1"/>
                  </a:solidFill>
                  <a:latin typeface="Cambria" panose="02040503050406030204" pitchFamily="18" charset="0"/>
                  <a:ea typeface="Cambria" panose="02040503050406030204" pitchFamily="18" charset="0"/>
                </a:endParaRPr>
              </a:p>
              <a:p>
                <a:pPr marL="0" indent="0">
                  <a:spcAft>
                    <a:spcPts val="1000"/>
                  </a:spcAft>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m:rPr>
                              <m:sty m:val="p"/>
                            </m:rPr>
                            <a:rPr lang="en-US" sz="1800" b="0" i="1" smtClean="0">
                              <a:solidFill>
                                <a:schemeClr val="tx1"/>
                              </a:solidFill>
                              <a:latin typeface="Cambria Math" panose="02040503050406030204" pitchFamily="18" charset="0"/>
                              <a:ea typeface="Cambria Math" panose="02040503050406030204" pitchFamily="18" charset="0"/>
                            </a:rPr>
                            <m:t>∇</m:t>
                          </m:r>
                        </m:e>
                        <m:sub>
                          <m:r>
                            <a:rPr lang="en-US" sz="1800" b="0" i="1" smtClean="0">
                              <a:solidFill>
                                <a:schemeClr val="tx1"/>
                              </a:solidFill>
                              <a:latin typeface="Cambria Math" panose="02040503050406030204" pitchFamily="18" charset="0"/>
                              <a:ea typeface="Cambria Math" panose="02040503050406030204" pitchFamily="18" charset="0"/>
                            </a:rPr>
                            <m:t>𝜃</m:t>
                          </m:r>
                        </m:sub>
                      </m:sSub>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𝐽</m:t>
                          </m:r>
                        </m:e>
                        <m:sub>
                          <m:r>
                            <a:rPr lang="en-US" sz="1800" b="0" i="1" smtClean="0">
                              <a:solidFill>
                                <a:schemeClr val="tx1"/>
                              </a:solidFill>
                              <a:latin typeface="Cambria Math" panose="02040503050406030204" pitchFamily="18" charset="0"/>
                              <a:ea typeface="Cambria Math" panose="02040503050406030204" pitchFamily="18" charset="0"/>
                            </a:rPr>
                            <m:t>𝑘</m:t>
                          </m:r>
                        </m:sub>
                      </m:sSub>
                      <m:r>
                        <a:rPr lang="en-US" sz="1800" b="0" i="1" smtClean="0">
                          <a:solidFill>
                            <a:schemeClr val="tx1"/>
                          </a:solidFill>
                          <a:latin typeface="Cambria Math" panose="02040503050406030204" pitchFamily="18" charset="0"/>
                          <a:ea typeface="Cambria Math" panose="02040503050406030204" pitchFamily="18" charset="0"/>
                        </a:rPr>
                        <m:t>=</m:t>
                      </m:r>
                      <m:f>
                        <m:fPr>
                          <m:ctrlPr>
                            <a:rPr lang="en-US" sz="1800" b="0" i="1" smtClean="0">
                              <a:solidFill>
                                <a:schemeClr val="tx1"/>
                              </a:solidFill>
                              <a:latin typeface="Cambria Math" panose="02040503050406030204" pitchFamily="18" charset="0"/>
                              <a:ea typeface="Cambria Math" panose="02040503050406030204" pitchFamily="18" charset="0"/>
                            </a:rPr>
                          </m:ctrlPr>
                        </m:fPr>
                        <m:num>
                          <m:r>
                            <a:rPr lang="en-US" sz="1800" b="0" i="1" smtClean="0">
                              <a:solidFill>
                                <a:schemeClr val="tx1"/>
                              </a:solidFill>
                              <a:latin typeface="Cambria Math" panose="02040503050406030204" pitchFamily="18" charset="0"/>
                              <a:ea typeface="Cambria Math" panose="02040503050406030204" pitchFamily="18" charset="0"/>
                            </a:rPr>
                            <m:t>1</m:t>
                          </m:r>
                        </m:num>
                        <m:den>
                          <m:r>
                            <a:rPr lang="en-US" sz="1800" b="0" i="1" smtClean="0">
                              <a:solidFill>
                                <a:schemeClr val="tx1"/>
                              </a:solidFill>
                              <a:latin typeface="Cambria Math" panose="02040503050406030204" pitchFamily="18" charset="0"/>
                              <a:ea typeface="Cambria Math" panose="02040503050406030204" pitchFamily="18" charset="0"/>
                            </a:rPr>
                            <m:t>𝑁</m:t>
                          </m:r>
                        </m:den>
                      </m:f>
                      <m:nary>
                        <m:naryPr>
                          <m:chr m:val="∑"/>
                          <m:ctrlPr>
                            <a:rPr lang="en-US" sz="1800" b="0" i="1" smtClean="0">
                              <a:solidFill>
                                <a:schemeClr val="tx1"/>
                              </a:solidFill>
                              <a:latin typeface="Cambria Math" panose="02040503050406030204" pitchFamily="18" charset="0"/>
                              <a:ea typeface="Cambria Math" panose="02040503050406030204" pitchFamily="18" charset="0"/>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rPr>
                            <m:t>𝑛</m:t>
                          </m:r>
                          <m:r>
                            <a:rPr lang="en-US" sz="1800" b="0" i="1" smtClean="0">
                              <a:solidFill>
                                <a:schemeClr val="tx1"/>
                              </a:solidFill>
                              <a:latin typeface="Cambria Math" panose="02040503050406030204" pitchFamily="18" charset="0"/>
                              <a:ea typeface="Cambria Math" panose="02040503050406030204" pitchFamily="18" charset="0"/>
                            </a:rPr>
                            <m:t>=0</m:t>
                          </m:r>
                        </m:sub>
                        <m:sup>
                          <m:r>
                            <a:rPr lang="en-US" sz="1800" b="0" i="1" smtClean="0">
                              <a:solidFill>
                                <a:schemeClr val="tx1"/>
                              </a:solidFill>
                              <a:latin typeface="Cambria Math" panose="02040503050406030204" pitchFamily="18" charset="0"/>
                              <a:ea typeface="Cambria Math" panose="02040503050406030204" pitchFamily="18" charset="0"/>
                            </a:rPr>
                            <m:t>𝑁</m:t>
                          </m:r>
                          <m:r>
                            <a:rPr lang="en-US" sz="1800" b="0" i="1" smtClean="0">
                              <a:solidFill>
                                <a:schemeClr val="tx1"/>
                              </a:solidFill>
                              <a:latin typeface="Cambria Math" panose="02040503050406030204" pitchFamily="18" charset="0"/>
                              <a:ea typeface="Cambria Math" panose="02040503050406030204" pitchFamily="18" charset="0"/>
                            </a:rPr>
                            <m:t>−1</m:t>
                          </m:r>
                        </m:sup>
                        <m:e>
                          <m:d>
                            <m:dPr>
                              <m:ctrlPr>
                                <a:rPr lang="en-US" sz="1800" b="0" i="1" smtClean="0">
                                  <a:solidFill>
                                    <a:schemeClr val="tx1"/>
                                  </a:solidFill>
                                  <a:latin typeface="Cambria Math" panose="02040503050406030204" pitchFamily="18" charset="0"/>
                                  <a:ea typeface="Cambria Math" panose="02040503050406030204" pitchFamily="18" charset="0"/>
                                </a:rPr>
                              </m:ctrlPr>
                            </m:dPr>
                            <m:e>
                              <m:d>
                                <m:dPr>
                                  <m:begChr m:val="|"/>
                                  <m:endChr m:val="|"/>
                                  <m:ctrlPr>
                                    <a:rPr lang="en-US" sz="1800" b="0" i="1" smtClean="0">
                                      <a:solidFill>
                                        <a:schemeClr val="tx1"/>
                                      </a:solidFill>
                                      <a:latin typeface="Cambria Math" panose="02040503050406030204" pitchFamily="18" charset="0"/>
                                      <a:ea typeface="Cambria Math" panose="02040503050406030204" pitchFamily="18" charset="0"/>
                                    </a:rPr>
                                  </m:ctrlPr>
                                </m:dPr>
                                <m:e>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𝑦</m:t>
                                      </m:r>
                                    </m:e>
                                    <m:sub>
                                      <m:r>
                                        <a:rPr lang="en-US" sz="1800" b="0" i="1" smtClean="0">
                                          <a:solidFill>
                                            <a:schemeClr val="tx1"/>
                                          </a:solidFill>
                                          <a:latin typeface="Cambria Math" panose="02040503050406030204" pitchFamily="18" charset="0"/>
                                          <a:ea typeface="Cambria Math" panose="02040503050406030204" pitchFamily="18" charset="0"/>
                                        </a:rPr>
                                        <m:t>𝑜𝑢𝑡</m:t>
                                      </m:r>
                                    </m:sub>
                                  </m:sSub>
                                  <m:d>
                                    <m:dPr>
                                      <m:begChr m:val="["/>
                                      <m:endChr m:val="]"/>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𝑛</m:t>
                                      </m:r>
                                    </m:e>
                                  </m:d>
                                </m:e>
                              </m:d>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𝐵</m:t>
                              </m:r>
                              <m:d>
                                <m:dPr>
                                  <m:begChr m:val="["/>
                                  <m:endChr m:val="]"/>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𝑛</m:t>
                                  </m:r>
                                </m:e>
                              </m:d>
                            </m:e>
                          </m:d>
                          <m:d>
                            <m:dPr>
                              <m:ctrlPr>
                                <a:rPr lang="en-US" sz="1800" b="0" i="1" smtClean="0">
                                  <a:solidFill>
                                    <a:schemeClr val="tx1"/>
                                  </a:solidFill>
                                  <a:latin typeface="Cambria Math" panose="02040503050406030204" pitchFamily="18" charset="0"/>
                                  <a:ea typeface="Cambria Math" panose="02040503050406030204" pitchFamily="18" charset="0"/>
                                </a:rPr>
                              </m:ctrlPr>
                            </m:dPr>
                            <m:e>
                              <m:f>
                                <m:fPr>
                                  <m:ctrlPr>
                                    <a:rPr lang="en-US" sz="1800" b="0" i="1" smtClean="0">
                                      <a:solidFill>
                                        <a:schemeClr val="tx1"/>
                                      </a:solidFill>
                                      <a:latin typeface="Cambria Math" panose="02040503050406030204" pitchFamily="18" charset="0"/>
                                      <a:ea typeface="Cambria Math" panose="02040503050406030204" pitchFamily="18" charset="0"/>
                                    </a:rPr>
                                  </m:ctrlPr>
                                </m:fPr>
                                <m:num>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𝑦</m:t>
                                      </m:r>
                                    </m:e>
                                    <m:sub>
                                      <m:r>
                                        <a:rPr lang="en-US" sz="1800" b="0" i="1" smtClean="0">
                                          <a:solidFill>
                                            <a:schemeClr val="tx1"/>
                                          </a:solidFill>
                                          <a:latin typeface="Cambria Math" panose="02040503050406030204" pitchFamily="18" charset="0"/>
                                          <a:ea typeface="Cambria Math" panose="02040503050406030204" pitchFamily="18" charset="0"/>
                                        </a:rPr>
                                        <m:t>𝑜𝑢𝑡</m:t>
                                      </m:r>
                                    </m:sub>
                                  </m:sSub>
                                  <m:d>
                                    <m:dPr>
                                      <m:begChr m:val="["/>
                                      <m:endChr m:val="]"/>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𝑛</m:t>
                                      </m:r>
                                    </m:e>
                                  </m:d>
                                </m:num>
                                <m:den>
                                  <m:d>
                                    <m:dPr>
                                      <m:begChr m:val="|"/>
                                      <m:endChr m:val="|"/>
                                      <m:ctrlPr>
                                        <a:rPr lang="en-US" sz="1800" b="0" i="1" smtClean="0">
                                          <a:solidFill>
                                            <a:schemeClr val="tx1"/>
                                          </a:solidFill>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e>
                                      </m:d>
                                    </m:e>
                                  </m:d>
                                </m:den>
                              </m:f>
                              <m:sSub>
                                <m:sSubPr>
                                  <m:ctrlPr>
                                    <a:rPr lang="en-US" sz="1800" i="1">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e>
                              </m:d>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𝜃</m:t>
                                  </m:r>
                                </m:sub>
                              </m:sSub>
                              <m:r>
                                <a:rPr lang="en-US" sz="1800" i="1">
                                  <a:latin typeface="Cambria Math" panose="02040503050406030204" pitchFamily="18" charset="0"/>
                                  <a:ea typeface="Cambria Math" panose="02040503050406030204" pitchFamily="18" charset="0"/>
                                </a:rPr>
                                <m:t>𝐵</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e>
                              </m:d>
                            </m:e>
                          </m:d>
                        </m:e>
                      </m:nary>
                    </m:oMath>
                  </m:oMathPara>
                </a14:m>
                <a:endParaRPr lang="en-US" sz="1800" dirty="0">
                  <a:latin typeface="Cambria" panose="02040503050406030204" pitchFamily="18" charset="0"/>
                  <a:ea typeface="Cambria" panose="02040503050406030204" pitchFamily="18" charset="0"/>
                </a:endParaRPr>
              </a:p>
              <a:p>
                <a:pPr marL="0" indent="0" algn="r">
                  <a:spcAft>
                    <a:spcPts val="1000"/>
                  </a:spcAft>
                  <a:buNone/>
                </a:pPr>
                <a:r>
                  <a:rPr lang="en-US" sz="1800" dirty="0">
                    <a:ea typeface="Cambria Math" panose="02040503050406030204" pitchFamily="18" charset="0"/>
                  </a:rPr>
                  <a:t>where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e>
                    </m:d>
                    <m:r>
                      <a:rPr lang="en-US" sz="1800" b="0" i="0"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𝐴</m:t>
                    </m:r>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𝑘</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𝑛</m:t>
                        </m:r>
                      </m:e>
                    </m:d>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𝑗</m:t>
                        </m:r>
                        <m:sSub>
                          <m:sSubPr>
                            <m:ctrlPr>
                              <a:rPr lang="en-US" sz="1800" b="0" i="1" smtClean="0">
                                <a:latin typeface="Cambria Math" panose="02040503050406030204" pitchFamily="18" charset="0"/>
                                <a:ea typeface="Cambria Math" panose="02040503050406030204" pitchFamily="18" charset="0"/>
                              </a:rPr>
                            </m:ctrlPr>
                          </m:sSubPr>
                          <m:e>
                            <m:r>
                              <a:rPr lang="el-GR"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𝑘</m:t>
                            </m:r>
                          </m:sub>
                        </m:sSub>
                      </m:sup>
                    </m:sSup>
                  </m:oMath>
                </a14:m>
                <a:r>
                  <a:rPr lang="en-US" sz="1800" i="1" dirty="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and</a:t>
                </a:r>
                <a14:m>
                  <m:oMath xmlns:m="http://schemas.openxmlformats.org/officeDocument/2006/math">
                    <m:r>
                      <a:rPr lang="en-US" sz="1800" b="0" i="1" smtClean="0">
                        <a:latin typeface="Cambria Math" panose="02040503050406030204" pitchFamily="18" charset="0"/>
                        <a:ea typeface="Cambria Math" panose="02040503050406030204" pitchFamily="18" charset="0"/>
                      </a:rPr>
                      <m:t> </m:t>
                    </m:r>
                    <m:sSub>
                      <m:sSubPr>
                        <m:ctrlPr>
                          <a:rPr lang="en-US" sz="1800" i="1" smtClean="0">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𝜃</m:t>
                        </m:r>
                      </m:sub>
                    </m:sSub>
                    <m:r>
                      <a:rPr lang="en-US" sz="1800" b="0" i="1" smtClean="0">
                        <a:latin typeface="Cambria Math" panose="02040503050406030204" pitchFamily="18" charset="0"/>
                        <a:ea typeface="Cambria Math" panose="02040503050406030204" pitchFamily="18" charset="0"/>
                      </a:rPr>
                      <m:t>𝐵</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e>
                    </m:d>
                    <m:r>
                      <a:rPr lang="en-US" sz="1800" b="0" i="0"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𝑁</m:t>
                        </m:r>
                      </m:den>
                    </m:f>
                    <m:nary>
                      <m:naryPr>
                        <m:chr m:val="∑"/>
                        <m:ctrlPr>
                          <a:rPr lang="en-US" sz="1800" i="1">
                            <a:latin typeface="Cambria Math" panose="02040503050406030204" pitchFamily="18" charset="0"/>
                            <a:ea typeface="Cambria Math" panose="02040503050406030204" pitchFamily="18" charset="0"/>
                          </a:rPr>
                        </m:ctrlPr>
                      </m:naryPr>
                      <m:sub>
                        <m:r>
                          <a:rPr lang="en-US" sz="1800" b="0" i="1" smtClean="0">
                            <a:latin typeface="Cambria Math" panose="02040503050406030204" pitchFamily="18" charset="0"/>
                            <a:ea typeface="Cambria Math" panose="02040503050406030204" pitchFamily="18" charset="0"/>
                          </a:rPr>
                          <m:t>𝑝</m:t>
                        </m:r>
                        <m:r>
                          <a:rPr lang="en-US" sz="1800" i="1">
                            <a:latin typeface="Cambria Math" panose="02040503050406030204" pitchFamily="18" charset="0"/>
                            <a:ea typeface="Cambria Math" panose="02040503050406030204" pitchFamily="18" charset="0"/>
                          </a:rPr>
                          <m:t>=0</m:t>
                        </m:r>
                      </m:sub>
                      <m:sup>
                        <m:r>
                          <a:rPr lang="en-US" sz="1800" i="1">
                            <a:latin typeface="Cambria Math" panose="02040503050406030204" pitchFamily="18" charset="0"/>
                            <a:ea typeface="Cambria Math" panose="02040503050406030204" pitchFamily="18" charset="0"/>
                          </a:rPr>
                          <m:t>𝑁</m:t>
                        </m:r>
                        <m:r>
                          <a:rPr lang="en-US" sz="1800" i="1">
                            <a:latin typeface="Cambria Math" panose="02040503050406030204" pitchFamily="18" charset="0"/>
                            <a:ea typeface="Cambria Math" panose="02040503050406030204" pitchFamily="18" charset="0"/>
                          </a:rPr>
                          <m:t>−1</m:t>
                        </m:r>
                      </m:sup>
                      <m:e>
                        <m:f>
                          <m:fPr>
                            <m:ctrlPr>
                              <a:rPr lang="en-US" sz="1800" i="1">
                                <a:latin typeface="Cambria Math" panose="02040503050406030204" pitchFamily="18" charset="0"/>
                                <a:ea typeface="Cambria Math" panose="02040503050406030204" pitchFamily="18" charset="0"/>
                              </a:rPr>
                            </m:ctrlPr>
                          </m:fPr>
                          <m:num>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e>
                            </m:d>
                          </m:num>
                          <m:den>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e>
                                </m:d>
                              </m:e>
                            </m:d>
                          </m:den>
                        </m:f>
                        <m:sSub>
                          <m:sSubPr>
                            <m:ctrlPr>
                              <a:rPr lang="en-US" sz="1800" i="1">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e>
                        </m:d>
                      </m:e>
                    </m:nary>
                  </m:oMath>
                </a14:m>
                <a:endParaRPr lang="en-US" sz="1800" i="1" dirty="0">
                  <a:latin typeface="Cambria" panose="02040503050406030204" pitchFamily="18" charset="0"/>
                  <a:ea typeface="Cambria" panose="02040503050406030204" pitchFamily="18" charset="0"/>
                </a:endParaRPr>
              </a:p>
              <a:p>
                <a:pPr marL="0" indent="0">
                  <a:spcAft>
                    <a:spcPts val="1000"/>
                  </a:spcAft>
                  <a:buNone/>
                </a:pPr>
                <a14:m>
                  <m:oMathPara xmlns:m="http://schemas.openxmlformats.org/officeDocument/2006/math">
                    <m:oMathParaPr>
                      <m:jc m:val="left"/>
                    </m:oMathParaPr>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m:rPr>
                              <m:sty m:val="p"/>
                            </m:rPr>
                            <a:rPr lang="en-US" sz="1800" b="0" i="1" smtClean="0">
                              <a:solidFill>
                                <a:schemeClr val="tx1"/>
                              </a:solidFill>
                              <a:latin typeface="Cambria Math" panose="02040503050406030204" pitchFamily="18" charset="0"/>
                              <a:ea typeface="Cambria Math" panose="02040503050406030204" pitchFamily="18" charset="0"/>
                            </a:rPr>
                            <m:t>∇</m:t>
                          </m:r>
                        </m:e>
                        <m:sub>
                          <m:r>
                            <a:rPr lang="en-US" sz="1800" b="0" i="1" smtClean="0">
                              <a:solidFill>
                                <a:schemeClr val="tx1"/>
                              </a:solidFill>
                              <a:latin typeface="Cambria Math" panose="02040503050406030204" pitchFamily="18" charset="0"/>
                              <a:ea typeface="Cambria Math" panose="02040503050406030204" pitchFamily="18" charset="0"/>
                            </a:rPr>
                            <m:t>𝛾</m:t>
                          </m:r>
                        </m:sub>
                      </m:sSub>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𝐽</m:t>
                          </m:r>
                        </m:e>
                        <m:sub>
                          <m:r>
                            <a:rPr lang="en-US" sz="1800" b="0" i="1" smtClean="0">
                              <a:solidFill>
                                <a:schemeClr val="tx1"/>
                              </a:solidFill>
                              <a:latin typeface="Cambria Math" panose="02040503050406030204" pitchFamily="18" charset="0"/>
                              <a:ea typeface="Cambria Math" panose="02040503050406030204" pitchFamily="18" charset="0"/>
                            </a:rPr>
                            <m:t>𝑘</m:t>
                          </m:r>
                        </m:sub>
                      </m:sSub>
                      <m:r>
                        <a:rPr lang="en-US" sz="1800" b="0" i="1" smtClean="0">
                          <a:solidFill>
                            <a:schemeClr val="tx1"/>
                          </a:solidFill>
                          <a:latin typeface="Cambria Math" panose="02040503050406030204" pitchFamily="18" charset="0"/>
                          <a:ea typeface="Cambria Math" panose="02040503050406030204" pitchFamily="18" charset="0"/>
                        </a:rPr>
                        <m:t>=</m:t>
                      </m:r>
                      <m:f>
                        <m:fPr>
                          <m:ctrlPr>
                            <a:rPr lang="en-US" sz="1800" b="0" i="1" smtClean="0">
                              <a:solidFill>
                                <a:schemeClr val="tx1"/>
                              </a:solidFill>
                              <a:latin typeface="Cambria Math" panose="02040503050406030204" pitchFamily="18" charset="0"/>
                              <a:ea typeface="Cambria Math" panose="02040503050406030204" pitchFamily="18" charset="0"/>
                            </a:rPr>
                          </m:ctrlPr>
                        </m:fPr>
                        <m:num>
                          <m:r>
                            <a:rPr lang="en-US" sz="1800" b="0" i="1" smtClean="0">
                              <a:solidFill>
                                <a:schemeClr val="tx1"/>
                              </a:solidFill>
                              <a:latin typeface="Cambria Math" panose="02040503050406030204" pitchFamily="18" charset="0"/>
                              <a:ea typeface="Cambria Math" panose="02040503050406030204" pitchFamily="18" charset="0"/>
                            </a:rPr>
                            <m:t>1</m:t>
                          </m:r>
                        </m:num>
                        <m:den>
                          <m:r>
                            <a:rPr lang="en-US" sz="1800" b="0" i="1" smtClean="0">
                              <a:solidFill>
                                <a:schemeClr val="tx1"/>
                              </a:solidFill>
                              <a:latin typeface="Cambria Math" panose="02040503050406030204" pitchFamily="18" charset="0"/>
                              <a:ea typeface="Cambria Math" panose="02040503050406030204" pitchFamily="18" charset="0"/>
                            </a:rPr>
                            <m:t>𝑁</m:t>
                          </m:r>
                        </m:den>
                      </m:f>
                      <m:nary>
                        <m:naryPr>
                          <m:chr m:val="∑"/>
                          <m:ctrlPr>
                            <a:rPr lang="en-US" sz="1800" b="0" i="1" smtClean="0">
                              <a:solidFill>
                                <a:schemeClr val="tx1"/>
                              </a:solidFill>
                              <a:latin typeface="Cambria Math" panose="02040503050406030204" pitchFamily="18" charset="0"/>
                              <a:ea typeface="Cambria Math" panose="02040503050406030204" pitchFamily="18" charset="0"/>
                            </a:rPr>
                          </m:ctrlPr>
                        </m:naryPr>
                        <m:sub>
                          <m:r>
                            <m:rPr>
                              <m:brk m:alnAt="23"/>
                            </m:rPr>
                            <a:rPr lang="en-US" sz="1800" b="0" i="1" smtClean="0">
                              <a:solidFill>
                                <a:schemeClr val="tx1"/>
                              </a:solidFill>
                              <a:latin typeface="Cambria Math" panose="02040503050406030204" pitchFamily="18" charset="0"/>
                              <a:ea typeface="Cambria Math" panose="02040503050406030204" pitchFamily="18" charset="0"/>
                            </a:rPr>
                            <m:t>𝑛</m:t>
                          </m:r>
                          <m:r>
                            <a:rPr lang="en-US" sz="1800" b="0" i="1" smtClean="0">
                              <a:solidFill>
                                <a:schemeClr val="tx1"/>
                              </a:solidFill>
                              <a:latin typeface="Cambria Math" panose="02040503050406030204" pitchFamily="18" charset="0"/>
                              <a:ea typeface="Cambria Math" panose="02040503050406030204" pitchFamily="18" charset="0"/>
                            </a:rPr>
                            <m:t>=0</m:t>
                          </m:r>
                        </m:sub>
                        <m:sup>
                          <m:r>
                            <a:rPr lang="en-US" sz="1800" b="0" i="1" smtClean="0">
                              <a:solidFill>
                                <a:schemeClr val="tx1"/>
                              </a:solidFill>
                              <a:latin typeface="Cambria Math" panose="02040503050406030204" pitchFamily="18" charset="0"/>
                              <a:ea typeface="Cambria Math" panose="02040503050406030204" pitchFamily="18" charset="0"/>
                            </a:rPr>
                            <m:t>𝑁</m:t>
                          </m:r>
                          <m:r>
                            <a:rPr lang="en-US" sz="1800" b="0" i="1" smtClean="0">
                              <a:solidFill>
                                <a:schemeClr val="tx1"/>
                              </a:solidFill>
                              <a:latin typeface="Cambria Math" panose="02040503050406030204" pitchFamily="18" charset="0"/>
                              <a:ea typeface="Cambria Math" panose="02040503050406030204" pitchFamily="18" charset="0"/>
                            </a:rPr>
                            <m:t>−1</m:t>
                          </m:r>
                        </m:sup>
                        <m:e>
                          <m:d>
                            <m:dPr>
                              <m:ctrlPr>
                                <a:rPr lang="en-US" sz="1800" b="0" i="1" smtClean="0">
                                  <a:solidFill>
                                    <a:schemeClr val="tx1"/>
                                  </a:solidFill>
                                  <a:latin typeface="Cambria Math" panose="02040503050406030204" pitchFamily="18" charset="0"/>
                                  <a:ea typeface="Cambria Math" panose="02040503050406030204" pitchFamily="18" charset="0"/>
                                </a:rPr>
                              </m:ctrlPr>
                            </m:dPr>
                            <m:e>
                              <m:d>
                                <m:dPr>
                                  <m:begChr m:val="|"/>
                                  <m:endChr m:val="|"/>
                                  <m:ctrlPr>
                                    <a:rPr lang="en-US" sz="1800" b="0" i="1" smtClean="0">
                                      <a:solidFill>
                                        <a:schemeClr val="tx1"/>
                                      </a:solidFill>
                                      <a:latin typeface="Cambria Math" panose="02040503050406030204" pitchFamily="18" charset="0"/>
                                      <a:ea typeface="Cambria Math" panose="02040503050406030204" pitchFamily="18" charset="0"/>
                                    </a:rPr>
                                  </m:ctrlPr>
                                </m:dPr>
                                <m:e>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𝑦</m:t>
                                      </m:r>
                                    </m:e>
                                    <m:sub>
                                      <m:r>
                                        <a:rPr lang="en-US" sz="1800" b="0" i="1" smtClean="0">
                                          <a:solidFill>
                                            <a:schemeClr val="tx1"/>
                                          </a:solidFill>
                                          <a:latin typeface="Cambria Math" panose="02040503050406030204" pitchFamily="18" charset="0"/>
                                          <a:ea typeface="Cambria Math" panose="02040503050406030204" pitchFamily="18" charset="0"/>
                                        </a:rPr>
                                        <m:t>𝑜𝑢𝑡</m:t>
                                      </m:r>
                                    </m:sub>
                                  </m:sSub>
                                  <m:d>
                                    <m:dPr>
                                      <m:begChr m:val="["/>
                                      <m:endChr m:val="]"/>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𝑛</m:t>
                                      </m:r>
                                    </m:e>
                                  </m:d>
                                </m:e>
                              </m:d>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𝐵</m:t>
                              </m:r>
                              <m:d>
                                <m:dPr>
                                  <m:begChr m:val="["/>
                                  <m:endChr m:val="]"/>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𝑛</m:t>
                                  </m:r>
                                </m:e>
                              </m:d>
                            </m:e>
                          </m:d>
                          <m:d>
                            <m:dPr>
                              <m:ctrlPr>
                                <a:rPr lang="en-US" sz="1800" b="0" i="1" smtClean="0">
                                  <a:solidFill>
                                    <a:schemeClr val="tx1"/>
                                  </a:solidFill>
                                  <a:latin typeface="Cambria Math" panose="02040503050406030204" pitchFamily="18" charset="0"/>
                                  <a:ea typeface="Cambria Math" panose="02040503050406030204" pitchFamily="18" charset="0"/>
                                </a:rPr>
                              </m:ctrlPr>
                            </m:dPr>
                            <m:e>
                              <m:f>
                                <m:fPr>
                                  <m:ctrlPr>
                                    <a:rPr lang="en-US" sz="1800" b="0" i="1" smtClean="0">
                                      <a:solidFill>
                                        <a:schemeClr val="tx1"/>
                                      </a:solidFill>
                                      <a:latin typeface="Cambria Math" panose="02040503050406030204" pitchFamily="18" charset="0"/>
                                      <a:ea typeface="Cambria Math" panose="02040503050406030204" pitchFamily="18" charset="0"/>
                                    </a:rPr>
                                  </m:ctrlPr>
                                </m:fPr>
                                <m:num>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𝑦</m:t>
                                      </m:r>
                                    </m:e>
                                    <m:sub>
                                      <m:r>
                                        <a:rPr lang="en-US" sz="1800" b="0" i="1" smtClean="0">
                                          <a:solidFill>
                                            <a:schemeClr val="tx1"/>
                                          </a:solidFill>
                                          <a:latin typeface="Cambria Math" panose="02040503050406030204" pitchFamily="18" charset="0"/>
                                          <a:ea typeface="Cambria Math" panose="02040503050406030204" pitchFamily="18" charset="0"/>
                                        </a:rPr>
                                        <m:t>𝑜𝑢𝑡</m:t>
                                      </m:r>
                                    </m:sub>
                                  </m:sSub>
                                  <m:d>
                                    <m:dPr>
                                      <m:begChr m:val="["/>
                                      <m:endChr m:val="]"/>
                                      <m:ctrlPr>
                                        <a:rPr lang="en-US" sz="1800" b="0" i="1" smtClean="0">
                                          <a:solidFill>
                                            <a:schemeClr val="tx1"/>
                                          </a:solidFill>
                                          <a:latin typeface="Cambria Math" panose="02040503050406030204" pitchFamily="18" charset="0"/>
                                          <a:ea typeface="Cambria Math" panose="020405030504060302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𝑛</m:t>
                                      </m:r>
                                    </m:e>
                                  </m:d>
                                </m:num>
                                <m:den>
                                  <m:d>
                                    <m:dPr>
                                      <m:begChr m:val="|"/>
                                      <m:endChr m:val="|"/>
                                      <m:ctrlPr>
                                        <a:rPr lang="en-US" sz="1800" b="0" i="1" smtClean="0">
                                          <a:solidFill>
                                            <a:schemeClr val="tx1"/>
                                          </a:solidFill>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e>
                                      </m:d>
                                    </m:e>
                                  </m:d>
                                </m:den>
                              </m:f>
                              <m:sSub>
                                <m:sSubPr>
                                  <m:ctrlPr>
                                    <a:rPr lang="en-US" sz="1800" i="1">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smtClean="0">
                                      <a:latin typeface="Cambria Math" panose="02040503050406030204" pitchFamily="18" charset="0"/>
                                      <a:ea typeface="Cambria Math" panose="02040503050406030204" pitchFamily="18" charset="0"/>
                                    </a:rPr>
                                    <m:t>𝛾</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e>
                              </m:d>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smtClean="0">
                                      <a:latin typeface="Cambria Math" panose="02040503050406030204" pitchFamily="18" charset="0"/>
                                      <a:ea typeface="Cambria Math" panose="02040503050406030204" pitchFamily="18" charset="0"/>
                                    </a:rPr>
                                    <m:t>𝛾</m:t>
                                  </m:r>
                                </m:sub>
                              </m:sSub>
                              <m:r>
                                <a:rPr lang="en-US" sz="1800" i="1">
                                  <a:latin typeface="Cambria Math" panose="02040503050406030204" pitchFamily="18" charset="0"/>
                                  <a:ea typeface="Cambria Math" panose="02040503050406030204" pitchFamily="18" charset="0"/>
                                </a:rPr>
                                <m:t>𝐵</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e>
                              </m:d>
                            </m:e>
                          </m:d>
                        </m:e>
                      </m:nary>
                    </m:oMath>
                  </m:oMathPara>
                </a14:m>
                <a:endParaRPr lang="en-US" sz="1800" dirty="0">
                  <a:latin typeface="Cambria" panose="02040503050406030204" pitchFamily="18" charset="0"/>
                  <a:ea typeface="Cambria" panose="02040503050406030204" pitchFamily="18" charset="0"/>
                </a:endParaRPr>
              </a:p>
              <a:p>
                <a:pPr marL="0" indent="0" algn="r">
                  <a:spcAft>
                    <a:spcPts val="1000"/>
                  </a:spcAft>
                  <a:buNone/>
                </a:pPr>
                <a:r>
                  <a:rPr lang="en-US" sz="1800" dirty="0">
                    <a:ea typeface="Cambria Math" panose="02040503050406030204" pitchFamily="18" charset="0"/>
                  </a:rPr>
                  <a:t>where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smtClean="0">
                            <a:latin typeface="Cambria Math" panose="02040503050406030204" pitchFamily="18" charset="0"/>
                            <a:ea typeface="Cambria Math" panose="02040503050406030204" pitchFamily="18" charset="0"/>
                          </a:rPr>
                          <m:t>𝛾</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e>
                    </m:d>
                    <m:r>
                      <a:rPr lang="en-US" sz="1800" b="0" i="0"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𝑗</m:t>
                        </m:r>
                        <m:sSub>
                          <m:sSubPr>
                            <m:ctrlPr>
                              <a:rPr lang="en-US" sz="1800" b="0" i="1" smtClean="0">
                                <a:latin typeface="Cambria Math" panose="02040503050406030204" pitchFamily="18" charset="0"/>
                                <a:ea typeface="Cambria Math" panose="02040503050406030204" pitchFamily="18" charset="0"/>
                              </a:rPr>
                            </m:ctrlPr>
                          </m:sSubPr>
                          <m:e>
                            <m:r>
                              <a:rPr lang="el-GR"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𝑘</m:t>
                            </m:r>
                          </m:sub>
                        </m:sSub>
                      </m:sup>
                    </m:sSup>
                    <m:r>
                      <a:rPr lang="en-US" sz="1800" b="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𝑒</m:t>
                        </m:r>
                      </m:e>
                      <m:sup>
                        <m:r>
                          <a:rPr lang="en-US" sz="1800" i="1">
                            <a:latin typeface="Cambria Math" panose="02040503050406030204" pitchFamily="18" charset="0"/>
                            <a:ea typeface="Cambria Math" panose="02040503050406030204" pitchFamily="18" charset="0"/>
                          </a:rPr>
                          <m:t>𝑗</m:t>
                        </m:r>
                        <m:r>
                          <a:rPr lang="en-US" sz="1800" i="1" smtClean="0">
                            <a:latin typeface="Cambria Math" panose="02040503050406030204" pitchFamily="18" charset="0"/>
                            <a:ea typeface="Cambria Math" panose="02040503050406030204" pitchFamily="18" charset="0"/>
                          </a:rPr>
                          <m:t>𝜑</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𝑘</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𝑛</m:t>
                        </m:r>
                        <m:r>
                          <a:rPr lang="en-US" sz="1800" b="0" i="1" smtClean="0">
                            <a:latin typeface="Cambria Math" panose="02040503050406030204" pitchFamily="18" charset="0"/>
                            <a:ea typeface="Cambria Math" panose="02040503050406030204" pitchFamily="18" charset="0"/>
                          </a:rPr>
                          <m:t>]</m:t>
                        </m:r>
                      </m:sup>
                    </m:sSup>
                  </m:oMath>
                </a14:m>
                <a:r>
                  <a:rPr lang="en-US" sz="1800" dirty="0">
                    <a:latin typeface="Cambria" panose="02040503050406030204" pitchFamily="18" charset="0"/>
                    <a:ea typeface="Cambria" panose="02040503050406030204" pitchFamily="18" charset="0"/>
                  </a:rPr>
                  <a:t> and</a:t>
                </a:r>
                <a14:m>
                  <m:oMath xmlns:m="http://schemas.openxmlformats.org/officeDocument/2006/math">
                    <m:r>
                      <a:rPr lang="en-US" sz="1800" b="0" i="1" smtClean="0">
                        <a:latin typeface="Cambria Math" panose="02040503050406030204" pitchFamily="18" charset="0"/>
                        <a:ea typeface="Cambria Math" panose="02040503050406030204" pitchFamily="18" charset="0"/>
                      </a:rPr>
                      <m:t> </m:t>
                    </m:r>
                    <m:sSub>
                      <m:sSubPr>
                        <m:ctrlPr>
                          <a:rPr lang="en-US" sz="1800" i="1" smtClean="0">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a:latin typeface="Cambria Math" panose="02040503050406030204" pitchFamily="18" charset="0"/>
                            <a:ea typeface="Cambria Math" panose="02040503050406030204" pitchFamily="18" charset="0"/>
                          </a:rPr>
                          <m:t>𝜃</m:t>
                        </m:r>
                      </m:sub>
                    </m:sSub>
                    <m:r>
                      <a:rPr lang="en-US" sz="1800" b="0" i="1" smtClean="0">
                        <a:latin typeface="Cambria Math" panose="02040503050406030204" pitchFamily="18" charset="0"/>
                        <a:ea typeface="Cambria Math" panose="02040503050406030204" pitchFamily="18" charset="0"/>
                      </a:rPr>
                      <m:t>𝐵</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e>
                    </m:d>
                    <m:r>
                      <a:rPr lang="en-US" sz="1800" b="0" i="0"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𝑁</m:t>
                        </m:r>
                      </m:den>
                    </m:f>
                    <m:nary>
                      <m:naryPr>
                        <m:chr m:val="∑"/>
                        <m:ctrlPr>
                          <a:rPr lang="en-US" sz="1800" i="1">
                            <a:latin typeface="Cambria Math" panose="02040503050406030204" pitchFamily="18" charset="0"/>
                            <a:ea typeface="Cambria Math" panose="02040503050406030204" pitchFamily="18" charset="0"/>
                          </a:rPr>
                        </m:ctrlPr>
                      </m:naryPr>
                      <m:sub>
                        <m:r>
                          <a:rPr lang="en-US" sz="1800" b="0" i="1" smtClean="0">
                            <a:latin typeface="Cambria Math" panose="02040503050406030204" pitchFamily="18" charset="0"/>
                            <a:ea typeface="Cambria Math" panose="02040503050406030204" pitchFamily="18" charset="0"/>
                          </a:rPr>
                          <m:t>𝑝</m:t>
                        </m:r>
                        <m:r>
                          <a:rPr lang="en-US" sz="1800" i="1">
                            <a:latin typeface="Cambria Math" panose="02040503050406030204" pitchFamily="18" charset="0"/>
                            <a:ea typeface="Cambria Math" panose="02040503050406030204" pitchFamily="18" charset="0"/>
                          </a:rPr>
                          <m:t>=0</m:t>
                        </m:r>
                      </m:sub>
                      <m:sup>
                        <m:r>
                          <a:rPr lang="en-US" sz="1800" i="1">
                            <a:latin typeface="Cambria Math" panose="02040503050406030204" pitchFamily="18" charset="0"/>
                            <a:ea typeface="Cambria Math" panose="02040503050406030204" pitchFamily="18" charset="0"/>
                          </a:rPr>
                          <m:t>𝑁</m:t>
                        </m:r>
                        <m:r>
                          <a:rPr lang="en-US" sz="1800" i="1">
                            <a:latin typeface="Cambria Math" panose="02040503050406030204" pitchFamily="18" charset="0"/>
                            <a:ea typeface="Cambria Math" panose="02040503050406030204" pitchFamily="18" charset="0"/>
                          </a:rPr>
                          <m:t>−1</m:t>
                        </m:r>
                      </m:sup>
                      <m:e>
                        <m:f>
                          <m:fPr>
                            <m:ctrlPr>
                              <a:rPr lang="en-US" sz="1800" i="1">
                                <a:latin typeface="Cambria Math" panose="02040503050406030204" pitchFamily="18" charset="0"/>
                                <a:ea typeface="Cambria Math" panose="02040503050406030204" pitchFamily="18" charset="0"/>
                              </a:rPr>
                            </m:ctrlPr>
                          </m:fPr>
                          <m:num>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e>
                            </m:d>
                          </m:num>
                          <m:den>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e>
                                </m:d>
                              </m:e>
                            </m:d>
                          </m:den>
                        </m:f>
                        <m:sSub>
                          <m:sSubPr>
                            <m:ctrlPr>
                              <a:rPr lang="en-US" sz="1800" i="1">
                                <a:latin typeface="Cambria Math" panose="02040503050406030204" pitchFamily="18" charset="0"/>
                                <a:ea typeface="Cambria Math" panose="02040503050406030204" pitchFamily="18" charset="0"/>
                              </a:rPr>
                            </m:ctrlPr>
                          </m:sSubPr>
                          <m:e>
                            <m:r>
                              <m:rPr>
                                <m:sty m:val="p"/>
                              </m:rPr>
                              <a:rPr lang="en-US" sz="1800" i="1">
                                <a:latin typeface="Cambria Math" panose="02040503050406030204" pitchFamily="18" charset="0"/>
                                <a:ea typeface="Cambria Math" panose="02040503050406030204" pitchFamily="18" charset="0"/>
                              </a:rPr>
                              <m:t>∇</m:t>
                            </m:r>
                          </m:e>
                          <m:sub>
                            <m:r>
                              <a:rPr lang="en-US" sz="1800" i="1" smtClean="0">
                                <a:latin typeface="Cambria Math" panose="02040503050406030204" pitchFamily="18" charset="0"/>
                                <a:ea typeface="Cambria Math" panose="02040503050406030204" pitchFamily="18" charset="0"/>
                              </a:rPr>
                              <m:t>𝛾</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𝑜𝑢𝑡</m:t>
                            </m:r>
                          </m:sub>
                        </m:sSub>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𝑘</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e>
                        </m:d>
                      </m:e>
                    </m:nary>
                  </m:oMath>
                </a14:m>
                <a:endParaRPr lang="en-US" sz="1800" i="1" dirty="0">
                  <a:latin typeface="Cambria" panose="02040503050406030204" pitchFamily="18" charset="0"/>
                  <a:ea typeface="Cambria" panose="02040503050406030204" pitchFamily="18" charset="0"/>
                </a:endParaRPr>
              </a:p>
              <a:p>
                <a:pPr marL="0" indent="0" algn="r">
                  <a:spcAft>
                    <a:spcPts val="1000"/>
                  </a:spcAft>
                  <a:buNone/>
                </a:pPr>
                <a:endParaRPr lang="en-US" sz="1800" i="1" dirty="0">
                  <a:latin typeface="Cambria" panose="02040503050406030204" pitchFamily="18" charset="0"/>
                  <a:ea typeface="Cambria" panose="02040503050406030204" pitchFamily="18" charset="0"/>
                </a:endParaRPr>
              </a:p>
            </p:txBody>
          </p:sp>
        </mc:Choice>
        <mc:Fallback xmlns="">
          <p:sp>
            <p:nvSpPr>
              <p:cNvPr id="6" name="Content Placeholder 5">
                <a:extLst>
                  <a:ext uri="{FF2B5EF4-FFF2-40B4-BE49-F238E27FC236}">
                    <a16:creationId xmlns:a16="http://schemas.microsoft.com/office/drawing/2014/main" id="{37E8E776-A7EF-E458-0A7A-A14BE4CAAE99}"/>
                  </a:ext>
                </a:extLst>
              </p:cNvPr>
              <p:cNvSpPr>
                <a:spLocks noGrp="1" noRot="1" noChangeAspect="1" noMove="1" noResize="1" noEditPoints="1" noAdjustHandles="1" noChangeArrowheads="1" noChangeShapeType="1" noTextEdit="1"/>
              </p:cNvSpPr>
              <p:nvPr>
                <p:ph idx="1"/>
              </p:nvPr>
            </p:nvSpPr>
            <p:spPr>
              <a:xfrm>
                <a:off x="581192" y="1189433"/>
                <a:ext cx="11382207" cy="5320549"/>
              </a:xfrm>
              <a:blipFill>
                <a:blip r:embed="rId5"/>
                <a:stretch>
                  <a:fillRect b="-1375"/>
                </a:stretch>
              </a:blipFill>
            </p:spPr>
            <p:txBody>
              <a:bodyPr/>
              <a:lstStyle/>
              <a:p>
                <a:r>
                  <a:rPr lang="en-US">
                    <a:noFill/>
                  </a:rPr>
                  <a:t> </a:t>
                </a:r>
              </a:p>
            </p:txBody>
          </p:sp>
        </mc:Fallback>
      </mc:AlternateContent>
    </p:spTree>
    <p:extLst>
      <p:ext uri="{BB962C8B-B14F-4D97-AF65-F5344CB8AC3E}">
        <p14:creationId xmlns:p14="http://schemas.microsoft.com/office/powerpoint/2010/main" val="3985264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52</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writing implement&#10;&#10;Description automatically generated">
            <a:extLst>
              <a:ext uri="{FF2B5EF4-FFF2-40B4-BE49-F238E27FC236}">
                <a16:creationId xmlns:a16="http://schemas.microsoft.com/office/drawing/2014/main" id="{FE48B41D-4066-5EFA-FF02-053583A02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5309" y="1010444"/>
            <a:ext cx="4594416" cy="2990850"/>
          </a:xfrm>
          <a:prstGeom prst="rect">
            <a:avLst/>
          </a:prstGeom>
        </p:spPr>
      </p:pic>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Putting VRBC Return into a Markov Model</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D48773BF-E96F-4B6B-36C1-415573A0DCCC}"/>
                  </a:ext>
                </a:extLst>
              </p:cNvPr>
              <p:cNvSpPr>
                <a:spLocks noGrp="1"/>
              </p:cNvSpPr>
              <p:nvPr>
                <p:ph idx="1"/>
              </p:nvPr>
            </p:nvSpPr>
            <p:spPr>
              <a:xfrm>
                <a:off x="796742" y="1451552"/>
                <a:ext cx="4440382" cy="4351338"/>
              </a:xfrm>
            </p:spPr>
            <p:txBody>
              <a:bodyPr>
                <a:normAutofit/>
              </a:bodyPr>
              <a:lstStyle/>
              <a:p>
                <a:r>
                  <a:rPr lang="en-US" sz="2000" dirty="0">
                    <a:latin typeface="Cambria" panose="02040503050406030204" pitchFamily="18" charset="0"/>
                    <a:ea typeface="Cambria" panose="02040503050406030204" pitchFamily="18" charset="0"/>
                  </a:rPr>
                  <a:t>Consider three FSK symbol example</a:t>
                </a:r>
              </a:p>
              <a:p>
                <a:pPr lvl="1"/>
                <a14:m>
                  <m:oMath xmlns:m="http://schemas.openxmlformats.org/officeDocument/2006/math">
                    <m:sSub>
                      <m:sSubPr>
                        <m:ctrlPr>
                          <a:rPr lang="en-US" sz="1600" b="0" i="1" smtClean="0">
                            <a:latin typeface="Cambria Math" panose="02040503050406030204" pitchFamily="18" charset="0"/>
                            <a:ea typeface="Cambria" panose="02040503050406030204" pitchFamily="18" charset="0"/>
                          </a:rPr>
                        </m:ctrlPr>
                      </m:sSubPr>
                      <m:e>
                        <m:r>
                          <a:rPr lang="en-US" sz="1600" b="0" i="1" smtClean="0">
                            <a:latin typeface="Cambria Math" panose="02040503050406030204" pitchFamily="18" charset="0"/>
                            <a:ea typeface="Cambria" panose="02040503050406030204" pitchFamily="18" charset="0"/>
                          </a:rPr>
                          <m:t>𝑇</m:t>
                        </m:r>
                      </m:e>
                      <m:sub>
                        <m:r>
                          <a:rPr lang="en-US" sz="1600" b="0" i="1" smtClean="0">
                            <a:latin typeface="Cambria Math" panose="02040503050406030204" pitchFamily="18" charset="0"/>
                            <a:ea typeface="Cambria" panose="02040503050406030204" pitchFamily="18" charset="0"/>
                          </a:rPr>
                          <m:t>𝑠𝑦𝑚</m:t>
                        </m:r>
                      </m:sub>
                    </m:sSub>
                    <m:r>
                      <a:rPr lang="en-US" sz="1600" b="0" i="1" smtClean="0">
                        <a:latin typeface="Cambria Math" panose="02040503050406030204" pitchFamily="18" charset="0"/>
                        <a:ea typeface="Cambria" panose="02040503050406030204" pitchFamily="18" charset="0"/>
                      </a:rPr>
                      <m:t>=0.01 </m:t>
                    </m:r>
                    <m:r>
                      <m:rPr>
                        <m:sty m:val="p"/>
                      </m:rPr>
                      <a:rPr lang="en-US" sz="1600" b="0" i="0" smtClean="0">
                        <a:latin typeface="Cambria Math" panose="02040503050406030204" pitchFamily="18" charset="0"/>
                        <a:ea typeface="Cambria" panose="02040503050406030204" pitchFamily="18" charset="0"/>
                      </a:rPr>
                      <m:t>sec</m:t>
                    </m:r>
                  </m:oMath>
                </a14:m>
                <a:r>
                  <a:rPr lang="en-US" sz="1600" dirty="0">
                    <a:latin typeface="Cambria" panose="02040503050406030204" pitchFamily="18" charset="0"/>
                    <a:ea typeface="Cambria" panose="02040503050406030204" pitchFamily="18" charset="0"/>
                  </a:rPr>
                  <a:t> </a:t>
                </a:r>
              </a:p>
              <a:p>
                <a:r>
                  <a:rPr lang="en-US" sz="2000" dirty="0">
                    <a:latin typeface="Cambria" panose="02040503050406030204" pitchFamily="18" charset="0"/>
                    <a:ea typeface="Cambria" panose="02040503050406030204" pitchFamily="18" charset="0"/>
                  </a:rPr>
                  <a:t>Symbol intervals required to decay out to “negligible”</a:t>
                </a:r>
              </a:p>
              <a:p>
                <a:pPr lvl="1"/>
                <a:r>
                  <a:rPr lang="en-US" sz="1800" dirty="0">
                    <a:latin typeface="Cambria" panose="02040503050406030204" pitchFamily="18" charset="0"/>
                    <a:ea typeface="Cambria" panose="02040503050406030204" pitchFamily="18" charset="0"/>
                  </a:rPr>
                  <a:t>Symbol 1 = 2</a:t>
                </a:r>
              </a:p>
              <a:p>
                <a:pPr lvl="1"/>
                <a:r>
                  <a:rPr lang="en-US" sz="1800" dirty="0">
                    <a:latin typeface="Cambria" panose="02040503050406030204" pitchFamily="18" charset="0"/>
                    <a:ea typeface="Cambria" panose="02040503050406030204" pitchFamily="18" charset="0"/>
                  </a:rPr>
                  <a:t>Symbol 2 = 1</a:t>
                </a:r>
              </a:p>
              <a:p>
                <a:pPr lvl="1"/>
                <a:r>
                  <a:rPr lang="en-US" sz="1800" dirty="0">
                    <a:latin typeface="Cambria" panose="02040503050406030204" pitchFamily="18" charset="0"/>
                    <a:ea typeface="Cambria" panose="02040503050406030204" pitchFamily="18" charset="0"/>
                  </a:rPr>
                  <a:t>Symbol 3 = 1</a:t>
                </a:r>
              </a:p>
              <a:p>
                <a:r>
                  <a:rPr lang="en-US" sz="2200" dirty="0">
                    <a:latin typeface="Cambria" panose="02040503050406030204" pitchFamily="18" charset="0"/>
                    <a:ea typeface="Cambria" panose="02040503050406030204" pitchFamily="18" charset="0"/>
                  </a:rPr>
                  <a:t>Coding constraint is no consecutive symbols.</a:t>
                </a:r>
              </a:p>
            </p:txBody>
          </p:sp>
        </mc:Choice>
        <mc:Fallback xmlns="">
          <p:sp>
            <p:nvSpPr>
              <p:cNvPr id="10" name="Content Placeholder 9">
                <a:extLst>
                  <a:ext uri="{FF2B5EF4-FFF2-40B4-BE49-F238E27FC236}">
                    <a16:creationId xmlns:a16="http://schemas.microsoft.com/office/drawing/2014/main" id="{D48773BF-E96F-4B6B-36C1-415573A0DCCC}"/>
                  </a:ext>
                </a:extLst>
              </p:cNvPr>
              <p:cNvSpPr>
                <a:spLocks noGrp="1" noRot="1" noChangeAspect="1" noMove="1" noResize="1" noEditPoints="1" noAdjustHandles="1" noChangeArrowheads="1" noChangeShapeType="1" noTextEdit="1"/>
              </p:cNvSpPr>
              <p:nvPr>
                <p:ph idx="1"/>
              </p:nvPr>
            </p:nvSpPr>
            <p:spPr>
              <a:xfrm>
                <a:off x="796742" y="1451552"/>
                <a:ext cx="4440382" cy="4351338"/>
              </a:xfrm>
              <a:blipFill>
                <a:blip r:embed="rId6"/>
                <a:stretch>
                  <a:fillRect l="-1648" t="-1401"/>
                </a:stretch>
              </a:blipFill>
            </p:spPr>
            <p:txBody>
              <a:bodyPr/>
              <a:lstStyle/>
              <a:p>
                <a:r>
                  <a:rPr lang="en-US">
                    <a:noFill/>
                  </a:rPr>
                  <a:t> </a:t>
                </a:r>
              </a:p>
            </p:txBody>
          </p:sp>
        </mc:Fallback>
      </mc:AlternateContent>
      <p:pic>
        <p:nvPicPr>
          <p:cNvPr id="11" name="Picture 10" descr="Diagram, schematic&#10;&#10;Description automatically generated">
            <a:extLst>
              <a:ext uri="{FF2B5EF4-FFF2-40B4-BE49-F238E27FC236}">
                <a16:creationId xmlns:a16="http://schemas.microsoft.com/office/drawing/2014/main" id="{C2922087-8300-42BD-9E1F-7A1B4D73B2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7854" y="4677416"/>
            <a:ext cx="5333457" cy="1841435"/>
          </a:xfrm>
          <a:prstGeom prst="rect">
            <a:avLst/>
          </a:prstGeom>
        </p:spPr>
      </p:pic>
      <p:pic>
        <p:nvPicPr>
          <p:cNvPr id="13" name="Picture 12">
            <a:extLst>
              <a:ext uri="{FF2B5EF4-FFF2-40B4-BE49-F238E27FC236}">
                <a16:creationId xmlns:a16="http://schemas.microsoft.com/office/drawing/2014/main" id="{FE52D8EC-F2DE-76FB-123E-0EDD4EFEED62}"/>
              </a:ext>
            </a:extLst>
          </p:cNvPr>
          <p:cNvPicPr>
            <a:picLocks noChangeAspect="1"/>
          </p:cNvPicPr>
          <p:nvPr/>
        </p:nvPicPr>
        <p:blipFill>
          <a:blip r:embed="rId8"/>
          <a:stretch>
            <a:fillRect/>
          </a:stretch>
        </p:blipFill>
        <p:spPr>
          <a:xfrm>
            <a:off x="5380890" y="1516913"/>
            <a:ext cx="2077389" cy="299085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EC2198-527D-35AF-B61C-2E1E37CB6DE4}"/>
                  </a:ext>
                </a:extLst>
              </p:cNvPr>
              <p:cNvSpPr txBox="1"/>
              <p:nvPr/>
            </p:nvSpPr>
            <p:spPr>
              <a:xfrm>
                <a:off x="5775113" y="1259866"/>
                <a:ext cx="123982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={2,1,1}</m:t>
                      </m:r>
                    </m:oMath>
                  </m:oMathPara>
                </a14:m>
                <a:endParaRPr lang="en-US" sz="1600" dirty="0"/>
              </a:p>
            </p:txBody>
          </p:sp>
        </mc:Choice>
        <mc:Fallback xmlns="">
          <p:sp>
            <p:nvSpPr>
              <p:cNvPr id="16" name="TextBox 15">
                <a:extLst>
                  <a:ext uri="{FF2B5EF4-FFF2-40B4-BE49-F238E27FC236}">
                    <a16:creationId xmlns:a16="http://schemas.microsoft.com/office/drawing/2014/main" id="{F2EC2198-527D-35AF-B61C-2E1E37CB6DE4}"/>
                  </a:ext>
                </a:extLst>
              </p:cNvPr>
              <p:cNvSpPr txBox="1">
                <a:spLocks noRot="1" noChangeAspect="1" noMove="1" noResize="1" noEditPoints="1" noAdjustHandles="1" noChangeArrowheads="1" noChangeShapeType="1" noTextEdit="1"/>
              </p:cNvSpPr>
              <p:nvPr/>
            </p:nvSpPr>
            <p:spPr>
              <a:xfrm>
                <a:off x="5775113" y="1259866"/>
                <a:ext cx="1239827" cy="338554"/>
              </a:xfrm>
              <a:prstGeom prst="rect">
                <a:avLst/>
              </a:prstGeom>
              <a:blipFill>
                <a:blip r:embed="rId9"/>
                <a:stretch>
                  <a:fillRect b="-10909"/>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8CC310F0-5E42-3679-D5DA-86E08FFCF48A}"/>
              </a:ext>
            </a:extLst>
          </p:cNvPr>
          <p:cNvPicPr>
            <a:picLocks noChangeAspect="1"/>
          </p:cNvPicPr>
          <p:nvPr/>
        </p:nvPicPr>
        <p:blipFill>
          <a:blip r:embed="rId10"/>
          <a:stretch>
            <a:fillRect/>
          </a:stretch>
        </p:blipFill>
        <p:spPr>
          <a:xfrm>
            <a:off x="7708488" y="4051972"/>
            <a:ext cx="3298688" cy="2806028"/>
          </a:xfrm>
          <a:prstGeom prst="rect">
            <a:avLst/>
          </a:prstGeom>
        </p:spPr>
      </p:pic>
    </p:spTree>
    <p:extLst>
      <p:ext uri="{BB962C8B-B14F-4D97-AF65-F5344CB8AC3E}">
        <p14:creationId xmlns:p14="http://schemas.microsoft.com/office/powerpoint/2010/main" val="4113745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53</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241742"/>
            <a:ext cx="6533117" cy="1095560"/>
          </a:xfrm>
        </p:spPr>
        <p:txBody>
          <a:bodyPr anchor="t">
            <a:normAutofit/>
          </a:bodyPr>
          <a:lstStyle/>
          <a:p>
            <a:pPr lvl="0"/>
            <a:r>
              <a:rPr lang="en-US" sz="3200" dirty="0">
                <a:latin typeface="Cambria" panose="02040503050406030204" pitchFamily="18" charset="0"/>
                <a:ea typeface="Cambria" panose="02040503050406030204" pitchFamily="18" charset="0"/>
              </a:rPr>
              <a:t>Why VRBC Benefits from Orthogonal Noise-Free Data Vectors</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D48773BF-E96F-4B6B-36C1-415573A0DCCC}"/>
                  </a:ext>
                </a:extLst>
              </p:cNvPr>
              <p:cNvSpPr>
                <a:spLocks noGrp="1"/>
              </p:cNvSpPr>
              <p:nvPr>
                <p:ph idx="1"/>
              </p:nvPr>
            </p:nvSpPr>
            <p:spPr>
              <a:xfrm>
                <a:off x="796741" y="1451552"/>
                <a:ext cx="4668877" cy="5164706"/>
              </a:xfrm>
            </p:spPr>
            <p:txBody>
              <a:bodyPr>
                <a:normAutofit lnSpcReduction="10000"/>
              </a:bodyPr>
              <a:lstStyle/>
              <a:p>
                <a:pPr marL="0" indent="0">
                  <a:buNone/>
                </a:pPr>
                <a:r>
                  <a:rPr lang="en-US" sz="2000" dirty="0">
                    <a:latin typeface="Cambria" panose="02040503050406030204" pitchFamily="18" charset="0"/>
                    <a:ea typeface="Cambria" panose="02040503050406030204" pitchFamily="18" charset="0"/>
                  </a:rPr>
                  <a:t>Probability of misclassifying one symbol, </a:t>
                </a:r>
                <a14:m>
                  <m:oMath xmlns:m="http://schemas.openxmlformats.org/officeDocument/2006/math">
                    <m:sSup>
                      <m:sSupPr>
                        <m:ctrlPr>
                          <a:rPr lang="en-US" sz="2000" b="0" i="1" smtClean="0">
                            <a:latin typeface="Cambria Math" panose="02040503050406030204" pitchFamily="18" charset="0"/>
                            <a:ea typeface="Cambria" panose="02040503050406030204" pitchFamily="18" charset="0"/>
                          </a:rPr>
                        </m:ctrlPr>
                      </m:sSupPr>
                      <m:e>
                        <m:r>
                          <a:rPr lang="en-US" sz="2000" b="1" i="1" smtClean="0">
                            <a:latin typeface="Cambria Math" panose="02040503050406030204" pitchFamily="18" charset="0"/>
                            <a:ea typeface="Cambria" panose="02040503050406030204" pitchFamily="18" charset="0"/>
                          </a:rPr>
                          <m:t>𝒂</m:t>
                        </m:r>
                      </m:e>
                      <m:sup>
                        <m:r>
                          <a:rPr lang="en-US" sz="2000" b="0" i="1" smtClean="0">
                            <a:latin typeface="Cambria Math" panose="02040503050406030204" pitchFamily="18" charset="0"/>
                            <a:ea typeface="Cambria" panose="02040503050406030204" pitchFamily="18" charset="0"/>
                          </a:rPr>
                          <m:t>(</m:t>
                        </m:r>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𝑠</m:t>
                            </m:r>
                          </m:e>
                          <m:sub>
                            <m:r>
                              <a:rPr lang="en-US" sz="2000" b="0" i="1" smtClean="0">
                                <a:latin typeface="Cambria Math" panose="02040503050406030204" pitchFamily="18" charset="0"/>
                                <a:ea typeface="Cambria" panose="02040503050406030204" pitchFamily="18" charset="0"/>
                              </a:rPr>
                              <m:t>1</m:t>
                            </m:r>
                          </m:sub>
                        </m:sSub>
                        <m:r>
                          <a:rPr lang="en-US" sz="2000" b="0" i="1" smtClean="0">
                            <a:latin typeface="Cambria Math" panose="02040503050406030204" pitchFamily="18" charset="0"/>
                            <a:ea typeface="Cambria" panose="02040503050406030204" pitchFamily="18" charset="0"/>
                          </a:rPr>
                          <m:t>)</m:t>
                        </m:r>
                      </m:sup>
                    </m:sSup>
                  </m:oMath>
                </a14:m>
                <a:r>
                  <a:rPr lang="en-US" sz="2000" dirty="0">
                    <a:latin typeface="Cambria" panose="02040503050406030204" pitchFamily="18" charset="0"/>
                    <a:ea typeface="Cambria" panose="02040503050406030204" pitchFamily="18" charset="0"/>
                  </a:rPr>
                  <a:t>, for another, </a:t>
                </a:r>
                <a14:m>
                  <m:oMath xmlns:m="http://schemas.openxmlformats.org/officeDocument/2006/math">
                    <m:sSup>
                      <m:sSupPr>
                        <m:ctrlPr>
                          <a:rPr lang="en-US" sz="2000" i="1">
                            <a:latin typeface="Cambria Math" panose="02040503050406030204" pitchFamily="18" charset="0"/>
                            <a:ea typeface="Cambria" panose="02040503050406030204" pitchFamily="18" charset="0"/>
                          </a:rPr>
                        </m:ctrlPr>
                      </m:sSupPr>
                      <m:e>
                        <m:r>
                          <a:rPr lang="en-US" sz="2000" b="1" i="1">
                            <a:latin typeface="Cambria Math" panose="02040503050406030204" pitchFamily="18" charset="0"/>
                            <a:ea typeface="Cambria" panose="02040503050406030204" pitchFamily="18" charset="0"/>
                          </a:rPr>
                          <m:t>𝒂</m:t>
                        </m:r>
                      </m:e>
                      <m:sup>
                        <m:r>
                          <a:rPr lang="en-US" sz="2000" i="1">
                            <a:latin typeface="Cambria Math" panose="02040503050406030204" pitchFamily="18" charset="0"/>
                            <a:ea typeface="Cambria" panose="02040503050406030204" pitchFamily="18" charset="0"/>
                          </a:rPr>
                          <m:t>(</m:t>
                        </m:r>
                        <m:sSub>
                          <m:sSubPr>
                            <m:ctrlPr>
                              <a:rPr lang="en-US" sz="2000" i="1">
                                <a:latin typeface="Cambria Math" panose="02040503050406030204" pitchFamily="18" charset="0"/>
                                <a:ea typeface="Cambria" panose="02040503050406030204" pitchFamily="18" charset="0"/>
                              </a:rPr>
                            </m:ctrlPr>
                          </m:sSubPr>
                          <m:e>
                            <m:r>
                              <a:rPr lang="en-US" sz="2000" i="1">
                                <a:latin typeface="Cambria Math" panose="02040503050406030204" pitchFamily="18" charset="0"/>
                                <a:ea typeface="Cambria" panose="02040503050406030204" pitchFamily="18" charset="0"/>
                              </a:rPr>
                              <m:t>𝑠</m:t>
                            </m:r>
                          </m:e>
                          <m:sub>
                            <m:r>
                              <a:rPr lang="en-US" sz="2000" b="0" i="1" smtClean="0">
                                <a:latin typeface="Cambria Math" panose="02040503050406030204" pitchFamily="18" charset="0"/>
                                <a:ea typeface="Cambria" panose="02040503050406030204" pitchFamily="18" charset="0"/>
                              </a:rPr>
                              <m:t>2</m:t>
                            </m:r>
                          </m:sub>
                        </m:sSub>
                        <m:r>
                          <a:rPr lang="en-US" sz="2000" i="1">
                            <a:latin typeface="Cambria Math" panose="02040503050406030204" pitchFamily="18" charset="0"/>
                            <a:ea typeface="Cambria" panose="02040503050406030204" pitchFamily="18" charset="0"/>
                          </a:rPr>
                          <m:t>)</m:t>
                        </m:r>
                      </m:sup>
                    </m:sSup>
                  </m:oMath>
                </a14:m>
                <a:r>
                  <a:rPr lang="en-US" sz="2000" dirty="0">
                    <a:latin typeface="Cambria" panose="02040503050406030204" pitchFamily="18" charset="0"/>
                    <a:ea typeface="Cambria" panose="02040503050406030204" pitchFamily="18" charset="0"/>
                  </a:rPr>
                  <a:t>, is</a:t>
                </a:r>
              </a:p>
              <a:p>
                <a:pPr marL="0" indent="0">
                  <a:buNone/>
                </a:pPr>
                <a:endParaRPr lang="en-US" sz="2000" b="0" i="0" dirty="0">
                  <a:latin typeface="Cambria Math" panose="02040503050406030204" pitchFamily="18" charset="0"/>
                  <a:ea typeface="Cambria"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panose="02040503050406030204" pitchFamily="18" charset="0"/>
                        </a:rPr>
                        <m:t>Pr</m:t>
                      </m:r>
                      <m:d>
                        <m:dPr>
                          <m:ctrlPr>
                            <a:rPr lang="en-US" sz="2000" b="0" i="1" smtClean="0">
                              <a:latin typeface="Cambria Math" panose="02040503050406030204" pitchFamily="18" charset="0"/>
                              <a:ea typeface="Cambria" panose="02040503050406030204" pitchFamily="18" charset="0"/>
                            </a:rPr>
                          </m:ctrlPr>
                        </m:dPr>
                        <m:e>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𝑙</m:t>
                              </m:r>
                            </m:e>
                            <m:sub>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𝑠</m:t>
                                  </m:r>
                                </m:e>
                                <m:sub>
                                  <m:r>
                                    <a:rPr lang="en-US" sz="2000" b="0" i="1" smtClean="0">
                                      <a:latin typeface="Cambria Math" panose="02040503050406030204" pitchFamily="18" charset="0"/>
                                      <a:ea typeface="Cambria" panose="02040503050406030204" pitchFamily="18" charset="0"/>
                                    </a:rPr>
                                    <m:t>2</m:t>
                                  </m:r>
                                </m:sub>
                              </m:sSub>
                            </m:sub>
                          </m:sSub>
                          <m:r>
                            <a:rPr lang="en-US" sz="2000" b="0" i="1" smtClean="0">
                              <a:latin typeface="Cambria Math" panose="02040503050406030204" pitchFamily="18" charset="0"/>
                              <a:ea typeface="Cambria" panose="02040503050406030204" pitchFamily="18" charset="0"/>
                            </a:rPr>
                            <m:t>&gt;</m:t>
                          </m:r>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𝑙</m:t>
                              </m:r>
                            </m:e>
                            <m:sub>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𝑠</m:t>
                                  </m:r>
                                </m:e>
                                <m:sub>
                                  <m:r>
                                    <a:rPr lang="en-US" sz="2000" b="0" i="1" smtClean="0">
                                      <a:latin typeface="Cambria Math" panose="02040503050406030204" pitchFamily="18" charset="0"/>
                                      <a:ea typeface="Cambria" panose="02040503050406030204" pitchFamily="18" charset="0"/>
                                    </a:rPr>
                                    <m:t>1</m:t>
                                  </m:r>
                                </m:sub>
                              </m:sSub>
                            </m:sub>
                          </m:sSub>
                        </m:e>
                        <m:e>
                          <m:sSup>
                            <m:sSupPr>
                              <m:ctrlPr>
                                <a:rPr lang="en-US" sz="2000" i="1">
                                  <a:latin typeface="Cambria Math" panose="02040503050406030204" pitchFamily="18" charset="0"/>
                                  <a:ea typeface="Cambria" panose="02040503050406030204" pitchFamily="18" charset="0"/>
                                </a:rPr>
                              </m:ctrlPr>
                            </m:sSupPr>
                            <m:e>
                              <m:r>
                                <a:rPr lang="en-US" sz="2000" b="1" i="1">
                                  <a:latin typeface="Cambria Math" panose="02040503050406030204" pitchFamily="18" charset="0"/>
                                  <a:ea typeface="Cambria" panose="02040503050406030204" pitchFamily="18" charset="0"/>
                                </a:rPr>
                                <m:t>𝒂</m:t>
                              </m:r>
                            </m:e>
                            <m:sup>
                              <m:d>
                                <m:dPr>
                                  <m:ctrlPr>
                                    <a:rPr lang="en-US" sz="2000" i="1">
                                      <a:latin typeface="Cambria Math" panose="02040503050406030204" pitchFamily="18" charset="0"/>
                                      <a:ea typeface="Cambria" panose="02040503050406030204" pitchFamily="18" charset="0"/>
                                    </a:rPr>
                                  </m:ctrlPr>
                                </m:dPr>
                                <m:e>
                                  <m:sSub>
                                    <m:sSubPr>
                                      <m:ctrlPr>
                                        <a:rPr lang="en-US" sz="2000" i="1">
                                          <a:latin typeface="Cambria Math" panose="02040503050406030204" pitchFamily="18" charset="0"/>
                                          <a:ea typeface="Cambria" panose="02040503050406030204" pitchFamily="18" charset="0"/>
                                        </a:rPr>
                                      </m:ctrlPr>
                                    </m:sSubPr>
                                    <m:e>
                                      <m:r>
                                        <a:rPr lang="en-US" sz="2000" i="1">
                                          <a:latin typeface="Cambria Math" panose="02040503050406030204" pitchFamily="18" charset="0"/>
                                          <a:ea typeface="Cambria" panose="02040503050406030204" pitchFamily="18" charset="0"/>
                                        </a:rPr>
                                        <m:t>𝑠</m:t>
                                      </m:r>
                                    </m:e>
                                    <m:sub>
                                      <m:r>
                                        <a:rPr lang="en-US" sz="2000" b="0" i="1" smtClean="0">
                                          <a:latin typeface="Cambria Math" panose="02040503050406030204" pitchFamily="18" charset="0"/>
                                          <a:ea typeface="Cambria" panose="02040503050406030204" pitchFamily="18" charset="0"/>
                                        </a:rPr>
                                        <m:t>1</m:t>
                                      </m:r>
                                    </m:sub>
                                  </m:sSub>
                                </m:e>
                              </m:d>
                            </m:sup>
                          </m:sSup>
                        </m:e>
                      </m:d>
                    </m:oMath>
                  </m:oMathPara>
                </a14:m>
                <a:endParaRPr lang="en-US" sz="2000" dirty="0">
                  <a:latin typeface="Cambria" panose="02040503050406030204" pitchFamily="18" charset="0"/>
                  <a:ea typeface="Cambria" panose="02040503050406030204" pitchFamily="18" charset="0"/>
                </a:endParaRPr>
              </a:p>
              <a:p>
                <a:pPr marL="0" indent="0">
                  <a:buNone/>
                </a:pPr>
                <a:r>
                  <a:rPr lang="en-US" sz="1800" dirty="0">
                    <a:latin typeface="Cambria" panose="02040503050406030204" pitchFamily="18" charset="0"/>
                    <a:ea typeface="Cambria" panose="02040503050406030204" pitchFamily="18" charset="0"/>
                  </a:rPr>
                  <a:t>where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𝑙</m:t>
                          </m:r>
                        </m:e>
                        <m:sub>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𝑠</m:t>
                              </m:r>
                            </m:e>
                            <m:sub>
                              <m:r>
                                <a:rPr lang="en-US" sz="2000" b="0" i="1" smtClean="0">
                                  <a:latin typeface="Cambria Math" panose="02040503050406030204" pitchFamily="18" charset="0"/>
                                  <a:ea typeface="Cambria" panose="02040503050406030204" pitchFamily="18" charset="0"/>
                                </a:rPr>
                                <m:t>𝑖</m:t>
                              </m:r>
                            </m:sub>
                          </m:sSub>
                        </m:sub>
                      </m:sSub>
                      <m:r>
                        <a:rPr lang="en-US" sz="2000" b="0" i="1" smtClean="0">
                          <a:latin typeface="Cambria Math" panose="02040503050406030204" pitchFamily="18" charset="0"/>
                          <a:ea typeface="Cambria" panose="02040503050406030204" pitchFamily="18" charset="0"/>
                        </a:rPr>
                        <m:t>=</m:t>
                      </m:r>
                      <m:r>
                        <m:rPr>
                          <m:sty m:val="p"/>
                        </m:rPr>
                        <a:rPr lang="en-US" sz="2000">
                          <a:latin typeface="Cambria Math" panose="02040503050406030204" pitchFamily="18" charset="0"/>
                          <a:ea typeface="Cambria" panose="02040503050406030204" pitchFamily="18" charset="0"/>
                        </a:rPr>
                        <m:t>Pr</m:t>
                      </m:r>
                      <m:d>
                        <m:dPr>
                          <m:ctrlPr>
                            <a:rPr lang="en-US" sz="2000" i="1">
                              <a:latin typeface="Cambria Math" panose="02040503050406030204" pitchFamily="18" charset="0"/>
                              <a:ea typeface="Cambria" panose="02040503050406030204" pitchFamily="18" charset="0"/>
                            </a:rPr>
                          </m:ctrlPr>
                        </m:dPr>
                        <m:e>
                          <m:r>
                            <a:rPr lang="en-US" sz="2000" b="0" i="1" smtClean="0">
                              <a:latin typeface="Cambria Math" panose="02040503050406030204" pitchFamily="18" charset="0"/>
                              <a:ea typeface="Cambria" panose="02040503050406030204" pitchFamily="18" charset="0"/>
                            </a:rPr>
                            <m:t>𝑠</m:t>
                          </m:r>
                          <m:r>
                            <a:rPr lang="en-US" sz="2000" i="1">
                              <a:latin typeface="Cambria Math" panose="02040503050406030204" pitchFamily="18" charset="0"/>
                              <a:ea typeface="Cambria" panose="02040503050406030204" pitchFamily="18" charset="0"/>
                            </a:rPr>
                            <m:t>=</m:t>
                          </m:r>
                          <m:sSub>
                            <m:sSubPr>
                              <m:ctrlPr>
                                <a:rPr lang="en-US" sz="2000" b="0" i="1" smtClean="0">
                                  <a:latin typeface="Cambria Math" panose="02040503050406030204" pitchFamily="18" charset="0"/>
                                  <a:ea typeface="Cambria" panose="02040503050406030204" pitchFamily="18" charset="0"/>
                                </a:rPr>
                              </m:ctrlPr>
                            </m:sSubPr>
                            <m:e>
                              <m:r>
                                <a:rPr lang="en-US" sz="2000" b="0" i="1" smtClean="0">
                                  <a:latin typeface="Cambria Math" panose="02040503050406030204" pitchFamily="18" charset="0"/>
                                  <a:ea typeface="Cambria" panose="02040503050406030204" pitchFamily="18" charset="0"/>
                                </a:rPr>
                                <m:t>𝑠</m:t>
                              </m:r>
                            </m:e>
                            <m:sub>
                              <m:r>
                                <a:rPr lang="en-US" sz="2000" b="0" i="1" smtClean="0">
                                  <a:latin typeface="Cambria Math" panose="02040503050406030204" pitchFamily="18" charset="0"/>
                                  <a:ea typeface="Cambria" panose="02040503050406030204" pitchFamily="18" charset="0"/>
                                </a:rPr>
                                <m:t>𝑖</m:t>
                              </m:r>
                            </m:sub>
                          </m:sSub>
                        </m:e>
                      </m:d>
                      <m:sSup>
                        <m:sSupPr>
                          <m:ctrlPr>
                            <a:rPr lang="en-US" sz="2000" i="1">
                              <a:latin typeface="Cambria Math" panose="02040503050406030204" pitchFamily="18" charset="0"/>
                              <a:ea typeface="Cambria" panose="02040503050406030204" pitchFamily="18" charset="0"/>
                            </a:rPr>
                          </m:ctrlPr>
                        </m:sSupPr>
                        <m:e>
                          <m:r>
                            <a:rPr lang="en-US" sz="2000" i="1">
                              <a:latin typeface="Cambria Math" panose="02040503050406030204" pitchFamily="18" charset="0"/>
                              <a:ea typeface="Cambria" panose="02040503050406030204" pitchFamily="18" charset="0"/>
                            </a:rPr>
                            <m:t>𝑒</m:t>
                          </m:r>
                        </m:e>
                        <m:sup>
                          <m:r>
                            <a:rPr lang="en-US" sz="2000" i="1">
                              <a:latin typeface="Cambria Math" panose="02040503050406030204" pitchFamily="18" charset="0"/>
                              <a:ea typeface="Cambria" panose="02040503050406030204" pitchFamily="18" charset="0"/>
                            </a:rPr>
                            <m:t>−</m:t>
                          </m:r>
                          <m:sSup>
                            <m:sSupPr>
                              <m:ctrlPr>
                                <a:rPr lang="en-US" sz="2000" i="1">
                                  <a:latin typeface="Cambria Math" panose="02040503050406030204" pitchFamily="18" charset="0"/>
                                  <a:ea typeface="Cambria" panose="02040503050406030204" pitchFamily="18" charset="0"/>
                                </a:rPr>
                              </m:ctrlPr>
                            </m:sSupPr>
                            <m:e>
                              <m:d>
                                <m:dPr>
                                  <m:ctrlPr>
                                    <a:rPr lang="en-US" sz="2000" i="1">
                                      <a:latin typeface="Cambria Math" panose="02040503050406030204" pitchFamily="18" charset="0"/>
                                      <a:ea typeface="Cambria" panose="02040503050406030204" pitchFamily="18" charset="0"/>
                                    </a:rPr>
                                  </m:ctrlPr>
                                </m:dPr>
                                <m:e>
                                  <m:r>
                                    <a:rPr lang="en-US" sz="2000" b="1" i="1" smtClean="0">
                                      <a:latin typeface="Cambria Math" panose="02040503050406030204" pitchFamily="18" charset="0"/>
                                      <a:ea typeface="Cambria" panose="02040503050406030204" pitchFamily="18" charset="0"/>
                                    </a:rPr>
                                    <m:t>𝒚</m:t>
                                  </m:r>
                                  <m:r>
                                    <a:rPr lang="en-US" sz="2000" i="1">
                                      <a:latin typeface="Cambria Math" panose="02040503050406030204" pitchFamily="18" charset="0"/>
                                    </a:rPr>
                                    <m:t>−</m:t>
                                  </m:r>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𝒂</m:t>
                                      </m:r>
                                    </m:e>
                                    <m:sup>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𝑖</m:t>
                                              </m:r>
                                            </m:sub>
                                          </m:sSub>
                                        </m:e>
                                      </m:d>
                                    </m:sup>
                                  </m:sSup>
                                </m:e>
                              </m:d>
                            </m:e>
                            <m:sup>
                              <m:r>
                                <a:rPr lang="en-US" sz="2000" i="1">
                                  <a:latin typeface="Cambria Math" panose="02040503050406030204" pitchFamily="18" charset="0"/>
                                  <a:ea typeface="Cambria" panose="02040503050406030204" pitchFamily="18" charset="0"/>
                                </a:rPr>
                                <m:t>𝐻</m:t>
                              </m:r>
                            </m:sup>
                          </m:sSup>
                          <m:sSup>
                            <m:sSupPr>
                              <m:ctrlPr>
                                <a:rPr lang="en-US" sz="2000" i="1">
                                  <a:latin typeface="Cambria Math" panose="02040503050406030204" pitchFamily="18" charset="0"/>
                                  <a:ea typeface="Cambria" panose="02040503050406030204" pitchFamily="18" charset="0"/>
                                </a:rPr>
                              </m:ctrlPr>
                            </m:sSupPr>
                            <m:e>
                              <m:r>
                                <m:rPr>
                                  <m:sty m:val="p"/>
                                </m:rPr>
                                <a:rPr lang="el-GR" sz="2000" i="1">
                                  <a:latin typeface="Cambria Math" panose="02040503050406030204" pitchFamily="18" charset="0"/>
                                  <a:ea typeface="Cambria" panose="02040503050406030204" pitchFamily="18" charset="0"/>
                                </a:rPr>
                                <m:t>Γ</m:t>
                              </m:r>
                            </m:e>
                            <m:sup>
                              <m:r>
                                <a:rPr lang="en-US" sz="2000" i="1">
                                  <a:latin typeface="Cambria Math" panose="02040503050406030204" pitchFamily="18" charset="0"/>
                                  <a:ea typeface="Cambria" panose="02040503050406030204" pitchFamily="18" charset="0"/>
                                </a:rPr>
                                <m:t>−1</m:t>
                              </m:r>
                            </m:sup>
                          </m:sSup>
                          <m:d>
                            <m:dPr>
                              <m:ctrlPr>
                                <a:rPr lang="en-US" sz="2000" i="1">
                                  <a:latin typeface="Cambria Math" panose="02040503050406030204" pitchFamily="18" charset="0"/>
                                  <a:ea typeface="Cambria" panose="02040503050406030204" pitchFamily="18" charset="0"/>
                                </a:rPr>
                              </m:ctrlPr>
                            </m:dPr>
                            <m:e>
                              <m:r>
                                <a:rPr lang="en-US" sz="2000" b="1" i="1">
                                  <a:latin typeface="Cambria Math" panose="02040503050406030204" pitchFamily="18" charset="0"/>
                                  <a:ea typeface="Cambria" panose="02040503050406030204" pitchFamily="18" charset="0"/>
                                </a:rPr>
                                <m:t>𝒚</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𝒂</m:t>
                                  </m:r>
                                </m:e>
                                <m: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𝑖</m:t>
                                          </m:r>
                                        </m:sub>
                                      </m:sSub>
                                    </m:e>
                                  </m:d>
                                </m:sup>
                              </m:sSup>
                            </m:e>
                          </m:d>
                        </m:sup>
                      </m:sSup>
                      <m:r>
                        <a:rPr lang="en-US" sz="2000" b="0" i="1" smtClean="0">
                          <a:latin typeface="Cambria Math" panose="02040503050406030204" pitchFamily="18" charset="0"/>
                          <a:ea typeface="Cambria" panose="02040503050406030204" pitchFamily="18" charset="0"/>
                        </a:rPr>
                        <m:t>.</m:t>
                      </m:r>
                    </m:oMath>
                  </m:oMathPara>
                </a14:m>
                <a:endParaRPr lang="en-US" sz="2000" b="0" dirty="0">
                  <a:latin typeface="Cambria" panose="02040503050406030204" pitchFamily="18" charset="0"/>
                  <a:ea typeface="Cambria" panose="02040503050406030204" pitchFamily="18" charset="0"/>
                </a:endParaRPr>
              </a:p>
              <a:p>
                <a:pPr marL="0" indent="0">
                  <a:buNone/>
                </a:pPr>
                <a:endParaRPr lang="en-US" sz="2000" dirty="0">
                  <a:latin typeface="Cambria" panose="02040503050406030204" pitchFamily="18" charset="0"/>
                  <a:ea typeface="Cambria" panose="02040503050406030204" pitchFamily="18" charset="0"/>
                </a:endParaRPr>
              </a:p>
              <a:p>
                <a:pPr marL="0" indent="0">
                  <a:buNone/>
                </a:pPr>
                <a:r>
                  <a:rPr lang="en-US" sz="2000" dirty="0">
                    <a:latin typeface="Cambria" panose="02040503050406030204" pitchFamily="18" charset="0"/>
                    <a:ea typeface="Cambria" panose="02040503050406030204" pitchFamily="18" charset="0"/>
                  </a:rPr>
                  <a:t>If </a:t>
                </a:r>
                <a14:m>
                  <m:oMath xmlns:m="http://schemas.openxmlformats.org/officeDocument/2006/math">
                    <m:r>
                      <a:rPr lang="en-US" sz="2000" b="1" i="1" smtClean="0">
                        <a:latin typeface="Cambria Math" panose="02040503050406030204" pitchFamily="18" charset="0"/>
                        <a:ea typeface="Cambria" panose="02040503050406030204" pitchFamily="18" charset="0"/>
                      </a:rPr>
                      <m:t>𝒚</m:t>
                    </m:r>
                    <m:r>
                      <a:rPr lang="en-US" sz="2000" b="1" i="1" smtClean="0">
                        <a:latin typeface="Cambria Math" panose="02040503050406030204" pitchFamily="18" charset="0"/>
                        <a:ea typeface="Cambria" panose="02040503050406030204" pitchFamily="18" charset="0"/>
                      </a:rPr>
                      <m:t>=</m:t>
                    </m:r>
                    <m:sSup>
                      <m:sSupPr>
                        <m:ctrlPr>
                          <a:rPr lang="en-US" sz="2000" i="1">
                            <a:latin typeface="Cambria Math" panose="02040503050406030204" pitchFamily="18" charset="0"/>
                            <a:ea typeface="Cambria" panose="02040503050406030204" pitchFamily="18" charset="0"/>
                          </a:rPr>
                        </m:ctrlPr>
                      </m:sSupPr>
                      <m:e>
                        <m:r>
                          <a:rPr lang="en-US" sz="2000" b="1" i="1">
                            <a:latin typeface="Cambria Math" panose="02040503050406030204" pitchFamily="18" charset="0"/>
                            <a:ea typeface="Cambria" panose="02040503050406030204" pitchFamily="18" charset="0"/>
                          </a:rPr>
                          <m:t>𝒂</m:t>
                        </m:r>
                      </m:e>
                      <m:sup>
                        <m:d>
                          <m:dPr>
                            <m:ctrlPr>
                              <a:rPr lang="en-US" sz="2000" i="1">
                                <a:latin typeface="Cambria Math" panose="02040503050406030204" pitchFamily="18" charset="0"/>
                                <a:ea typeface="Cambria" panose="02040503050406030204" pitchFamily="18" charset="0"/>
                              </a:rPr>
                            </m:ctrlPr>
                          </m:dPr>
                          <m:e>
                            <m:sSub>
                              <m:sSubPr>
                                <m:ctrlPr>
                                  <a:rPr lang="en-US" sz="2000" i="1">
                                    <a:latin typeface="Cambria Math" panose="02040503050406030204" pitchFamily="18" charset="0"/>
                                    <a:ea typeface="Cambria" panose="02040503050406030204" pitchFamily="18" charset="0"/>
                                  </a:rPr>
                                </m:ctrlPr>
                              </m:sSubPr>
                              <m:e>
                                <m:r>
                                  <a:rPr lang="en-US" sz="2000" i="1">
                                    <a:latin typeface="Cambria Math" panose="02040503050406030204" pitchFamily="18" charset="0"/>
                                    <a:ea typeface="Cambria" panose="02040503050406030204" pitchFamily="18" charset="0"/>
                                  </a:rPr>
                                  <m:t>𝑠</m:t>
                                </m:r>
                              </m:e>
                              <m:sub>
                                <m:r>
                                  <a:rPr lang="en-US" sz="2000" i="1">
                                    <a:latin typeface="Cambria Math" panose="02040503050406030204" pitchFamily="18" charset="0"/>
                                    <a:ea typeface="Cambria" panose="02040503050406030204" pitchFamily="18" charset="0"/>
                                  </a:rPr>
                                  <m:t>1</m:t>
                                </m:r>
                              </m:sub>
                            </m:sSub>
                          </m:e>
                        </m:d>
                      </m:sup>
                    </m:sSup>
                    <m:r>
                      <a:rPr lang="en-US" sz="2000" b="0" i="1" smtClean="0">
                        <a:latin typeface="Cambria Math" panose="02040503050406030204" pitchFamily="18" charset="0"/>
                        <a:ea typeface="Cambria" panose="02040503050406030204" pitchFamily="18" charset="0"/>
                      </a:rPr>
                      <m:t>+</m:t>
                    </m:r>
                    <m:r>
                      <a:rPr lang="el-GR" sz="2000" b="1" i="1" smtClean="0">
                        <a:latin typeface="Cambria Math" panose="02040503050406030204" pitchFamily="18" charset="0"/>
                        <a:ea typeface="Cambria" panose="02040503050406030204" pitchFamily="18" charset="0"/>
                      </a:rPr>
                      <m:t>𝜼</m:t>
                    </m:r>
                  </m:oMath>
                </a14:m>
                <a:r>
                  <a:rPr lang="en-US" sz="2000" dirty="0">
                    <a:latin typeface="Cambria" panose="02040503050406030204" pitchFamily="18" charset="0"/>
                    <a:ea typeface="Cambria" panose="02040503050406030204" pitchFamily="18" charset="0"/>
                  </a:rPr>
                  <a:t>,</a:t>
                </a:r>
                <a:r>
                  <a:rPr lang="en-US" sz="2000" b="1" dirty="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sym typeface="Wingdings" panose="05000000000000000000" pitchFamily="2" charset="2"/>
                  </a:rPr>
                  <a:t>numerator contains term</a:t>
                </a:r>
              </a:p>
              <a:p>
                <a:pPr marL="0" indent="0" algn="ctr">
                  <a:spcAft>
                    <a:spcPts val="500"/>
                  </a:spcAft>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ea typeface="Cambria" panose="02040503050406030204" pitchFamily="18" charset="0"/>
                            </a:rPr>
                          </m:ctrlPr>
                        </m:sSupPr>
                        <m:e>
                          <m:d>
                            <m:dPr>
                              <m:ctrlPr>
                                <a:rPr lang="en-US" sz="1800" i="1">
                                  <a:latin typeface="Cambria Math" panose="02040503050406030204" pitchFamily="18" charset="0"/>
                                  <a:ea typeface="Cambria" panose="02040503050406030204" pitchFamily="18" charset="0"/>
                                </a:rPr>
                              </m:ctrlPr>
                            </m:dPr>
                            <m:e>
                              <m:sSup>
                                <m:sSupPr>
                                  <m:ctrlPr>
                                    <a:rPr lang="en-US" sz="1800" i="1">
                                      <a:latin typeface="Cambria Math" panose="02040503050406030204" pitchFamily="18" charset="0"/>
                                      <a:ea typeface="Cambria" panose="02040503050406030204" pitchFamily="18" charset="0"/>
                                    </a:rPr>
                                  </m:ctrlPr>
                                </m:sSupPr>
                                <m:e>
                                  <m:r>
                                    <a:rPr lang="en-US" sz="1800" b="1" i="1">
                                      <a:latin typeface="Cambria Math" panose="02040503050406030204" pitchFamily="18" charset="0"/>
                                      <a:ea typeface="Cambria" panose="02040503050406030204" pitchFamily="18" charset="0"/>
                                    </a:rPr>
                                    <m:t>𝒂</m:t>
                                  </m:r>
                                </m:e>
                                <m:sup>
                                  <m:d>
                                    <m:dPr>
                                      <m:ctrlPr>
                                        <a:rPr lang="en-US" sz="1800" i="1">
                                          <a:latin typeface="Cambria Math" panose="02040503050406030204" pitchFamily="18" charset="0"/>
                                          <a:ea typeface="Cambria" panose="02040503050406030204" pitchFamily="18" charset="0"/>
                                        </a:rPr>
                                      </m:ctrlPr>
                                    </m:dPr>
                                    <m:e>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𝑠</m:t>
                                          </m:r>
                                        </m:e>
                                        <m:sub>
                                          <m:r>
                                            <a:rPr lang="en-US" sz="1800" i="1">
                                              <a:latin typeface="Cambria Math" panose="02040503050406030204" pitchFamily="18" charset="0"/>
                                              <a:ea typeface="Cambria" panose="02040503050406030204" pitchFamily="18" charset="0"/>
                                            </a:rPr>
                                            <m:t>1</m:t>
                                          </m:r>
                                        </m:sub>
                                      </m:sSub>
                                    </m:e>
                                  </m:d>
                                </m:sup>
                              </m:sSup>
                              <m:r>
                                <a:rPr lang="en-US" sz="1800" i="1">
                                  <a:latin typeface="Cambria Math" panose="02040503050406030204" pitchFamily="18" charset="0"/>
                                  <a:ea typeface="Cambria" panose="02040503050406030204" pitchFamily="18" charset="0"/>
                                </a:rPr>
                                <m:t>−</m:t>
                              </m:r>
                              <m:sSup>
                                <m:sSupPr>
                                  <m:ctrlPr>
                                    <a:rPr lang="en-US" sz="1800" i="1">
                                      <a:latin typeface="Cambria Math" panose="02040503050406030204" pitchFamily="18" charset="0"/>
                                      <a:ea typeface="Cambria" panose="02040503050406030204" pitchFamily="18" charset="0"/>
                                    </a:rPr>
                                  </m:ctrlPr>
                                </m:sSupPr>
                                <m:e>
                                  <m:r>
                                    <a:rPr lang="en-US" sz="1800" b="1" i="1">
                                      <a:latin typeface="Cambria Math" panose="02040503050406030204" pitchFamily="18" charset="0"/>
                                      <a:ea typeface="Cambria" panose="02040503050406030204" pitchFamily="18" charset="0"/>
                                    </a:rPr>
                                    <m:t>𝒂</m:t>
                                  </m:r>
                                </m:e>
                                <m:sup>
                                  <m:d>
                                    <m:dPr>
                                      <m:ctrlPr>
                                        <a:rPr lang="en-US" sz="1800" i="1">
                                          <a:latin typeface="Cambria Math" panose="02040503050406030204" pitchFamily="18" charset="0"/>
                                          <a:ea typeface="Cambria" panose="02040503050406030204" pitchFamily="18" charset="0"/>
                                        </a:rPr>
                                      </m:ctrlPr>
                                    </m:dPr>
                                    <m:e>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𝑠</m:t>
                                          </m:r>
                                        </m:e>
                                        <m:sub>
                                          <m:r>
                                            <a:rPr lang="en-US" sz="1800" i="1">
                                              <a:latin typeface="Cambria Math" panose="02040503050406030204" pitchFamily="18" charset="0"/>
                                              <a:ea typeface="Cambria" panose="02040503050406030204" pitchFamily="18" charset="0"/>
                                            </a:rPr>
                                            <m:t>𝑖</m:t>
                                          </m:r>
                                        </m:sub>
                                      </m:sSub>
                                    </m:e>
                                  </m:d>
                                </m:sup>
                              </m:sSup>
                            </m:e>
                          </m:d>
                        </m:e>
                        <m:sup>
                          <m:r>
                            <a:rPr lang="en-US" sz="1800" i="1">
                              <a:latin typeface="Cambria Math" panose="02040503050406030204" pitchFamily="18" charset="0"/>
                              <a:ea typeface="Cambria" panose="02040503050406030204" pitchFamily="18" charset="0"/>
                            </a:rPr>
                            <m:t>𝐻</m:t>
                          </m:r>
                        </m:sup>
                      </m:sSup>
                      <m:d>
                        <m:dPr>
                          <m:ctrlPr>
                            <a:rPr lang="en-US" sz="1800" i="1">
                              <a:latin typeface="Cambria Math" panose="02040503050406030204" pitchFamily="18" charset="0"/>
                              <a:ea typeface="Cambria" panose="02040503050406030204" pitchFamily="18" charset="0"/>
                            </a:rPr>
                          </m:ctrlPr>
                        </m:dPr>
                        <m:e>
                          <m:sSup>
                            <m:sSupPr>
                              <m:ctrlPr>
                                <a:rPr lang="en-US" sz="1800" i="1">
                                  <a:latin typeface="Cambria Math" panose="02040503050406030204" pitchFamily="18" charset="0"/>
                                  <a:ea typeface="Cambria" panose="02040503050406030204" pitchFamily="18" charset="0"/>
                                </a:rPr>
                              </m:ctrlPr>
                            </m:sSupPr>
                            <m:e>
                              <m:r>
                                <a:rPr lang="en-US" sz="1800" b="1" i="1">
                                  <a:latin typeface="Cambria Math" panose="02040503050406030204" pitchFamily="18" charset="0"/>
                                  <a:ea typeface="Cambria" panose="02040503050406030204" pitchFamily="18" charset="0"/>
                                </a:rPr>
                                <m:t>𝒂</m:t>
                              </m:r>
                            </m:e>
                            <m:sup>
                              <m:d>
                                <m:dPr>
                                  <m:ctrlPr>
                                    <a:rPr lang="en-US" sz="1800" i="1">
                                      <a:latin typeface="Cambria Math" panose="02040503050406030204" pitchFamily="18" charset="0"/>
                                      <a:ea typeface="Cambria" panose="02040503050406030204" pitchFamily="18" charset="0"/>
                                    </a:rPr>
                                  </m:ctrlPr>
                                </m:dPr>
                                <m:e>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𝑠</m:t>
                                      </m:r>
                                    </m:e>
                                    <m:sub>
                                      <m:r>
                                        <a:rPr lang="en-US" sz="1800" i="1">
                                          <a:latin typeface="Cambria Math" panose="02040503050406030204" pitchFamily="18" charset="0"/>
                                          <a:ea typeface="Cambria" panose="02040503050406030204" pitchFamily="18" charset="0"/>
                                        </a:rPr>
                                        <m:t>1</m:t>
                                      </m:r>
                                    </m:sub>
                                  </m:sSub>
                                </m:e>
                              </m:d>
                            </m:sup>
                          </m:sSup>
                          <m:r>
                            <a:rPr lang="en-US" sz="1800" i="1">
                              <a:latin typeface="Cambria Math" panose="02040503050406030204" pitchFamily="18" charset="0"/>
                              <a:ea typeface="Cambria" panose="02040503050406030204" pitchFamily="18" charset="0"/>
                            </a:rPr>
                            <m:t>−</m:t>
                          </m:r>
                          <m:sSup>
                            <m:sSupPr>
                              <m:ctrlPr>
                                <a:rPr lang="en-US" sz="1800" i="1">
                                  <a:latin typeface="Cambria Math" panose="02040503050406030204" pitchFamily="18" charset="0"/>
                                  <a:ea typeface="Cambria" panose="02040503050406030204" pitchFamily="18" charset="0"/>
                                </a:rPr>
                              </m:ctrlPr>
                            </m:sSupPr>
                            <m:e>
                              <m:r>
                                <a:rPr lang="en-US" sz="1800" b="1" i="1">
                                  <a:latin typeface="Cambria Math" panose="02040503050406030204" pitchFamily="18" charset="0"/>
                                  <a:ea typeface="Cambria" panose="02040503050406030204" pitchFamily="18" charset="0"/>
                                </a:rPr>
                                <m:t>𝒂</m:t>
                              </m:r>
                            </m:e>
                            <m:sup>
                              <m:d>
                                <m:dPr>
                                  <m:ctrlPr>
                                    <a:rPr lang="en-US" sz="1800" i="1">
                                      <a:latin typeface="Cambria Math" panose="02040503050406030204" pitchFamily="18" charset="0"/>
                                      <a:ea typeface="Cambria" panose="02040503050406030204" pitchFamily="18" charset="0"/>
                                    </a:rPr>
                                  </m:ctrlPr>
                                </m:dPr>
                                <m:e>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𝑠</m:t>
                                      </m:r>
                                    </m:e>
                                    <m:sub>
                                      <m:r>
                                        <a:rPr lang="en-US" sz="1800" i="1">
                                          <a:latin typeface="Cambria Math" panose="02040503050406030204" pitchFamily="18" charset="0"/>
                                          <a:ea typeface="Cambria" panose="02040503050406030204" pitchFamily="18" charset="0"/>
                                        </a:rPr>
                                        <m:t>𝑖</m:t>
                                      </m:r>
                                    </m:sub>
                                  </m:sSub>
                                </m:e>
                              </m:d>
                            </m:sup>
                          </m:sSup>
                        </m:e>
                      </m:d>
                    </m:oMath>
                  </m:oMathPara>
                </a14:m>
                <a:endParaRPr lang="en-US" sz="1800" b="1" dirty="0">
                  <a:latin typeface="Cambria" panose="02040503050406030204" pitchFamily="18" charset="0"/>
                  <a:ea typeface="Cambria" panose="02040503050406030204" pitchFamily="18" charset="0"/>
                </a:endParaRPr>
              </a:p>
              <a:p>
                <a:pPr marL="0" indent="0" algn="ctr">
                  <a:spcBef>
                    <a:spcPts val="1500"/>
                  </a:spcBef>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panose="02040503050406030204" pitchFamily="18" charset="0"/>
                        </a:rPr>
                        <m:t>=</m:t>
                      </m:r>
                      <m:sSup>
                        <m:sSupPr>
                          <m:ctrlPr>
                            <a:rPr lang="en-US" sz="1800" i="1" smtClean="0">
                              <a:latin typeface="Cambria Math" panose="02040503050406030204" pitchFamily="18" charset="0"/>
                              <a:ea typeface="Cambria" panose="02040503050406030204" pitchFamily="18" charset="0"/>
                            </a:rPr>
                          </m:ctrlPr>
                        </m:sSupPr>
                        <m:e>
                          <m:sSup>
                            <m:sSupPr>
                              <m:ctrlPr>
                                <a:rPr lang="en-US" sz="1800" i="1">
                                  <a:latin typeface="Cambria Math" panose="02040503050406030204" pitchFamily="18" charset="0"/>
                                  <a:ea typeface="Cambria" panose="02040503050406030204" pitchFamily="18" charset="0"/>
                                </a:rPr>
                              </m:ctrlPr>
                            </m:sSupPr>
                            <m:e>
                              <m:r>
                                <a:rPr lang="en-US" sz="1800" b="1" i="1">
                                  <a:latin typeface="Cambria Math" panose="02040503050406030204" pitchFamily="18" charset="0"/>
                                  <a:ea typeface="Cambria" panose="02040503050406030204" pitchFamily="18" charset="0"/>
                                </a:rPr>
                                <m:t>𝒂</m:t>
                              </m:r>
                            </m:e>
                            <m:sup>
                              <m:d>
                                <m:dPr>
                                  <m:ctrlPr>
                                    <a:rPr lang="en-US" sz="1800" i="1">
                                      <a:latin typeface="Cambria Math" panose="02040503050406030204" pitchFamily="18" charset="0"/>
                                      <a:ea typeface="Cambria" panose="02040503050406030204" pitchFamily="18" charset="0"/>
                                    </a:rPr>
                                  </m:ctrlPr>
                                </m:dPr>
                                <m:e>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𝑠</m:t>
                                      </m:r>
                                    </m:e>
                                    <m:sub>
                                      <m:r>
                                        <a:rPr lang="en-US" sz="1800" i="1">
                                          <a:latin typeface="Cambria Math" panose="02040503050406030204" pitchFamily="18" charset="0"/>
                                          <a:ea typeface="Cambria" panose="02040503050406030204" pitchFamily="18" charset="0"/>
                                        </a:rPr>
                                        <m:t>1</m:t>
                                      </m:r>
                                    </m:sub>
                                  </m:sSub>
                                </m:e>
                              </m:d>
                            </m:sup>
                          </m:sSup>
                        </m:e>
                        <m:sup>
                          <m:r>
                            <a:rPr lang="en-US" sz="1800" i="1">
                              <a:latin typeface="Cambria Math" panose="02040503050406030204" pitchFamily="18" charset="0"/>
                              <a:ea typeface="Cambria" panose="02040503050406030204" pitchFamily="18" charset="0"/>
                            </a:rPr>
                            <m:t>𝐻</m:t>
                          </m:r>
                        </m:sup>
                      </m:sSup>
                      <m:sSup>
                        <m:sSupPr>
                          <m:ctrlPr>
                            <a:rPr lang="en-US" sz="1800" i="1">
                              <a:latin typeface="Cambria Math" panose="02040503050406030204" pitchFamily="18" charset="0"/>
                              <a:ea typeface="Cambria" panose="02040503050406030204" pitchFamily="18" charset="0"/>
                            </a:rPr>
                          </m:ctrlPr>
                        </m:sSupPr>
                        <m:e>
                          <m:r>
                            <a:rPr lang="en-US" sz="1800" b="1" i="1">
                              <a:latin typeface="Cambria Math" panose="02040503050406030204" pitchFamily="18" charset="0"/>
                              <a:ea typeface="Cambria" panose="02040503050406030204" pitchFamily="18" charset="0"/>
                            </a:rPr>
                            <m:t>𝒂</m:t>
                          </m:r>
                        </m:e>
                        <m:sup>
                          <m:d>
                            <m:dPr>
                              <m:ctrlPr>
                                <a:rPr lang="en-US" sz="1800" i="1">
                                  <a:latin typeface="Cambria Math" panose="02040503050406030204" pitchFamily="18" charset="0"/>
                                  <a:ea typeface="Cambria" panose="02040503050406030204" pitchFamily="18" charset="0"/>
                                </a:rPr>
                              </m:ctrlPr>
                            </m:dPr>
                            <m:e>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𝑠</m:t>
                                  </m:r>
                                </m:e>
                                <m:sub>
                                  <m:r>
                                    <a:rPr lang="en-US" sz="1800" i="1">
                                      <a:latin typeface="Cambria Math" panose="02040503050406030204" pitchFamily="18" charset="0"/>
                                      <a:ea typeface="Cambria" panose="02040503050406030204" pitchFamily="18" charset="0"/>
                                    </a:rPr>
                                    <m:t>1</m:t>
                                  </m:r>
                                </m:sub>
                              </m:sSub>
                            </m:e>
                          </m:d>
                        </m:sup>
                      </m:sSup>
                      <m:r>
                        <a:rPr lang="en-US" sz="1800" b="0" i="1" smtClean="0">
                          <a:latin typeface="Cambria Math" panose="02040503050406030204" pitchFamily="18" charset="0"/>
                          <a:ea typeface="Cambria" panose="02040503050406030204" pitchFamily="18" charset="0"/>
                        </a:rPr>
                        <m:t>−2</m:t>
                      </m:r>
                      <m:r>
                        <a:rPr lang="en-US" sz="1800" b="0" i="1" smtClean="0">
                          <a:latin typeface="Cambria Math" panose="02040503050406030204" pitchFamily="18" charset="0"/>
                          <a:ea typeface="Cambria" panose="02040503050406030204" pitchFamily="18" charset="0"/>
                        </a:rPr>
                        <m:t>𝑅𝑒</m:t>
                      </m:r>
                      <m:r>
                        <a:rPr lang="en-US" sz="1800" b="0" i="1" smtClean="0">
                          <a:latin typeface="Cambria Math" panose="02040503050406030204" pitchFamily="18" charset="0"/>
                          <a:ea typeface="Cambria" panose="02040503050406030204" pitchFamily="18" charset="0"/>
                        </a:rPr>
                        <m:t>(</m:t>
                      </m:r>
                      <m:sSup>
                        <m:sSupPr>
                          <m:ctrlPr>
                            <a:rPr lang="en-US" sz="1800" i="1">
                              <a:latin typeface="Cambria Math" panose="02040503050406030204" pitchFamily="18" charset="0"/>
                              <a:ea typeface="Cambria" panose="02040503050406030204" pitchFamily="18" charset="0"/>
                            </a:rPr>
                          </m:ctrlPr>
                        </m:sSupPr>
                        <m:e>
                          <m:sSup>
                            <m:sSupPr>
                              <m:ctrlPr>
                                <a:rPr lang="en-US" sz="1800" i="1">
                                  <a:latin typeface="Cambria Math" panose="02040503050406030204" pitchFamily="18" charset="0"/>
                                  <a:ea typeface="Cambria" panose="02040503050406030204" pitchFamily="18" charset="0"/>
                                </a:rPr>
                              </m:ctrlPr>
                            </m:sSupPr>
                            <m:e>
                              <m:r>
                                <a:rPr lang="en-US" sz="1800" b="1" i="1">
                                  <a:latin typeface="Cambria Math" panose="02040503050406030204" pitchFamily="18" charset="0"/>
                                  <a:ea typeface="Cambria" panose="02040503050406030204" pitchFamily="18" charset="0"/>
                                </a:rPr>
                                <m:t>𝒂</m:t>
                              </m:r>
                            </m:e>
                            <m:sup>
                              <m:d>
                                <m:dPr>
                                  <m:ctrlPr>
                                    <a:rPr lang="en-US" sz="1800" i="1">
                                      <a:latin typeface="Cambria Math" panose="02040503050406030204" pitchFamily="18" charset="0"/>
                                      <a:ea typeface="Cambria" panose="02040503050406030204" pitchFamily="18" charset="0"/>
                                    </a:rPr>
                                  </m:ctrlPr>
                                </m:dPr>
                                <m:e>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𝑠</m:t>
                                      </m:r>
                                    </m:e>
                                    <m:sub>
                                      <m:r>
                                        <a:rPr lang="en-US" sz="1800" i="1">
                                          <a:latin typeface="Cambria Math" panose="02040503050406030204" pitchFamily="18" charset="0"/>
                                          <a:ea typeface="Cambria" panose="02040503050406030204" pitchFamily="18" charset="0"/>
                                        </a:rPr>
                                        <m:t>1</m:t>
                                      </m:r>
                                    </m:sub>
                                  </m:sSub>
                                </m:e>
                              </m:d>
                            </m:sup>
                          </m:sSup>
                        </m:e>
                        <m:sup>
                          <m:r>
                            <a:rPr lang="en-US" sz="1800" i="1">
                              <a:latin typeface="Cambria Math" panose="02040503050406030204" pitchFamily="18" charset="0"/>
                              <a:ea typeface="Cambria" panose="02040503050406030204" pitchFamily="18" charset="0"/>
                            </a:rPr>
                            <m:t>𝐻</m:t>
                          </m:r>
                        </m:sup>
                      </m:sSup>
                      <m:sSup>
                        <m:sSupPr>
                          <m:ctrlPr>
                            <a:rPr lang="en-US" sz="1800" i="1">
                              <a:latin typeface="Cambria Math" panose="02040503050406030204" pitchFamily="18" charset="0"/>
                              <a:ea typeface="Cambria" panose="02040503050406030204" pitchFamily="18" charset="0"/>
                            </a:rPr>
                          </m:ctrlPr>
                        </m:sSupPr>
                        <m:e>
                          <m:r>
                            <a:rPr lang="en-US" sz="1800" b="1" i="1">
                              <a:latin typeface="Cambria Math" panose="02040503050406030204" pitchFamily="18" charset="0"/>
                              <a:ea typeface="Cambria" panose="02040503050406030204" pitchFamily="18" charset="0"/>
                            </a:rPr>
                            <m:t>𝒂</m:t>
                          </m:r>
                        </m:e>
                        <m:sup>
                          <m:d>
                            <m:dPr>
                              <m:ctrlPr>
                                <a:rPr lang="en-US" sz="1800" i="1">
                                  <a:latin typeface="Cambria Math" panose="02040503050406030204" pitchFamily="18" charset="0"/>
                                  <a:ea typeface="Cambria" panose="02040503050406030204" pitchFamily="18" charset="0"/>
                                </a:rPr>
                              </m:ctrlPr>
                            </m:dPr>
                            <m:e>
                              <m:sSub>
                                <m:sSubPr>
                                  <m:ctrlPr>
                                    <a:rPr lang="en-US" sz="1800" i="1" smtClean="0">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𝑠</m:t>
                                  </m:r>
                                </m:e>
                                <m:sub>
                                  <m:r>
                                    <a:rPr lang="en-US" sz="1800" b="0" i="1" smtClean="0">
                                      <a:latin typeface="Cambria Math" panose="02040503050406030204" pitchFamily="18" charset="0"/>
                                      <a:ea typeface="Cambria" panose="02040503050406030204" pitchFamily="18" charset="0"/>
                                    </a:rPr>
                                    <m:t>𝑖</m:t>
                                  </m:r>
                                </m:sub>
                              </m:sSub>
                            </m:e>
                          </m:d>
                        </m:sup>
                      </m:sSup>
                      <m:r>
                        <a:rPr lang="en-US" sz="1800" b="0" i="1" smtClean="0">
                          <a:latin typeface="Cambria Math" panose="02040503050406030204" pitchFamily="18" charset="0"/>
                          <a:ea typeface="Cambria" panose="02040503050406030204" pitchFamily="18" charset="0"/>
                        </a:rPr>
                        <m:t>)+</m:t>
                      </m:r>
                      <m:sSup>
                        <m:sSupPr>
                          <m:ctrlPr>
                            <a:rPr lang="en-US" sz="1800" i="1">
                              <a:latin typeface="Cambria Math" panose="02040503050406030204" pitchFamily="18" charset="0"/>
                              <a:ea typeface="Cambria" panose="02040503050406030204" pitchFamily="18" charset="0"/>
                            </a:rPr>
                          </m:ctrlPr>
                        </m:sSupPr>
                        <m:e>
                          <m:sSup>
                            <m:sSupPr>
                              <m:ctrlPr>
                                <a:rPr lang="en-US" sz="1800" i="1">
                                  <a:latin typeface="Cambria Math" panose="02040503050406030204" pitchFamily="18" charset="0"/>
                                  <a:ea typeface="Cambria" panose="02040503050406030204" pitchFamily="18" charset="0"/>
                                </a:rPr>
                              </m:ctrlPr>
                            </m:sSupPr>
                            <m:e>
                              <m:r>
                                <a:rPr lang="en-US" sz="1800" b="1" i="1">
                                  <a:latin typeface="Cambria Math" panose="02040503050406030204" pitchFamily="18" charset="0"/>
                                  <a:ea typeface="Cambria" panose="02040503050406030204" pitchFamily="18" charset="0"/>
                                </a:rPr>
                                <m:t>𝒂</m:t>
                              </m:r>
                            </m:e>
                            <m:sup>
                              <m:d>
                                <m:dPr>
                                  <m:ctrlPr>
                                    <a:rPr lang="en-US" sz="1800" i="1">
                                      <a:latin typeface="Cambria Math" panose="02040503050406030204" pitchFamily="18" charset="0"/>
                                      <a:ea typeface="Cambria" panose="02040503050406030204" pitchFamily="18" charset="0"/>
                                    </a:rPr>
                                  </m:ctrlPr>
                                </m:dPr>
                                <m:e>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𝑠</m:t>
                                      </m:r>
                                    </m:e>
                                    <m:sub>
                                      <m:r>
                                        <a:rPr lang="en-US" sz="1800" b="0" i="1" smtClean="0">
                                          <a:latin typeface="Cambria Math" panose="02040503050406030204" pitchFamily="18" charset="0"/>
                                          <a:ea typeface="Cambria" panose="02040503050406030204" pitchFamily="18" charset="0"/>
                                        </a:rPr>
                                        <m:t>𝑖</m:t>
                                      </m:r>
                                    </m:sub>
                                  </m:sSub>
                                </m:e>
                              </m:d>
                            </m:sup>
                          </m:sSup>
                        </m:e>
                        <m:sup>
                          <m:r>
                            <a:rPr lang="en-US" sz="1800" i="1">
                              <a:latin typeface="Cambria Math" panose="02040503050406030204" pitchFamily="18" charset="0"/>
                              <a:ea typeface="Cambria" panose="02040503050406030204" pitchFamily="18" charset="0"/>
                            </a:rPr>
                            <m:t>𝐻</m:t>
                          </m:r>
                        </m:sup>
                      </m:sSup>
                      <m:sSup>
                        <m:sSupPr>
                          <m:ctrlPr>
                            <a:rPr lang="en-US" sz="1800" i="1">
                              <a:latin typeface="Cambria Math" panose="02040503050406030204" pitchFamily="18" charset="0"/>
                              <a:ea typeface="Cambria" panose="02040503050406030204" pitchFamily="18" charset="0"/>
                            </a:rPr>
                          </m:ctrlPr>
                        </m:sSupPr>
                        <m:e>
                          <m:r>
                            <a:rPr lang="en-US" sz="1800" b="1" i="1">
                              <a:latin typeface="Cambria Math" panose="02040503050406030204" pitchFamily="18" charset="0"/>
                              <a:ea typeface="Cambria" panose="02040503050406030204" pitchFamily="18" charset="0"/>
                            </a:rPr>
                            <m:t>𝒂</m:t>
                          </m:r>
                        </m:e>
                        <m:sup>
                          <m:d>
                            <m:dPr>
                              <m:ctrlPr>
                                <a:rPr lang="en-US" sz="1800" i="1">
                                  <a:latin typeface="Cambria Math" panose="02040503050406030204" pitchFamily="18" charset="0"/>
                                  <a:ea typeface="Cambria" panose="02040503050406030204" pitchFamily="18" charset="0"/>
                                </a:rPr>
                              </m:ctrlPr>
                            </m:dPr>
                            <m:e>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𝑠</m:t>
                                  </m:r>
                                </m:e>
                                <m:sub>
                                  <m:r>
                                    <a:rPr lang="en-US" sz="1800" b="0" i="1" smtClean="0">
                                      <a:latin typeface="Cambria Math" panose="02040503050406030204" pitchFamily="18" charset="0"/>
                                      <a:ea typeface="Cambria" panose="02040503050406030204" pitchFamily="18" charset="0"/>
                                    </a:rPr>
                                    <m:t>𝑖</m:t>
                                  </m:r>
                                </m:sub>
                              </m:sSub>
                            </m:e>
                          </m:d>
                        </m:sup>
                      </m:sSup>
                    </m:oMath>
                  </m:oMathPara>
                </a14:m>
                <a:endParaRPr lang="en-US" sz="1800" b="1" dirty="0">
                  <a:latin typeface="Cambria" panose="02040503050406030204" pitchFamily="18" charset="0"/>
                  <a:ea typeface="Cambria" panose="02040503050406030204" pitchFamily="18" charset="0"/>
                </a:endParaRPr>
              </a:p>
              <a:p>
                <a:pPr lvl="1"/>
                <a:endParaRPr lang="en-US" sz="1800" b="0" i="1" dirty="0">
                  <a:latin typeface="Cambria Math" panose="02040503050406030204" pitchFamily="18" charset="0"/>
                  <a:ea typeface="Cambria" panose="02040503050406030204" pitchFamily="18" charset="0"/>
                </a:endParaRPr>
              </a:p>
              <a:p>
                <a14:m>
                  <m:oMath xmlns:m="http://schemas.openxmlformats.org/officeDocument/2006/math">
                    <m:sSub>
                      <m:sSubPr>
                        <m:ctrlPr>
                          <a:rPr lang="en-US" sz="2200" b="0" i="1" smtClean="0">
                            <a:latin typeface="Cambria Math" panose="02040503050406030204" pitchFamily="18" charset="0"/>
                            <a:ea typeface="Cambria" panose="02040503050406030204" pitchFamily="18" charset="0"/>
                          </a:rPr>
                        </m:ctrlPr>
                      </m:sSubPr>
                      <m:e>
                        <m:r>
                          <a:rPr lang="en-US" sz="2200" b="0" i="1" smtClean="0">
                            <a:latin typeface="Cambria Math" panose="02040503050406030204" pitchFamily="18" charset="0"/>
                            <a:ea typeface="Cambria" panose="02040503050406030204" pitchFamily="18" charset="0"/>
                          </a:rPr>
                          <m:t>𝑙</m:t>
                        </m:r>
                      </m:e>
                      <m:sub>
                        <m:sSub>
                          <m:sSubPr>
                            <m:ctrlPr>
                              <a:rPr lang="en-US" sz="2200" b="0" i="1" smtClean="0">
                                <a:latin typeface="Cambria Math" panose="02040503050406030204" pitchFamily="18" charset="0"/>
                                <a:ea typeface="Cambria" panose="02040503050406030204" pitchFamily="18" charset="0"/>
                              </a:rPr>
                            </m:ctrlPr>
                          </m:sSubPr>
                          <m:e>
                            <m:r>
                              <a:rPr lang="en-US" sz="2200" b="0" i="1" smtClean="0">
                                <a:latin typeface="Cambria Math" panose="02040503050406030204" pitchFamily="18" charset="0"/>
                                <a:ea typeface="Cambria" panose="02040503050406030204" pitchFamily="18" charset="0"/>
                              </a:rPr>
                              <m:t>𝑠</m:t>
                            </m:r>
                          </m:e>
                          <m:sub>
                            <m:r>
                              <a:rPr lang="en-US" sz="2200" b="0" i="1" smtClean="0">
                                <a:latin typeface="Cambria Math" panose="02040503050406030204" pitchFamily="18" charset="0"/>
                                <a:ea typeface="Cambria" panose="02040503050406030204" pitchFamily="18" charset="0"/>
                              </a:rPr>
                              <m:t>𝑖</m:t>
                            </m:r>
                          </m:sub>
                        </m:sSub>
                      </m:sub>
                    </m:sSub>
                  </m:oMath>
                </a14:m>
                <a:r>
                  <a:rPr lang="en-US" sz="2200" dirty="0">
                    <a:latin typeface="Cambria" panose="02040503050406030204" pitchFamily="18" charset="0"/>
                    <a:ea typeface="Cambria" panose="02040503050406030204" pitchFamily="18" charset="0"/>
                  </a:rPr>
                  <a:t> for </a:t>
                </a:r>
                <a14:m>
                  <m:oMath xmlns:m="http://schemas.openxmlformats.org/officeDocument/2006/math">
                    <m:r>
                      <a:rPr lang="en-US" sz="2200" b="0" i="1" smtClean="0">
                        <a:latin typeface="Cambria Math" panose="02040503050406030204" pitchFamily="18" charset="0"/>
                        <a:ea typeface="Cambria" panose="02040503050406030204" pitchFamily="18" charset="0"/>
                      </a:rPr>
                      <m:t>𝑖</m:t>
                    </m:r>
                    <m:r>
                      <a:rPr lang="en-US" sz="2200" b="0" i="1" smtClean="0">
                        <a:latin typeface="Cambria Math" panose="02040503050406030204" pitchFamily="18" charset="0"/>
                        <a:ea typeface="Cambria Math" panose="02040503050406030204" pitchFamily="18" charset="0"/>
                      </a:rPr>
                      <m:t>≠1</m:t>
                    </m:r>
                  </m:oMath>
                </a14:m>
                <a:r>
                  <a:rPr lang="en-US" sz="2200" dirty="0">
                    <a:latin typeface="Cambria" panose="02040503050406030204" pitchFamily="18" charset="0"/>
                    <a:ea typeface="Cambria" panose="02040503050406030204" pitchFamily="18" charset="0"/>
                  </a:rPr>
                  <a:t> </a:t>
                </a:r>
                <a:r>
                  <a:rPr lang="en-US" sz="2200" dirty="0">
                    <a:latin typeface="Cambria" panose="02040503050406030204" pitchFamily="18" charset="0"/>
                    <a:ea typeface="Cambria" panose="02040503050406030204" pitchFamily="18" charset="0"/>
                    <a:sym typeface="Wingdings" panose="05000000000000000000" pitchFamily="2" charset="2"/>
                  </a:rPr>
                  <a:t> term is maximized if </a:t>
                </a:r>
                <a14:m>
                  <m:oMath xmlns:m="http://schemas.openxmlformats.org/officeDocument/2006/math">
                    <m:sSup>
                      <m:sSupPr>
                        <m:ctrlPr>
                          <a:rPr lang="en-US" sz="2200" i="1">
                            <a:latin typeface="Cambria Math" panose="02040503050406030204" pitchFamily="18" charset="0"/>
                            <a:ea typeface="Cambria" panose="02040503050406030204" pitchFamily="18" charset="0"/>
                          </a:rPr>
                        </m:ctrlPr>
                      </m:sSupPr>
                      <m:e>
                        <m:sSup>
                          <m:sSupPr>
                            <m:ctrlPr>
                              <a:rPr lang="en-US" sz="2200" i="1">
                                <a:latin typeface="Cambria Math" panose="02040503050406030204" pitchFamily="18" charset="0"/>
                                <a:ea typeface="Cambria" panose="02040503050406030204" pitchFamily="18" charset="0"/>
                              </a:rPr>
                            </m:ctrlPr>
                          </m:sSupPr>
                          <m:e>
                            <m:r>
                              <a:rPr lang="en-US" sz="2200" b="1" i="1">
                                <a:latin typeface="Cambria Math" panose="02040503050406030204" pitchFamily="18" charset="0"/>
                                <a:ea typeface="Cambria" panose="02040503050406030204" pitchFamily="18" charset="0"/>
                              </a:rPr>
                              <m:t>𝒂</m:t>
                            </m:r>
                          </m:e>
                          <m:sup>
                            <m:d>
                              <m:dPr>
                                <m:ctrlPr>
                                  <a:rPr lang="en-US" sz="2200" i="1">
                                    <a:latin typeface="Cambria Math" panose="02040503050406030204" pitchFamily="18" charset="0"/>
                                    <a:ea typeface="Cambria" panose="02040503050406030204" pitchFamily="18" charset="0"/>
                                  </a:rPr>
                                </m:ctrlPr>
                              </m:dPr>
                              <m:e>
                                <m:sSub>
                                  <m:sSubPr>
                                    <m:ctrlPr>
                                      <a:rPr lang="en-US" sz="2200" i="1">
                                        <a:latin typeface="Cambria Math" panose="02040503050406030204" pitchFamily="18" charset="0"/>
                                        <a:ea typeface="Cambria" panose="02040503050406030204" pitchFamily="18" charset="0"/>
                                      </a:rPr>
                                    </m:ctrlPr>
                                  </m:sSubPr>
                                  <m:e>
                                    <m:r>
                                      <a:rPr lang="en-US" sz="2200" i="1">
                                        <a:latin typeface="Cambria Math" panose="02040503050406030204" pitchFamily="18" charset="0"/>
                                        <a:ea typeface="Cambria" panose="02040503050406030204" pitchFamily="18" charset="0"/>
                                      </a:rPr>
                                      <m:t>𝑠</m:t>
                                    </m:r>
                                  </m:e>
                                  <m:sub>
                                    <m:r>
                                      <a:rPr lang="en-US" sz="2200" i="1">
                                        <a:latin typeface="Cambria Math" panose="02040503050406030204" pitchFamily="18" charset="0"/>
                                        <a:ea typeface="Cambria" panose="02040503050406030204" pitchFamily="18" charset="0"/>
                                      </a:rPr>
                                      <m:t>1</m:t>
                                    </m:r>
                                  </m:sub>
                                </m:sSub>
                              </m:e>
                            </m:d>
                          </m:sup>
                        </m:sSup>
                      </m:e>
                      <m:sup>
                        <m:r>
                          <a:rPr lang="en-US" sz="2200" i="1">
                            <a:latin typeface="Cambria Math" panose="02040503050406030204" pitchFamily="18" charset="0"/>
                            <a:ea typeface="Cambria" panose="02040503050406030204" pitchFamily="18" charset="0"/>
                          </a:rPr>
                          <m:t>𝐻</m:t>
                        </m:r>
                      </m:sup>
                    </m:sSup>
                    <m:sSup>
                      <m:sSupPr>
                        <m:ctrlPr>
                          <a:rPr lang="en-US" sz="2200" i="1">
                            <a:latin typeface="Cambria Math" panose="02040503050406030204" pitchFamily="18" charset="0"/>
                            <a:ea typeface="Cambria" panose="02040503050406030204" pitchFamily="18" charset="0"/>
                          </a:rPr>
                        </m:ctrlPr>
                      </m:sSupPr>
                      <m:e>
                        <m:r>
                          <a:rPr lang="en-US" sz="2200" b="1" i="1">
                            <a:latin typeface="Cambria Math" panose="02040503050406030204" pitchFamily="18" charset="0"/>
                            <a:ea typeface="Cambria" panose="02040503050406030204" pitchFamily="18" charset="0"/>
                          </a:rPr>
                          <m:t>𝒂</m:t>
                        </m:r>
                      </m:e>
                      <m:sup>
                        <m:d>
                          <m:dPr>
                            <m:ctrlPr>
                              <a:rPr lang="en-US" sz="2200" i="1">
                                <a:latin typeface="Cambria Math" panose="02040503050406030204" pitchFamily="18" charset="0"/>
                                <a:ea typeface="Cambria" panose="02040503050406030204" pitchFamily="18" charset="0"/>
                              </a:rPr>
                            </m:ctrlPr>
                          </m:dPr>
                          <m:e>
                            <m:sSub>
                              <m:sSubPr>
                                <m:ctrlPr>
                                  <a:rPr lang="en-US" sz="2200" i="1">
                                    <a:latin typeface="Cambria Math" panose="02040503050406030204" pitchFamily="18" charset="0"/>
                                    <a:ea typeface="Cambria" panose="02040503050406030204" pitchFamily="18" charset="0"/>
                                  </a:rPr>
                                </m:ctrlPr>
                              </m:sSubPr>
                              <m:e>
                                <m:r>
                                  <a:rPr lang="en-US" sz="2200" i="1">
                                    <a:latin typeface="Cambria Math" panose="02040503050406030204" pitchFamily="18" charset="0"/>
                                    <a:ea typeface="Cambria" panose="02040503050406030204" pitchFamily="18" charset="0"/>
                                  </a:rPr>
                                  <m:t>𝑠</m:t>
                                </m:r>
                              </m:e>
                              <m:sub>
                                <m:r>
                                  <a:rPr lang="en-US" sz="2200" i="1">
                                    <a:latin typeface="Cambria Math" panose="02040503050406030204" pitchFamily="18" charset="0"/>
                                    <a:ea typeface="Cambria" panose="02040503050406030204" pitchFamily="18" charset="0"/>
                                  </a:rPr>
                                  <m:t>𝑖</m:t>
                                </m:r>
                              </m:sub>
                            </m:sSub>
                          </m:e>
                        </m:d>
                      </m:sup>
                    </m:sSup>
                    <m:r>
                      <a:rPr lang="en-US" sz="2200" b="0" i="1" smtClean="0">
                        <a:latin typeface="Cambria Math" panose="02040503050406030204" pitchFamily="18" charset="0"/>
                        <a:ea typeface="Cambria" panose="02040503050406030204" pitchFamily="18" charset="0"/>
                      </a:rPr>
                      <m:t>=0 </m:t>
                    </m:r>
                  </m:oMath>
                </a14:m>
                <a:r>
                  <a:rPr lang="en-US" sz="2200" dirty="0">
                    <a:latin typeface="Cambria" panose="02040503050406030204" pitchFamily="18" charset="0"/>
                    <a:ea typeface="Cambria" panose="02040503050406030204" pitchFamily="18" charset="0"/>
                  </a:rPr>
                  <a:t>(orthogonal)</a:t>
                </a:r>
              </a:p>
              <a:p>
                <a14:m>
                  <m:oMath xmlns:m="http://schemas.openxmlformats.org/officeDocument/2006/math">
                    <m:sSub>
                      <m:sSubPr>
                        <m:ctrlPr>
                          <a:rPr lang="en-US" sz="2200" b="0" i="1" smtClean="0">
                            <a:latin typeface="Cambria Math" panose="02040503050406030204" pitchFamily="18" charset="0"/>
                            <a:ea typeface="Cambria" panose="02040503050406030204" pitchFamily="18" charset="0"/>
                          </a:rPr>
                        </m:ctrlPr>
                      </m:sSubPr>
                      <m:e>
                        <m:r>
                          <a:rPr lang="en-US" sz="2200" b="0" i="1" smtClean="0">
                            <a:latin typeface="Cambria Math" panose="02040503050406030204" pitchFamily="18" charset="0"/>
                            <a:ea typeface="Cambria" panose="02040503050406030204" pitchFamily="18" charset="0"/>
                          </a:rPr>
                          <m:t>𝑙</m:t>
                        </m:r>
                      </m:e>
                      <m:sub>
                        <m:sSub>
                          <m:sSubPr>
                            <m:ctrlPr>
                              <a:rPr lang="en-US" sz="2200" b="0" i="1" smtClean="0">
                                <a:latin typeface="Cambria Math" panose="02040503050406030204" pitchFamily="18" charset="0"/>
                                <a:ea typeface="Cambria" panose="02040503050406030204" pitchFamily="18" charset="0"/>
                              </a:rPr>
                            </m:ctrlPr>
                          </m:sSubPr>
                          <m:e>
                            <m:r>
                              <a:rPr lang="en-US" sz="2200" b="0" i="1" smtClean="0">
                                <a:latin typeface="Cambria Math" panose="02040503050406030204" pitchFamily="18" charset="0"/>
                                <a:ea typeface="Cambria" panose="02040503050406030204" pitchFamily="18" charset="0"/>
                              </a:rPr>
                              <m:t>𝑠</m:t>
                            </m:r>
                          </m:e>
                          <m:sub>
                            <m:r>
                              <a:rPr lang="en-US" sz="2200" b="0" i="1" smtClean="0">
                                <a:latin typeface="Cambria Math" panose="02040503050406030204" pitchFamily="18" charset="0"/>
                                <a:ea typeface="Cambria" panose="02040503050406030204" pitchFamily="18" charset="0"/>
                              </a:rPr>
                              <m:t>𝑖</m:t>
                            </m:r>
                          </m:sub>
                        </m:sSub>
                      </m:sub>
                    </m:sSub>
                  </m:oMath>
                </a14:m>
                <a:r>
                  <a:rPr lang="en-US" sz="2200" dirty="0">
                    <a:latin typeface="Cambria" panose="02040503050406030204" pitchFamily="18" charset="0"/>
                    <a:ea typeface="Cambria" panose="02040503050406030204" pitchFamily="18" charset="0"/>
                  </a:rPr>
                  <a:t> for </a:t>
                </a:r>
                <a14:m>
                  <m:oMath xmlns:m="http://schemas.openxmlformats.org/officeDocument/2006/math">
                    <m:r>
                      <a:rPr lang="en-US" sz="2200" b="0" i="1" smtClean="0">
                        <a:latin typeface="Cambria Math" panose="02040503050406030204" pitchFamily="18" charset="0"/>
                        <a:ea typeface="Cambria" panose="02040503050406030204" pitchFamily="18" charset="0"/>
                      </a:rPr>
                      <m:t>𝑖</m:t>
                    </m:r>
                    <m:r>
                      <a:rPr lang="en-US" sz="2200" b="0" i="1" smtClean="0">
                        <a:latin typeface="Cambria Math" panose="02040503050406030204" pitchFamily="18" charset="0"/>
                        <a:ea typeface="Cambria" panose="02040503050406030204" pitchFamily="18" charset="0"/>
                      </a:rPr>
                      <m:t>=1</m:t>
                    </m:r>
                  </m:oMath>
                </a14:m>
                <a:r>
                  <a:rPr lang="en-US" sz="2200" dirty="0">
                    <a:latin typeface="Cambria" panose="02040503050406030204" pitchFamily="18" charset="0"/>
                    <a:ea typeface="Cambria" panose="02040503050406030204" pitchFamily="18" charset="0"/>
                  </a:rPr>
                  <a:t> </a:t>
                </a:r>
                <a:r>
                  <a:rPr lang="en-US" sz="2200" dirty="0">
                    <a:latin typeface="Cambria" panose="02040503050406030204" pitchFamily="18" charset="0"/>
                    <a:ea typeface="Cambria" panose="02040503050406030204" pitchFamily="18" charset="0"/>
                    <a:sym typeface="Wingdings" panose="05000000000000000000" pitchFamily="2" charset="2"/>
                  </a:rPr>
                  <a:t> term is </a:t>
                </a:r>
                <a14:m>
                  <m:oMath xmlns:m="http://schemas.openxmlformats.org/officeDocument/2006/math">
                    <m:r>
                      <a:rPr lang="en-US" sz="2200" i="1" dirty="0" smtClean="0">
                        <a:latin typeface="Cambria Math" panose="02040503050406030204" pitchFamily="18" charset="0"/>
                        <a:ea typeface="Cambria" panose="02040503050406030204" pitchFamily="18" charset="0"/>
                        <a:sym typeface="Wingdings" panose="05000000000000000000" pitchFamily="2" charset="2"/>
                      </a:rPr>
                      <m:t>0</m:t>
                    </m:r>
                  </m:oMath>
                </a14:m>
                <a:endParaRPr lang="en-US" sz="22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pPr marL="0" indent="0">
                  <a:buNone/>
                </a:pPr>
                <a:endParaRPr lang="en-US" sz="2000" b="1" dirty="0">
                  <a:latin typeface="Cambria" panose="02040503050406030204" pitchFamily="18" charset="0"/>
                  <a:ea typeface="Cambria" panose="02040503050406030204" pitchFamily="18" charset="0"/>
                </a:endParaRPr>
              </a:p>
            </p:txBody>
          </p:sp>
        </mc:Choice>
        <mc:Fallback xmlns="">
          <p:sp>
            <p:nvSpPr>
              <p:cNvPr id="10" name="Content Placeholder 9">
                <a:extLst>
                  <a:ext uri="{FF2B5EF4-FFF2-40B4-BE49-F238E27FC236}">
                    <a16:creationId xmlns:a16="http://schemas.microsoft.com/office/drawing/2014/main" id="{D48773BF-E96F-4B6B-36C1-415573A0DCCC}"/>
                  </a:ext>
                </a:extLst>
              </p:cNvPr>
              <p:cNvSpPr>
                <a:spLocks noGrp="1" noRot="1" noChangeAspect="1" noMove="1" noResize="1" noEditPoints="1" noAdjustHandles="1" noChangeArrowheads="1" noChangeShapeType="1" noTextEdit="1"/>
              </p:cNvSpPr>
              <p:nvPr>
                <p:ph idx="1"/>
              </p:nvPr>
            </p:nvSpPr>
            <p:spPr>
              <a:xfrm>
                <a:off x="796741" y="1451552"/>
                <a:ext cx="4668877" cy="5164706"/>
              </a:xfrm>
              <a:blipFill>
                <a:blip r:embed="rId5"/>
                <a:stretch>
                  <a:fillRect l="-1567" t="-1771" r="-143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AD49BC59-AB41-77AD-9A49-FAF625E5D08E}"/>
              </a:ext>
            </a:extLst>
          </p:cNvPr>
          <p:cNvPicPr>
            <a:picLocks noChangeAspect="1"/>
          </p:cNvPicPr>
          <p:nvPr/>
        </p:nvPicPr>
        <p:blipFill>
          <a:blip r:embed="rId6"/>
          <a:stretch>
            <a:fillRect/>
          </a:stretch>
        </p:blipFill>
        <p:spPr>
          <a:xfrm>
            <a:off x="5566618" y="1666200"/>
            <a:ext cx="6441032" cy="4233672"/>
          </a:xfrm>
          <a:prstGeom prst="rect">
            <a:avLst/>
          </a:prstGeom>
        </p:spPr>
      </p:pic>
    </p:spTree>
    <p:extLst>
      <p:ext uri="{BB962C8B-B14F-4D97-AF65-F5344CB8AC3E}">
        <p14:creationId xmlns:p14="http://schemas.microsoft.com/office/powerpoint/2010/main" val="1651720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6298D98-0BA7-0064-6A51-749B2F8AAFE5}"/>
              </a:ext>
            </a:extLst>
          </p:cNvPr>
          <p:cNvPicPr>
            <a:picLocks noChangeAspect="1"/>
          </p:cNvPicPr>
          <p:nvPr/>
        </p:nvPicPr>
        <p:blipFill>
          <a:blip r:embed="rId3"/>
          <a:stretch>
            <a:fillRect/>
          </a:stretch>
        </p:blipFill>
        <p:spPr>
          <a:xfrm>
            <a:off x="7467813" y="1486929"/>
            <a:ext cx="4054201" cy="4926152"/>
          </a:xfrm>
          <a:prstGeom prst="rect">
            <a:avLst/>
          </a:prstGeom>
        </p:spPr>
      </p:pic>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54</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178360"/>
            <a:ext cx="6797827" cy="1095560"/>
          </a:xfrm>
        </p:spPr>
        <p:txBody>
          <a:bodyPr anchor="t">
            <a:normAutofit/>
          </a:bodyPr>
          <a:lstStyle/>
          <a:p>
            <a:pPr lvl="0"/>
            <a:r>
              <a:rPr lang="en-US" sz="3200" dirty="0">
                <a:latin typeface="Cambria" panose="02040503050406030204" pitchFamily="18" charset="0"/>
                <a:ea typeface="Cambria" panose="02040503050406030204" pitchFamily="18" charset="0"/>
              </a:rPr>
              <a:t>Proving the Lower Bound on the Expected Value of a Log-Sum</a:t>
            </a:r>
          </a:p>
        </p:txBody>
      </p:sp>
      <p:pic>
        <p:nvPicPr>
          <p:cNvPr id="9" name="Picture 8">
            <a:extLst>
              <a:ext uri="{FF2B5EF4-FFF2-40B4-BE49-F238E27FC236}">
                <a16:creationId xmlns:a16="http://schemas.microsoft.com/office/drawing/2014/main" id="{095352D8-BAAC-31F4-98DE-11F8F737B769}"/>
              </a:ext>
            </a:extLst>
          </p:cNvPr>
          <p:cNvPicPr>
            <a:picLocks noChangeAspect="1"/>
          </p:cNvPicPr>
          <p:nvPr/>
        </p:nvPicPr>
        <p:blipFill rotWithShape="1">
          <a:blip r:embed="rId6"/>
          <a:srcRect t="11680"/>
          <a:stretch/>
        </p:blipFill>
        <p:spPr>
          <a:xfrm>
            <a:off x="581192" y="1650860"/>
            <a:ext cx="6454131" cy="2429303"/>
          </a:xfrm>
          <a:prstGeom prst="rect">
            <a:avLst/>
          </a:prstGeom>
        </p:spPr>
      </p:pic>
      <p:pic>
        <p:nvPicPr>
          <p:cNvPr id="14" name="Picture 13">
            <a:extLst>
              <a:ext uri="{FF2B5EF4-FFF2-40B4-BE49-F238E27FC236}">
                <a16:creationId xmlns:a16="http://schemas.microsoft.com/office/drawing/2014/main" id="{FEF83ED0-5140-11F1-BC93-C1C4F2482522}"/>
              </a:ext>
            </a:extLst>
          </p:cNvPr>
          <p:cNvPicPr>
            <a:picLocks noChangeAspect="1"/>
          </p:cNvPicPr>
          <p:nvPr/>
        </p:nvPicPr>
        <p:blipFill rotWithShape="1">
          <a:blip r:embed="rId6"/>
          <a:srcRect l="25555" t="1276" r="21852" b="88146"/>
          <a:stretch/>
        </p:blipFill>
        <p:spPr>
          <a:xfrm>
            <a:off x="651164" y="1491535"/>
            <a:ext cx="3394363" cy="290942"/>
          </a:xfrm>
          <a:prstGeom prst="rect">
            <a:avLst/>
          </a:prstGeom>
        </p:spPr>
      </p:pic>
      <p:pic>
        <p:nvPicPr>
          <p:cNvPr id="19" name="Picture 18">
            <a:extLst>
              <a:ext uri="{FF2B5EF4-FFF2-40B4-BE49-F238E27FC236}">
                <a16:creationId xmlns:a16="http://schemas.microsoft.com/office/drawing/2014/main" id="{619FD057-8A7A-1FD1-36A8-5C650D4E3624}"/>
              </a:ext>
            </a:extLst>
          </p:cNvPr>
          <p:cNvPicPr>
            <a:picLocks noChangeAspect="1"/>
          </p:cNvPicPr>
          <p:nvPr/>
        </p:nvPicPr>
        <p:blipFill>
          <a:blip r:embed="rId7"/>
          <a:stretch>
            <a:fillRect/>
          </a:stretch>
        </p:blipFill>
        <p:spPr>
          <a:xfrm>
            <a:off x="616177" y="4077461"/>
            <a:ext cx="6384159" cy="627569"/>
          </a:xfrm>
          <a:prstGeom prst="rect">
            <a:avLst/>
          </a:prstGeom>
        </p:spPr>
      </p:pic>
      <p:pic>
        <p:nvPicPr>
          <p:cNvPr id="23" name="Picture 22">
            <a:extLst>
              <a:ext uri="{FF2B5EF4-FFF2-40B4-BE49-F238E27FC236}">
                <a16:creationId xmlns:a16="http://schemas.microsoft.com/office/drawing/2014/main" id="{C506D56F-DB7B-75E6-47DA-FCDBB64006BF}"/>
              </a:ext>
            </a:extLst>
          </p:cNvPr>
          <p:cNvPicPr>
            <a:picLocks noChangeAspect="1"/>
          </p:cNvPicPr>
          <p:nvPr/>
        </p:nvPicPr>
        <p:blipFill>
          <a:blip r:embed="rId8"/>
          <a:stretch>
            <a:fillRect/>
          </a:stretch>
        </p:blipFill>
        <p:spPr>
          <a:xfrm>
            <a:off x="581192" y="5198106"/>
            <a:ext cx="6454130" cy="1196415"/>
          </a:xfrm>
          <a:prstGeom prst="rect">
            <a:avLst/>
          </a:prstGeom>
        </p:spPr>
      </p:pic>
    </p:spTree>
    <p:extLst>
      <p:ext uri="{BB962C8B-B14F-4D97-AF65-F5344CB8AC3E}">
        <p14:creationId xmlns:p14="http://schemas.microsoft.com/office/powerpoint/2010/main" val="1781076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Mitigating Vehicle Noise</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55</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7E8E776-A7EF-E458-0A7A-A14BE4CAAE99}"/>
                  </a:ext>
                </a:extLst>
              </p:cNvPr>
              <p:cNvSpPr>
                <a:spLocks noGrp="1"/>
              </p:cNvSpPr>
              <p:nvPr>
                <p:ph idx="1"/>
              </p:nvPr>
            </p:nvSpPr>
            <p:spPr>
              <a:xfrm>
                <a:off x="581192" y="1189433"/>
                <a:ext cx="5555777" cy="5320549"/>
              </a:xfrm>
            </p:spPr>
            <p:txBody>
              <a:bodyPr>
                <a:normAutofit/>
              </a:bodyPr>
              <a:lstStyle/>
              <a:p>
                <a:pPr marL="0" indent="0" algn="ctr">
                  <a:buNone/>
                </a:pPr>
                <a:r>
                  <a:rPr lang="en-US" sz="2400" u="sng" dirty="0">
                    <a:latin typeface="Cambria" panose="02040503050406030204" pitchFamily="18" charset="0"/>
                    <a:ea typeface="Cambria" panose="02040503050406030204" pitchFamily="18" charset="0"/>
                  </a:rPr>
                  <a:t>Radar Platform Noise Mitigation</a:t>
                </a:r>
                <a:r>
                  <a:rPr lang="en-US" sz="2400" baseline="30000" dirty="0">
                    <a:latin typeface="Cambria" panose="02040503050406030204" pitchFamily="18" charset="0"/>
                    <a:ea typeface="Cambria" panose="02040503050406030204" pitchFamily="18" charset="0"/>
                  </a:rPr>
                  <a:t>[78]</a:t>
                </a:r>
                <a:endParaRPr lang="en-US" sz="2400" dirty="0">
                  <a:latin typeface="Cambria" panose="02040503050406030204" pitchFamily="18" charset="0"/>
                  <a:ea typeface="Cambria" panose="02040503050406030204" pitchFamily="18" charset="0"/>
                </a:endParaRPr>
              </a:p>
              <a:p>
                <a:pPr>
                  <a:spcAft>
                    <a:spcPts val="500"/>
                  </a:spcAft>
                </a:pPr>
                <a:r>
                  <a:rPr lang="en-US" sz="2000" dirty="0">
                    <a:latin typeface="Cambria" panose="02040503050406030204" pitchFamily="18" charset="0"/>
                    <a:ea typeface="Cambria" panose="02040503050406030204" pitchFamily="18" charset="0"/>
                  </a:rPr>
                  <a:t>Estimate platform noise using slow-time signal from clutter points.</a:t>
                </a:r>
              </a:p>
              <a:p>
                <a:pPr marL="0" indent="0" algn="ctr">
                  <a:spcAft>
                    <a:spcPts val="50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panose="02040503050406030204" pitchFamily="18" charset="0"/>
                        </a:rPr>
                        <m:t>𝑦</m:t>
                      </m:r>
                      <m:d>
                        <m:dPr>
                          <m:ctrlPr>
                            <a:rPr lang="en-US" sz="1800" b="0" i="1" smtClean="0">
                              <a:latin typeface="Cambria Math" panose="02040503050406030204" pitchFamily="18" charset="0"/>
                              <a:ea typeface="Cambria" panose="02040503050406030204" pitchFamily="18" charset="0"/>
                            </a:rPr>
                          </m:ctrlPr>
                        </m:dPr>
                        <m:e>
                          <m:r>
                            <a:rPr lang="en-US" sz="1800" b="0" i="1" smtClean="0">
                              <a:latin typeface="Cambria Math" panose="02040503050406030204" pitchFamily="18" charset="0"/>
                              <a:ea typeface="Cambria" panose="02040503050406030204" pitchFamily="18" charset="0"/>
                            </a:rPr>
                            <m:t>𝑡</m:t>
                          </m:r>
                          <m:r>
                            <a:rPr lang="en-US" sz="1800" b="0" i="1" smtClean="0">
                              <a:latin typeface="Cambria Math" panose="02040503050406030204" pitchFamily="18" charset="0"/>
                              <a:ea typeface="Cambria" panose="02040503050406030204" pitchFamily="18" charset="0"/>
                            </a:rPr>
                            <m:t>,</m:t>
                          </m:r>
                          <m:sSub>
                            <m:sSubPr>
                              <m:ctrlPr>
                                <a:rPr lang="en-US" sz="1800" b="0" i="1" smtClean="0">
                                  <a:latin typeface="Cambria Math" panose="02040503050406030204" pitchFamily="18" charset="0"/>
                                  <a:ea typeface="Cambria" panose="02040503050406030204" pitchFamily="18" charset="0"/>
                                </a:rPr>
                              </m:ctrlPr>
                            </m:sSubPr>
                            <m:e>
                              <m:r>
                                <a:rPr lang="en-US" sz="1800" b="0" i="1" smtClean="0">
                                  <a:latin typeface="Cambria Math" panose="02040503050406030204" pitchFamily="18" charset="0"/>
                                  <a:ea typeface="Cambria" panose="02040503050406030204" pitchFamily="18" charset="0"/>
                                </a:rPr>
                                <m:t>𝑟</m:t>
                              </m:r>
                            </m:e>
                            <m:sub>
                              <m:r>
                                <a:rPr lang="en-US" sz="1800" b="0" i="1" smtClean="0">
                                  <a:latin typeface="Cambria Math" panose="02040503050406030204" pitchFamily="18" charset="0"/>
                                  <a:ea typeface="Cambria" panose="02040503050406030204" pitchFamily="18" charset="0"/>
                                </a:rPr>
                                <m:t>𝑚</m:t>
                              </m:r>
                            </m:sub>
                          </m:sSub>
                          <m:r>
                            <a:rPr lang="en-US" sz="1800" b="0" i="1" smtClean="0">
                              <a:latin typeface="Cambria Math" panose="02040503050406030204" pitchFamily="18" charset="0"/>
                              <a:ea typeface="Cambria"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𝑚</m:t>
                              </m:r>
                            </m:sub>
                          </m:sSub>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panose="02040503050406030204" pitchFamily="18" charset="0"/>
                            </a:rPr>
                          </m:ctrlPr>
                        </m:sSubPr>
                        <m:e>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𝛼</m:t>
                              </m:r>
                            </m:e>
                          </m:acc>
                        </m:e>
                        <m:sub>
                          <m:r>
                            <a:rPr lang="en-US" sz="1800" b="0" i="1" smtClean="0">
                              <a:latin typeface="Cambria Math" panose="02040503050406030204" pitchFamily="18" charset="0"/>
                              <a:ea typeface="Cambria" panose="02040503050406030204" pitchFamily="18" charset="0"/>
                            </a:rPr>
                            <m:t>𝑐𝑙𝑡</m:t>
                          </m:r>
                        </m:sub>
                      </m:sSub>
                      <m:sSup>
                        <m:sSupPr>
                          <m:ctrlPr>
                            <a:rPr lang="en-US" sz="1800" b="0" i="1" smtClean="0">
                              <a:latin typeface="Cambria Math" panose="02040503050406030204" pitchFamily="18" charset="0"/>
                              <a:ea typeface="Cambria" panose="02040503050406030204" pitchFamily="18" charset="0"/>
                            </a:rPr>
                          </m:ctrlPr>
                        </m:sSupPr>
                        <m:e>
                          <m:r>
                            <a:rPr lang="en-US" sz="1800" b="0" i="1" smtClean="0">
                              <a:latin typeface="Cambria Math" panose="02040503050406030204" pitchFamily="18" charset="0"/>
                              <a:ea typeface="Cambria" panose="02040503050406030204" pitchFamily="18" charset="0"/>
                            </a:rPr>
                            <m:t>𝑒</m:t>
                          </m:r>
                        </m:e>
                        <m:sup>
                          <m:r>
                            <a:rPr lang="en-US" sz="1800" b="0" i="1" smtClean="0">
                              <a:latin typeface="Cambria Math" panose="02040503050406030204" pitchFamily="18" charset="0"/>
                              <a:ea typeface="Cambria" panose="02040503050406030204" pitchFamily="18" charset="0"/>
                            </a:rPr>
                            <m:t>𝑗</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panose="02040503050406030204" pitchFamily="18" charset="0"/>
                                </a:rPr>
                                <m:t>4</m:t>
                              </m:r>
                              <m:r>
                                <a:rPr lang="en-US" sz="1800" b="0" i="1" smtClean="0">
                                  <a:latin typeface="Cambria Math" panose="02040503050406030204" pitchFamily="18" charset="0"/>
                                  <a:ea typeface="Cambria Math" panose="02040503050406030204" pitchFamily="18" charset="0"/>
                                </a:rPr>
                                <m:t>𝜋</m:t>
                              </m:r>
                            </m:num>
                            <m:den>
                              <m:sSub>
                                <m:sSubPr>
                                  <m:ctrlPr>
                                    <a:rPr lang="en-US" sz="1800" b="0" i="1" smtClean="0">
                                      <a:latin typeface="Cambria Math" panose="02040503050406030204" pitchFamily="18" charset="0"/>
                                      <a:ea typeface="Cambria Math" panose="02040503050406030204" pitchFamily="18" charset="0"/>
                                    </a:rPr>
                                  </m:ctrlPr>
                                </m:sSubPr>
                                <m:e>
                                  <m:r>
                                    <m:rPr>
                                      <m:sty m:val="p"/>
                                    </m:rPr>
                                    <a:rPr lang="el-GR" sz="1800" b="0" i="1" smtClean="0">
                                      <a:latin typeface="Cambria Math" panose="02040503050406030204" pitchFamily="18" charset="0"/>
                                      <a:ea typeface="Cambria Math" panose="02040503050406030204" pitchFamily="18" charset="0"/>
                                    </a:rPr>
                                    <m:t>λ</m:t>
                                  </m:r>
                                </m:e>
                                <m:sub>
                                  <m:r>
                                    <a:rPr lang="en-US" sz="1800" b="0" i="1" smtClean="0">
                                      <a:latin typeface="Cambria Math" panose="02040503050406030204" pitchFamily="18" charset="0"/>
                                      <a:ea typeface="Cambria Math" panose="02040503050406030204" pitchFamily="18" charset="0"/>
                                    </a:rPr>
                                    <m:t>0</m:t>
                                  </m:r>
                                </m:sub>
                              </m:sSub>
                            </m:den>
                          </m:f>
                          <m:d>
                            <m:dPr>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𝑟</m:t>
                                  </m:r>
                                </m:e>
                                <m:sub>
                                  <m:r>
                                    <a:rPr lang="en-US" sz="1800" b="0" i="1" smtClean="0">
                                      <a:latin typeface="Cambria Math" panose="02040503050406030204" pitchFamily="18" charset="0"/>
                                      <a:ea typeface="Cambria Math" panose="02040503050406030204" pitchFamily="18" charset="0"/>
                                    </a:rPr>
                                    <m:t>𝑚</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𝑑</m:t>
                                  </m:r>
                                </m:e>
                                <m:sub>
                                  <m:r>
                                    <a:rPr lang="en-US" sz="1800" b="0" i="1" smtClean="0">
                                      <a:latin typeface="Cambria Math" panose="02040503050406030204" pitchFamily="18" charset="0"/>
                                      <a:ea typeface="Cambria Math" panose="02040503050406030204" pitchFamily="18" charset="0"/>
                                    </a:rPr>
                                    <m:t>𝑛</m:t>
                                  </m:r>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𝑣</m:t>
                                  </m:r>
                                </m:e>
                                <m:sub>
                                  <m:r>
                                    <a:rPr lang="en-US" sz="1800" b="0" i="1" smtClean="0">
                                      <a:latin typeface="Cambria Math" panose="02040503050406030204" pitchFamily="18" charset="0"/>
                                      <a:ea typeface="Cambria Math" panose="02040503050406030204" pitchFamily="18" charset="0"/>
                                    </a:rPr>
                                    <m:t>𝑟𝑎𝑑𝑎𝑟</m:t>
                                  </m:r>
                                </m:sub>
                              </m:sSub>
                              <m:r>
                                <a:rPr lang="en-US" sz="1800" b="0" i="1" smtClean="0">
                                  <a:latin typeface="Cambria Math" panose="02040503050406030204" pitchFamily="18" charset="0"/>
                                  <a:ea typeface="Cambria Math" panose="02040503050406030204" pitchFamily="18" charset="0"/>
                                </a:rPr>
                                <m:t>𝑡</m:t>
                              </m:r>
                            </m:e>
                          </m:d>
                        </m:sup>
                      </m:sSup>
                      <m:r>
                        <a:rPr lang="en-US" sz="1800" b="0" i="1" smtClean="0">
                          <a:latin typeface="Cambria Math" panose="02040503050406030204" pitchFamily="18" charset="0"/>
                          <a:ea typeface="Cambria" panose="02040503050406030204" pitchFamily="18" charset="0"/>
                        </a:rPr>
                        <m:t>+</m:t>
                      </m:r>
                      <m:acc>
                        <m:accPr>
                          <m:chr m:val="̃"/>
                          <m:ctrlPr>
                            <a:rPr lang="en-US" sz="1800" b="0" i="1" smtClean="0">
                              <a:latin typeface="Cambria Math" panose="02040503050406030204" pitchFamily="18" charset="0"/>
                              <a:ea typeface="Cambria" panose="02040503050406030204" pitchFamily="18" charset="0"/>
                            </a:rPr>
                          </m:ctrlPr>
                        </m:accPr>
                        <m:e>
                          <m:r>
                            <a:rPr lang="en-US" sz="1800" b="0" i="1" smtClean="0">
                              <a:latin typeface="Cambria Math" panose="02040503050406030204" pitchFamily="18" charset="0"/>
                              <a:ea typeface="Cambria" panose="02040503050406030204" pitchFamily="18" charset="0"/>
                            </a:rPr>
                            <m:t>𝑛</m:t>
                          </m:r>
                        </m:e>
                      </m:acc>
                      <m:r>
                        <a:rPr lang="en-US" sz="1800" b="0" i="1" smtClean="0">
                          <a:latin typeface="Cambria Math" panose="02040503050406030204" pitchFamily="18" charset="0"/>
                          <a:ea typeface="Cambria" panose="02040503050406030204" pitchFamily="18" charset="0"/>
                        </a:rPr>
                        <m:t>(</m:t>
                      </m:r>
                      <m:r>
                        <a:rPr lang="en-US" sz="1800" b="0" i="1" smtClean="0">
                          <a:latin typeface="Cambria Math" panose="02040503050406030204" pitchFamily="18" charset="0"/>
                          <a:ea typeface="Cambria" panose="02040503050406030204" pitchFamily="18" charset="0"/>
                        </a:rPr>
                        <m:t>𝑡</m:t>
                      </m:r>
                      <m:r>
                        <a:rPr lang="en-US" sz="1800" b="0" i="1" smtClean="0">
                          <a:latin typeface="Cambria Math" panose="02040503050406030204" pitchFamily="18" charset="0"/>
                          <a:ea typeface="Cambria" panose="02040503050406030204" pitchFamily="18" charset="0"/>
                        </a:rPr>
                        <m:t>)</m:t>
                      </m:r>
                    </m:oMath>
                  </m:oMathPara>
                </a14:m>
                <a:endParaRPr lang="en-US" sz="1800" dirty="0">
                  <a:latin typeface="Cambria" panose="02040503050406030204" pitchFamily="18" charset="0"/>
                  <a:ea typeface="Cambria" panose="02040503050406030204" pitchFamily="18" charset="0"/>
                </a:endParaRPr>
              </a:p>
              <a:p>
                <a:pPr marL="0" indent="0" algn="ctr">
                  <a:spcAft>
                    <a:spcPts val="500"/>
                  </a:spcAft>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𝑠</m:t>
                          </m:r>
                        </m:e>
                        <m:sub>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𝑟</m:t>
                              </m:r>
                            </m:e>
                            <m:sub>
                              <m:r>
                                <a:rPr lang="en-US" sz="1800" i="1">
                                  <a:latin typeface="Cambria Math" panose="02040503050406030204" pitchFamily="18" charset="0"/>
                                  <a:ea typeface="Cambria" panose="02040503050406030204" pitchFamily="18" charset="0"/>
                                </a:rPr>
                                <m:t>𝑚</m:t>
                              </m:r>
                            </m:sub>
                          </m:sSub>
                          <m:r>
                            <a:rPr lang="en-US" sz="1800" i="1">
                              <a:latin typeface="Cambria Math" panose="02040503050406030204" pitchFamily="18" charset="0"/>
                              <a:ea typeface="Cambria"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𝑚</m:t>
                              </m:r>
                            </m:sub>
                          </m:sSub>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panose="02040503050406030204" pitchFamily="18" charset="0"/>
                        </a:rPr>
                        <m:t>𝑦</m:t>
                      </m:r>
                      <m:d>
                        <m:dPr>
                          <m:ctrlPr>
                            <a:rPr lang="en-US" sz="1800" i="1">
                              <a:latin typeface="Cambria Math" panose="02040503050406030204" pitchFamily="18" charset="0"/>
                              <a:ea typeface="Cambria" panose="02040503050406030204" pitchFamily="18" charset="0"/>
                            </a:rPr>
                          </m:ctrlPr>
                        </m:dPr>
                        <m:e>
                          <m:r>
                            <a:rPr lang="en-US" sz="1800" i="1">
                              <a:latin typeface="Cambria Math" panose="02040503050406030204" pitchFamily="18" charset="0"/>
                              <a:ea typeface="Cambria" panose="02040503050406030204" pitchFamily="18" charset="0"/>
                            </a:rPr>
                            <m:t>𝑡</m:t>
                          </m:r>
                          <m:r>
                            <a:rPr lang="en-US" sz="1800" i="1">
                              <a:latin typeface="Cambria Math" panose="02040503050406030204" pitchFamily="18" charset="0"/>
                              <a:ea typeface="Cambria" panose="02040503050406030204" pitchFamily="18" charset="0"/>
                            </a:rPr>
                            <m:t>,</m:t>
                          </m:r>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𝑟</m:t>
                              </m:r>
                            </m:e>
                            <m:sub>
                              <m:r>
                                <a:rPr lang="en-US" sz="1800" i="1">
                                  <a:latin typeface="Cambria Math" panose="02040503050406030204" pitchFamily="18" charset="0"/>
                                  <a:ea typeface="Cambria" panose="02040503050406030204" pitchFamily="18" charset="0"/>
                                </a:rPr>
                                <m:t>𝑚</m:t>
                              </m:r>
                            </m:sub>
                          </m:sSub>
                          <m:r>
                            <a:rPr lang="en-US" sz="1800" i="1">
                              <a:latin typeface="Cambria Math" panose="02040503050406030204" pitchFamily="18" charset="0"/>
                              <a:ea typeface="Cambria"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𝑚</m:t>
                              </m:r>
                            </m:sub>
                          </m:sSub>
                        </m:e>
                      </m:d>
                      <m:r>
                        <a:rPr lang="en-US" sz="1800" b="0" i="0"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panose="02040503050406030204" pitchFamily="18" charset="0"/>
                            </a:rPr>
                            <m:t>4</m:t>
                          </m:r>
                          <m:r>
                            <a:rPr lang="en-US" sz="1800" i="1">
                              <a:latin typeface="Cambria Math" panose="02040503050406030204" pitchFamily="18" charset="0"/>
                              <a:ea typeface="Cambria Math" panose="02040503050406030204" pitchFamily="18" charset="0"/>
                            </a:rPr>
                            <m:t>𝜋</m:t>
                          </m:r>
                        </m:num>
                        <m:den>
                          <m:sSub>
                            <m:sSubPr>
                              <m:ctrlPr>
                                <a:rPr lang="en-US"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λ</m:t>
                              </m:r>
                            </m:e>
                            <m:sub>
                              <m:r>
                                <a:rPr lang="en-US" sz="1800" i="1">
                                  <a:latin typeface="Cambria Math" panose="02040503050406030204" pitchFamily="18" charset="0"/>
                                  <a:ea typeface="Cambria Math" panose="02040503050406030204" pitchFamily="18" charset="0"/>
                                </a:rPr>
                                <m:t>0</m:t>
                              </m:r>
                            </m:sub>
                          </m:sSub>
                        </m:den>
                      </m:f>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𝑟</m:t>
                              </m:r>
                            </m:e>
                            <m:sub>
                              <m:r>
                                <a:rPr lang="en-US" sz="1800" i="1">
                                  <a:latin typeface="Cambria Math" panose="02040503050406030204" pitchFamily="18" charset="0"/>
                                  <a:ea typeface="Cambria Math" panose="02040503050406030204" pitchFamily="18" charset="0"/>
                                </a:rPr>
                                <m:t>𝑚</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𝑣</m:t>
                              </m:r>
                            </m:e>
                            <m:sub>
                              <m:r>
                                <a:rPr lang="en-US" sz="1800" i="1">
                                  <a:latin typeface="Cambria Math" panose="02040503050406030204" pitchFamily="18" charset="0"/>
                                  <a:ea typeface="Cambria Math" panose="02040503050406030204" pitchFamily="18" charset="0"/>
                                </a:rPr>
                                <m:t>𝑟𝑎𝑑𝑎𝑟</m:t>
                              </m:r>
                            </m:sub>
                          </m:sSub>
                          <m:r>
                            <a:rPr lang="en-US" sz="1800" i="1">
                              <a:latin typeface="Cambria Math" panose="02040503050406030204" pitchFamily="18" charset="0"/>
                              <a:ea typeface="Cambria Math" panose="02040503050406030204" pitchFamily="18" charset="0"/>
                            </a:rPr>
                            <m:t>𝑡</m:t>
                          </m:r>
                        </m:e>
                      </m:d>
                    </m:oMath>
                  </m:oMathPara>
                </a14:m>
                <a:endParaRPr lang="en-US" sz="1800" dirty="0">
                  <a:latin typeface="Cambria" panose="02040503050406030204" pitchFamily="18" charset="0"/>
                  <a:ea typeface="Cambria" panose="02040503050406030204" pitchFamily="18" charset="0"/>
                </a:endParaRPr>
              </a:p>
              <a:p>
                <a:pPr marL="0" indent="0" algn="ctr">
                  <a:spcAft>
                    <a:spcPts val="500"/>
                  </a:spcAft>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𝑑</m:t>
                              </m:r>
                            </m:e>
                          </m:acc>
                        </m:e>
                        <m:sub>
                          <m:r>
                            <a:rPr lang="en-US" sz="1800" b="0" i="1" smtClean="0">
                              <a:latin typeface="Cambria Math" panose="02040503050406030204" pitchFamily="18" charset="0"/>
                              <a:ea typeface="Cambria Math" panose="02040503050406030204" pitchFamily="18" charset="0"/>
                            </a:rPr>
                            <m:t>𝑛</m:t>
                          </m:r>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
                            <m:sSubPr>
                              <m:ctrlPr>
                                <a:rPr lang="en-US"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λ</m:t>
                              </m:r>
                            </m:e>
                            <m:sub>
                              <m:r>
                                <a:rPr lang="en-US" sz="1800" i="1">
                                  <a:latin typeface="Cambria Math" panose="02040503050406030204" pitchFamily="18" charset="0"/>
                                  <a:ea typeface="Cambria Math" panose="02040503050406030204" pitchFamily="18" charset="0"/>
                                </a:rPr>
                                <m:t>0</m:t>
                              </m:r>
                            </m:sub>
                          </m:sSub>
                        </m:num>
                        <m:den>
                          <m:r>
                            <a:rPr lang="en-US" sz="1800" i="1">
                              <a:latin typeface="Cambria Math" panose="02040503050406030204" pitchFamily="18" charset="0"/>
                              <a:ea typeface="Cambria" panose="02040503050406030204" pitchFamily="18" charset="0"/>
                            </a:rPr>
                            <m:t>4</m:t>
                          </m:r>
                          <m:r>
                            <a:rPr lang="en-US" sz="1800" i="1">
                              <a:latin typeface="Cambria Math" panose="02040503050406030204" pitchFamily="18" charset="0"/>
                              <a:ea typeface="Cambria Math" panose="02040503050406030204" pitchFamily="18" charset="0"/>
                            </a:rPr>
                            <m:t>𝜋</m:t>
                          </m:r>
                        </m:den>
                      </m:f>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𝑀</m:t>
                          </m:r>
                        </m:den>
                      </m:f>
                      <m:nary>
                        <m:naryPr>
                          <m:chr m:val="∑"/>
                          <m:ctrlPr>
                            <a:rPr lang="en-US" sz="1800" b="0" i="1" smtClean="0">
                              <a:latin typeface="Cambria Math" panose="02040503050406030204" pitchFamily="18" charset="0"/>
                              <a:ea typeface="Cambria Math" panose="02040503050406030204" pitchFamily="18" charset="0"/>
                            </a:rPr>
                          </m:ctrlPr>
                        </m:naryPr>
                        <m:sub>
                          <m:r>
                            <m:rPr>
                              <m:brk m:alnAt="23"/>
                            </m:rPr>
                            <a:rPr lang="en-US" sz="1800" b="0" i="1" smtClean="0">
                              <a:latin typeface="Cambria Math" panose="02040503050406030204" pitchFamily="18" charset="0"/>
                              <a:ea typeface="Cambria Math" panose="02040503050406030204" pitchFamily="18" charset="0"/>
                            </a:rPr>
                            <m:t>𝑚</m:t>
                          </m:r>
                          <m:r>
                            <a:rPr lang="en-US" sz="1800" b="0" i="1" smtClean="0">
                              <a:latin typeface="Cambria Math" panose="02040503050406030204" pitchFamily="18" charset="0"/>
                              <a:ea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𝑀</m:t>
                          </m:r>
                        </m:sup>
                        <m:e>
                          <m:f>
                            <m:fPr>
                              <m:ctrlPr>
                                <a:rPr lang="en-US" sz="1800" b="0" i="1" smtClean="0">
                                  <a:latin typeface="Cambria Math" panose="02040503050406030204" pitchFamily="18" charset="0"/>
                                  <a:ea typeface="Cambria Math" panose="02040503050406030204" pitchFamily="18" charset="0"/>
                                </a:rPr>
                              </m:ctrlPr>
                            </m:fPr>
                            <m:num>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𝑟</m:t>
                                      </m:r>
                                    </m:e>
                                    <m:sub>
                                      <m:r>
                                        <a:rPr lang="en-US" sz="1800" i="1">
                                          <a:latin typeface="Cambria Math" panose="02040503050406030204" pitchFamily="18" charset="0"/>
                                          <a:ea typeface="Cambria" panose="02040503050406030204" pitchFamily="18" charset="0"/>
                                        </a:rPr>
                                        <m:t>𝑚</m:t>
                                      </m:r>
                                    </m:sub>
                                  </m:sSub>
                                  <m:r>
                                    <a:rPr lang="en-US" sz="1800" i="1">
                                      <a:latin typeface="Cambria Math" panose="02040503050406030204" pitchFamily="18" charset="0"/>
                                      <a:ea typeface="Cambria"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𝑚</m:t>
                                      </m:r>
                                    </m:sub>
                                  </m:sSub>
                                </m:sub>
                              </m:sSub>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num>
                            <m:den>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cos</m:t>
                                  </m:r>
                                </m:fNa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𝑚</m:t>
                                      </m:r>
                                    </m:sub>
                                  </m:sSub>
                                </m:e>
                              </m:func>
                            </m:den>
                          </m:f>
                        </m:e>
                      </m:nary>
                    </m:oMath>
                  </m:oMathPara>
                </a14:m>
                <a:endParaRPr lang="en-US" sz="2000" dirty="0">
                  <a:latin typeface="Cambria" panose="02040503050406030204" pitchFamily="18" charset="0"/>
                  <a:ea typeface="Cambria" panose="02040503050406030204" pitchFamily="18" charset="0"/>
                </a:endParaRPr>
              </a:p>
              <a:p>
                <a:pPr>
                  <a:spcAft>
                    <a:spcPts val="500"/>
                  </a:spcAft>
                </a:pPr>
                <a:r>
                  <a:rPr lang="en-US" sz="2000" dirty="0">
                    <a:latin typeface="Cambria" panose="02040503050406030204" pitchFamily="18" charset="0"/>
                    <a:ea typeface="Cambria" panose="02040503050406030204" pitchFamily="18" charset="0"/>
                  </a:rPr>
                  <a:t>Cancel clutter at all beam-range combinations of interest.</a:t>
                </a:r>
              </a:p>
              <a:p>
                <a:pPr marL="0" indent="0">
                  <a:spcAft>
                    <a:spcPts val="500"/>
                  </a:spcAft>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𝑑</m:t>
                              </m:r>
                            </m:e>
                          </m:acc>
                        </m:e>
                        <m:sub>
                          <m:r>
                            <a:rPr lang="en-US" sz="1800" b="0" i="1" smtClean="0">
                              <a:latin typeface="Cambria Math" panose="02040503050406030204" pitchFamily="18" charset="0"/>
                              <a:ea typeface="Cambria Math" panose="02040503050406030204" pitchFamily="18" charset="0"/>
                            </a:rPr>
                            <m:t>𝑛</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𝑝</m:t>
                              </m:r>
                            </m:sub>
                          </m:sSub>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𝑑</m:t>
                              </m:r>
                            </m:e>
                          </m:acc>
                        </m:e>
                        <m:sub>
                          <m:r>
                            <a:rPr lang="en-US" sz="1800" i="1">
                              <a:latin typeface="Cambria Math" panose="02040503050406030204" pitchFamily="18" charset="0"/>
                              <a:ea typeface="Cambria Math" panose="02040503050406030204" pitchFamily="18" charset="0"/>
                            </a:rPr>
                            <m:t>𝑛</m:t>
                          </m:r>
                        </m:sub>
                      </m:sSub>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𝑝</m:t>
                          </m:r>
                        </m:sub>
                      </m:sSub>
                    </m:oMath>
                  </m:oMathPara>
                </a14:m>
                <a:endParaRPr lang="en-US" sz="1800" dirty="0">
                  <a:latin typeface="Cambria" panose="02040503050406030204" pitchFamily="18" charset="0"/>
                  <a:ea typeface="Cambria Math" panose="02040503050406030204" pitchFamily="18" charset="0"/>
                </a:endParaRPr>
              </a:p>
              <a:p>
                <a:pPr marL="0" indent="0">
                  <a:spcAft>
                    <a:spcPts val="500"/>
                  </a:spcAft>
                  <a:buNone/>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ea typeface="Cambria" panose="02040503050406030204" pitchFamily="18" charset="0"/>
                            </a:rPr>
                          </m:ctrlPr>
                        </m:accPr>
                        <m:e>
                          <m:r>
                            <a:rPr lang="en-US" sz="1800" b="0" i="1" smtClean="0">
                              <a:latin typeface="Cambria Math" panose="02040503050406030204" pitchFamily="18" charset="0"/>
                              <a:ea typeface="Cambria" panose="02040503050406030204" pitchFamily="18" charset="0"/>
                            </a:rPr>
                            <m:t>𝑦</m:t>
                          </m:r>
                        </m:e>
                      </m:acc>
                      <m:d>
                        <m:dPr>
                          <m:ctrlPr>
                            <a:rPr lang="en-US" sz="1800" b="0" i="1" smtClean="0">
                              <a:latin typeface="Cambria Math" panose="02040503050406030204" pitchFamily="18" charset="0"/>
                              <a:ea typeface="Cambria" panose="02040503050406030204" pitchFamily="18" charset="0"/>
                            </a:rPr>
                          </m:ctrlPr>
                        </m:dPr>
                        <m:e>
                          <m:r>
                            <a:rPr lang="en-US" sz="1800" b="0" i="1" smtClean="0">
                              <a:latin typeface="Cambria Math" panose="02040503050406030204" pitchFamily="18" charset="0"/>
                              <a:ea typeface="Cambria" panose="02040503050406030204" pitchFamily="18" charset="0"/>
                            </a:rPr>
                            <m:t>𝑡</m:t>
                          </m:r>
                          <m:r>
                            <a:rPr lang="en-US" sz="1800" b="0" i="1" smtClean="0">
                              <a:latin typeface="Cambria Math" panose="02040503050406030204" pitchFamily="18" charset="0"/>
                              <a:ea typeface="Cambria" panose="02040503050406030204" pitchFamily="18" charset="0"/>
                            </a:rPr>
                            <m:t>,</m:t>
                          </m:r>
                          <m:sSub>
                            <m:sSubPr>
                              <m:ctrlPr>
                                <a:rPr lang="en-US" sz="1800" b="0" i="1" smtClean="0">
                                  <a:latin typeface="Cambria Math" panose="02040503050406030204" pitchFamily="18" charset="0"/>
                                  <a:ea typeface="Cambria" panose="02040503050406030204" pitchFamily="18" charset="0"/>
                                </a:rPr>
                              </m:ctrlPr>
                            </m:sSubPr>
                            <m:e>
                              <m:r>
                                <a:rPr lang="en-US" sz="1800" b="0" i="1" smtClean="0">
                                  <a:latin typeface="Cambria Math" panose="02040503050406030204" pitchFamily="18" charset="0"/>
                                  <a:ea typeface="Cambria" panose="02040503050406030204" pitchFamily="18" charset="0"/>
                                </a:rPr>
                                <m:t>𝑟</m:t>
                              </m:r>
                            </m:e>
                            <m:sub>
                              <m:r>
                                <a:rPr lang="en-US" sz="1800" b="0" i="1" smtClean="0">
                                  <a:latin typeface="Cambria Math" panose="02040503050406030204" pitchFamily="18" charset="0"/>
                                  <a:ea typeface="Cambria" panose="02040503050406030204" pitchFamily="18" charset="0"/>
                                </a:rPr>
                                <m:t>𝑚</m:t>
                              </m:r>
                            </m:sub>
                          </m:sSub>
                          <m:r>
                            <a:rPr lang="en-US" sz="1800" b="0" i="1" smtClean="0">
                              <a:latin typeface="Cambria Math" panose="02040503050406030204" pitchFamily="18" charset="0"/>
                              <a:ea typeface="Cambria"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𝑝</m:t>
                              </m:r>
                            </m:sub>
                          </m:sSub>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panose="02040503050406030204" pitchFamily="18" charset="0"/>
                        </a:rPr>
                        <m:t>𝑦</m:t>
                      </m:r>
                      <m:d>
                        <m:dPr>
                          <m:ctrlPr>
                            <a:rPr lang="en-US" sz="1800" i="1">
                              <a:latin typeface="Cambria Math" panose="02040503050406030204" pitchFamily="18" charset="0"/>
                              <a:ea typeface="Cambria" panose="02040503050406030204" pitchFamily="18" charset="0"/>
                            </a:rPr>
                          </m:ctrlPr>
                        </m:dPr>
                        <m:e>
                          <m:r>
                            <a:rPr lang="en-US" sz="1800" i="1">
                              <a:latin typeface="Cambria Math" panose="02040503050406030204" pitchFamily="18" charset="0"/>
                              <a:ea typeface="Cambria" panose="02040503050406030204" pitchFamily="18" charset="0"/>
                            </a:rPr>
                            <m:t>𝑡</m:t>
                          </m:r>
                          <m:r>
                            <a:rPr lang="en-US" sz="1800" i="1">
                              <a:latin typeface="Cambria Math" panose="02040503050406030204" pitchFamily="18" charset="0"/>
                              <a:ea typeface="Cambria" panose="02040503050406030204" pitchFamily="18" charset="0"/>
                            </a:rPr>
                            <m:t>,</m:t>
                          </m:r>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𝑟</m:t>
                              </m:r>
                            </m:e>
                            <m:sub>
                              <m:r>
                                <a:rPr lang="en-US" sz="1800" i="1">
                                  <a:latin typeface="Cambria Math" panose="02040503050406030204" pitchFamily="18" charset="0"/>
                                  <a:ea typeface="Cambria" panose="02040503050406030204" pitchFamily="18" charset="0"/>
                                </a:rPr>
                                <m:t>𝑚</m:t>
                              </m:r>
                            </m:sub>
                          </m:sSub>
                          <m:r>
                            <a:rPr lang="en-US" sz="1800" i="1">
                              <a:latin typeface="Cambria Math" panose="02040503050406030204" pitchFamily="18" charset="0"/>
                              <a:ea typeface="Cambria"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𝑝</m:t>
                              </m:r>
                            </m:sub>
                          </m:sSub>
                        </m:e>
                      </m:d>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𝑗</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𝑑</m:t>
                                  </m:r>
                                </m:e>
                              </m:acc>
                            </m:e>
                            <m:sub>
                              <m:r>
                                <a:rPr lang="en-US" sz="1800" i="1">
                                  <a:latin typeface="Cambria Math" panose="02040503050406030204" pitchFamily="18" charset="0"/>
                                  <a:ea typeface="Cambria Math" panose="02040503050406030204" pitchFamily="18" charset="0"/>
                                </a:rPr>
                                <m:t>𝑛</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𝑝</m:t>
                                  </m:r>
                                </m:sub>
                              </m:sSub>
                            </m:sub>
                          </m:sSub>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sup>
                      </m:sSup>
                    </m:oMath>
                  </m:oMathPara>
                </a14:m>
                <a:endParaRPr lang="en-US" sz="2000" dirty="0">
                  <a:latin typeface="Cambria" panose="02040503050406030204" pitchFamily="18" charset="0"/>
                  <a:ea typeface="Cambria" panose="02040503050406030204" pitchFamily="18" charset="0"/>
                </a:endParaRPr>
              </a:p>
            </p:txBody>
          </p:sp>
        </mc:Choice>
        <mc:Fallback xmlns="">
          <p:sp>
            <p:nvSpPr>
              <p:cNvPr id="6" name="Content Placeholder 5">
                <a:extLst>
                  <a:ext uri="{FF2B5EF4-FFF2-40B4-BE49-F238E27FC236}">
                    <a16:creationId xmlns:a16="http://schemas.microsoft.com/office/drawing/2014/main" id="{37E8E776-A7EF-E458-0A7A-A14BE4CAAE99}"/>
                  </a:ext>
                </a:extLst>
              </p:cNvPr>
              <p:cNvSpPr>
                <a:spLocks noGrp="1" noRot="1" noChangeAspect="1" noMove="1" noResize="1" noEditPoints="1" noAdjustHandles="1" noChangeArrowheads="1" noChangeShapeType="1" noTextEdit="1"/>
              </p:cNvSpPr>
              <p:nvPr>
                <p:ph idx="1"/>
              </p:nvPr>
            </p:nvSpPr>
            <p:spPr>
              <a:xfrm>
                <a:off x="581192" y="1189433"/>
                <a:ext cx="5555777" cy="5320549"/>
              </a:xfrm>
              <a:blipFill>
                <a:blip r:embed="rId5"/>
                <a:stretch>
                  <a:fillRect l="-987" t="-1604" r="-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5">
                <a:extLst>
                  <a:ext uri="{FF2B5EF4-FFF2-40B4-BE49-F238E27FC236}">
                    <a16:creationId xmlns:a16="http://schemas.microsoft.com/office/drawing/2014/main" id="{F50B463B-42C9-B013-90BB-8BBF01CB8935}"/>
                  </a:ext>
                </a:extLst>
              </p:cNvPr>
              <p:cNvSpPr txBox="1">
                <a:spLocks/>
              </p:cNvSpPr>
              <p:nvPr/>
            </p:nvSpPr>
            <p:spPr>
              <a:xfrm>
                <a:off x="6136969" y="1189433"/>
                <a:ext cx="5770703" cy="5668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u="sng" dirty="0">
                    <a:latin typeface="Cambria" panose="02040503050406030204" pitchFamily="18" charset="0"/>
                    <a:ea typeface="Cambria" panose="02040503050406030204" pitchFamily="18" charset="0"/>
                  </a:rPr>
                  <a:t>Transponder Platform Noise Mitigation</a:t>
                </a:r>
              </a:p>
              <a:p>
                <a:pPr>
                  <a:spcAft>
                    <a:spcPts val="500"/>
                  </a:spcAft>
                </a:pPr>
                <a:r>
                  <a:rPr lang="en-US" sz="2000" dirty="0">
                    <a:latin typeface="Cambria" panose="02040503050406030204" pitchFamily="18" charset="0"/>
                    <a:ea typeface="Cambria" panose="02040503050406030204" pitchFamily="18" charset="0"/>
                  </a:rPr>
                  <a:t>Estimate platform noise using slow-time signal from target platform points w/o transponder</a:t>
                </a:r>
              </a:p>
              <a:p>
                <a:pPr marL="0" indent="0" algn="ctr">
                  <a:spcAft>
                    <a:spcPts val="5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panose="02040503050406030204" pitchFamily="18" charset="0"/>
                        </a:rPr>
                        <m:t>𝑦</m:t>
                      </m:r>
                      <m:d>
                        <m:dPr>
                          <m:ctrlPr>
                            <a:rPr lang="en-US" sz="1800" i="1" smtClean="0">
                              <a:latin typeface="Cambria Math" panose="02040503050406030204" pitchFamily="18" charset="0"/>
                              <a:ea typeface="Cambria" panose="02040503050406030204" pitchFamily="18" charset="0"/>
                            </a:rPr>
                          </m:ctrlPr>
                        </m:dPr>
                        <m:e>
                          <m:r>
                            <a:rPr lang="en-US" sz="1800" i="1" smtClean="0">
                              <a:latin typeface="Cambria Math" panose="02040503050406030204" pitchFamily="18" charset="0"/>
                              <a:ea typeface="Cambria" panose="02040503050406030204" pitchFamily="18" charset="0"/>
                            </a:rPr>
                            <m:t>𝑡</m:t>
                          </m:r>
                          <m:r>
                            <a:rPr lang="en-US" sz="1800" i="1" smtClean="0">
                              <a:latin typeface="Cambria Math" panose="02040503050406030204" pitchFamily="18" charset="0"/>
                              <a:ea typeface="Cambria" panose="02040503050406030204" pitchFamily="18" charset="0"/>
                            </a:rPr>
                            <m:t>,</m:t>
                          </m:r>
                          <m:sSub>
                            <m:sSubPr>
                              <m:ctrlPr>
                                <a:rPr lang="en-US" sz="1800" i="1" smtClean="0">
                                  <a:latin typeface="Cambria Math" panose="02040503050406030204" pitchFamily="18" charset="0"/>
                                  <a:ea typeface="Cambria" panose="02040503050406030204" pitchFamily="18" charset="0"/>
                                </a:rPr>
                              </m:ctrlPr>
                            </m:sSubPr>
                            <m:e>
                              <m:r>
                                <a:rPr lang="en-US" sz="1800" i="1" smtClean="0">
                                  <a:latin typeface="Cambria Math" panose="02040503050406030204" pitchFamily="18" charset="0"/>
                                  <a:ea typeface="Cambria" panose="02040503050406030204" pitchFamily="18" charset="0"/>
                                </a:rPr>
                                <m:t>𝑟</m:t>
                              </m:r>
                            </m:e>
                            <m:sub>
                              <m:r>
                                <a:rPr lang="en-US" sz="1800" i="1" smtClean="0">
                                  <a:latin typeface="Cambria Math" panose="02040503050406030204" pitchFamily="18" charset="0"/>
                                  <a:ea typeface="Cambria" panose="02040503050406030204" pitchFamily="18" charset="0"/>
                                </a:rPr>
                                <m:t>𝑚</m:t>
                              </m:r>
                            </m:sub>
                          </m:sSub>
                          <m:r>
                            <a:rPr lang="en-US" sz="1800" i="1" smtClean="0">
                              <a:latin typeface="Cambria Math" panose="02040503050406030204" pitchFamily="18" charset="0"/>
                              <a:ea typeface="Cambria"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𝜃</m:t>
                              </m:r>
                            </m:e>
                            <m:sub>
                              <m:r>
                                <a:rPr lang="en-US" sz="1800" i="1" smtClean="0">
                                  <a:latin typeface="Cambria Math" panose="02040503050406030204" pitchFamily="18" charset="0"/>
                                  <a:ea typeface="Cambria Math" panose="02040503050406030204" pitchFamily="18" charset="0"/>
                                </a:rPr>
                                <m:t>𝑚</m:t>
                              </m:r>
                            </m:sub>
                          </m:sSub>
                        </m:e>
                      </m:d>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panose="02040503050406030204" pitchFamily="18" charset="0"/>
                            </a:rPr>
                          </m:ctrlPr>
                        </m:sSubPr>
                        <m:e>
                          <m:acc>
                            <m:accPr>
                              <m:chr m:val="̃"/>
                              <m:ctrlPr>
                                <a:rPr lang="en-US" sz="1800" i="1" smtClean="0">
                                  <a:latin typeface="Cambria Math" panose="02040503050406030204" pitchFamily="18" charset="0"/>
                                  <a:ea typeface="Cambria Math" panose="02040503050406030204" pitchFamily="18" charset="0"/>
                                </a:rPr>
                              </m:ctrlPr>
                            </m:accPr>
                            <m:e>
                              <m:r>
                                <a:rPr lang="en-US" sz="1800" i="1" smtClean="0">
                                  <a:latin typeface="Cambria Math" panose="02040503050406030204" pitchFamily="18" charset="0"/>
                                  <a:ea typeface="Cambria Math" panose="02040503050406030204" pitchFamily="18" charset="0"/>
                                </a:rPr>
                                <m:t>𝛼</m:t>
                              </m:r>
                            </m:e>
                          </m:acc>
                        </m:e>
                        <m:sub>
                          <m:r>
                            <a:rPr lang="en-US" sz="1800" i="1" smtClean="0">
                              <a:latin typeface="Cambria Math" panose="02040503050406030204" pitchFamily="18" charset="0"/>
                              <a:ea typeface="Cambria" panose="02040503050406030204" pitchFamily="18" charset="0"/>
                            </a:rPr>
                            <m:t>𝑐𝑙𝑡</m:t>
                          </m:r>
                        </m:sub>
                      </m:sSub>
                      <m:sSup>
                        <m:sSupPr>
                          <m:ctrlPr>
                            <a:rPr lang="en-US" sz="1800" i="1" smtClean="0">
                              <a:latin typeface="Cambria Math" panose="02040503050406030204" pitchFamily="18" charset="0"/>
                              <a:ea typeface="Cambria" panose="02040503050406030204" pitchFamily="18" charset="0"/>
                            </a:rPr>
                          </m:ctrlPr>
                        </m:sSupPr>
                        <m:e>
                          <m:r>
                            <a:rPr lang="en-US" sz="1800" i="1" smtClean="0">
                              <a:latin typeface="Cambria Math" panose="02040503050406030204" pitchFamily="18" charset="0"/>
                              <a:ea typeface="Cambria" panose="02040503050406030204" pitchFamily="18" charset="0"/>
                            </a:rPr>
                            <m:t>𝑒</m:t>
                          </m:r>
                        </m:e>
                        <m:sup>
                          <m:r>
                            <a:rPr lang="en-US" sz="1800" i="1" smtClean="0">
                              <a:latin typeface="Cambria Math" panose="02040503050406030204" pitchFamily="18" charset="0"/>
                              <a:ea typeface="Cambria" panose="02040503050406030204" pitchFamily="18" charset="0"/>
                            </a:rPr>
                            <m:t>𝑗</m:t>
                          </m:r>
                          <m:f>
                            <m:fPr>
                              <m:ctrlPr>
                                <a:rPr lang="en-US" sz="1800" i="1" smtClean="0">
                                  <a:latin typeface="Cambria Math" panose="02040503050406030204" pitchFamily="18" charset="0"/>
                                  <a:ea typeface="Cambria Math" panose="02040503050406030204" pitchFamily="18" charset="0"/>
                                </a:rPr>
                              </m:ctrlPr>
                            </m:fPr>
                            <m:num>
                              <m:r>
                                <a:rPr lang="en-US" sz="1800" i="1" smtClean="0">
                                  <a:latin typeface="Cambria Math" panose="02040503050406030204" pitchFamily="18" charset="0"/>
                                  <a:ea typeface="Cambria" panose="02040503050406030204" pitchFamily="18" charset="0"/>
                                </a:rPr>
                                <m:t>4</m:t>
                              </m:r>
                              <m:r>
                                <a:rPr lang="en-US" sz="1800" i="1" smtClean="0">
                                  <a:latin typeface="Cambria Math" panose="02040503050406030204" pitchFamily="18" charset="0"/>
                                  <a:ea typeface="Cambria Math" panose="02040503050406030204" pitchFamily="18" charset="0"/>
                                </a:rPr>
                                <m:t>𝜋</m:t>
                              </m:r>
                            </m:num>
                            <m:den>
                              <m:sSub>
                                <m:sSubPr>
                                  <m:ctrlPr>
                                    <a:rPr lang="en-US" sz="1800" i="1" smtClean="0">
                                      <a:latin typeface="Cambria Math" panose="02040503050406030204" pitchFamily="18" charset="0"/>
                                      <a:ea typeface="Cambria Math" panose="02040503050406030204" pitchFamily="18" charset="0"/>
                                    </a:rPr>
                                  </m:ctrlPr>
                                </m:sSubPr>
                                <m:e>
                                  <m:r>
                                    <m:rPr>
                                      <m:sty m:val="p"/>
                                    </m:rPr>
                                    <a:rPr lang="el-GR" sz="1800" i="1" smtClean="0">
                                      <a:latin typeface="Cambria Math" panose="02040503050406030204" pitchFamily="18" charset="0"/>
                                      <a:ea typeface="Cambria Math" panose="02040503050406030204" pitchFamily="18" charset="0"/>
                                    </a:rPr>
                                    <m:t>λ</m:t>
                                  </m:r>
                                </m:e>
                                <m:sub>
                                  <m:r>
                                    <a:rPr lang="en-US" sz="1800" i="1" smtClean="0">
                                      <a:latin typeface="Cambria Math" panose="02040503050406030204" pitchFamily="18" charset="0"/>
                                      <a:ea typeface="Cambria Math" panose="02040503050406030204" pitchFamily="18" charset="0"/>
                                    </a:rPr>
                                    <m:t>0</m:t>
                                  </m:r>
                                </m:sub>
                              </m:sSub>
                            </m:den>
                          </m:f>
                          <m:d>
                            <m:dPr>
                              <m:ctrlPr>
                                <a:rPr lang="en-US" sz="1800" i="1" smtClean="0">
                                  <a:latin typeface="Cambria Math" panose="02040503050406030204" pitchFamily="18" charset="0"/>
                                  <a:ea typeface="Cambria Math" panose="02040503050406030204" pitchFamily="18" charset="0"/>
                                </a:rPr>
                              </m:ctrlPr>
                            </m:dPr>
                            <m:e>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𝑟</m:t>
                                  </m:r>
                                </m:e>
                                <m:sub>
                                  <m:r>
                                    <a:rPr lang="en-US" sz="1800" i="1" smtClean="0">
                                      <a:latin typeface="Cambria Math" panose="02040503050406030204" pitchFamily="18" charset="0"/>
                                      <a:ea typeface="Cambria Math" panose="02040503050406030204" pitchFamily="18" charset="0"/>
                                    </a:rPr>
                                    <m:t>𝑚</m:t>
                                  </m:r>
                                </m:sub>
                              </m:sSub>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𝑑</m:t>
                                  </m:r>
                                </m:e>
                                <m:sub>
                                  <m:r>
                                    <a:rPr lang="en-US" sz="1800" i="1" smtClean="0">
                                      <a:latin typeface="Cambria Math" panose="02040503050406030204" pitchFamily="18" charset="0"/>
                                      <a:ea typeface="Cambria Math" panose="02040503050406030204" pitchFamily="18" charset="0"/>
                                    </a:rPr>
                                    <m:t>𝑛</m:t>
                                  </m:r>
                                </m:sub>
                              </m:sSub>
                              <m:d>
                                <m:dPr>
                                  <m:ctrlPr>
                                    <a:rPr lang="en-US" sz="1800" i="1" smtClean="0">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𝑡</m:t>
                                  </m:r>
                                </m:e>
                              </m:d>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𝑣</m:t>
                                  </m:r>
                                </m:e>
                                <m:sub>
                                  <m:r>
                                    <a:rPr lang="en-US" sz="1800" i="1" smtClean="0">
                                      <a:latin typeface="Cambria Math" panose="02040503050406030204" pitchFamily="18" charset="0"/>
                                      <a:ea typeface="Cambria Math" panose="02040503050406030204" pitchFamily="18" charset="0"/>
                                    </a:rPr>
                                    <m:t>𝑟𝑎𝑑𝑎𝑟</m:t>
                                  </m:r>
                                </m:sub>
                              </m:sSub>
                              <m:r>
                                <a:rPr lang="en-US" sz="1800" i="1" smtClean="0">
                                  <a:latin typeface="Cambria Math" panose="02040503050406030204" pitchFamily="18" charset="0"/>
                                  <a:ea typeface="Cambria Math" panose="02040503050406030204" pitchFamily="18" charset="0"/>
                                </a:rPr>
                                <m:t>𝑡</m:t>
                              </m:r>
                            </m:e>
                          </m:d>
                        </m:sup>
                      </m:sSup>
                      <m:r>
                        <a:rPr lang="en-US" sz="1800" i="1" smtClean="0">
                          <a:latin typeface="Cambria Math" panose="02040503050406030204" pitchFamily="18" charset="0"/>
                          <a:ea typeface="Cambria" panose="02040503050406030204" pitchFamily="18" charset="0"/>
                        </a:rPr>
                        <m:t>+</m:t>
                      </m:r>
                      <m:acc>
                        <m:accPr>
                          <m:chr m:val="̃"/>
                          <m:ctrlPr>
                            <a:rPr lang="en-US" sz="1800" i="1" smtClean="0">
                              <a:latin typeface="Cambria Math" panose="02040503050406030204" pitchFamily="18" charset="0"/>
                              <a:ea typeface="Cambria" panose="02040503050406030204" pitchFamily="18" charset="0"/>
                            </a:rPr>
                          </m:ctrlPr>
                        </m:accPr>
                        <m:e>
                          <m:r>
                            <a:rPr lang="en-US" sz="1800" i="1" smtClean="0">
                              <a:latin typeface="Cambria Math" panose="02040503050406030204" pitchFamily="18" charset="0"/>
                              <a:ea typeface="Cambria" panose="02040503050406030204" pitchFamily="18" charset="0"/>
                            </a:rPr>
                            <m:t>𝑛</m:t>
                          </m:r>
                        </m:e>
                      </m:acc>
                      <m:r>
                        <a:rPr lang="en-US" sz="1800" i="1" smtClean="0">
                          <a:latin typeface="Cambria Math" panose="02040503050406030204" pitchFamily="18" charset="0"/>
                          <a:ea typeface="Cambria" panose="02040503050406030204" pitchFamily="18" charset="0"/>
                        </a:rPr>
                        <m:t>(</m:t>
                      </m:r>
                      <m:r>
                        <a:rPr lang="en-US" sz="1800" i="1" smtClean="0">
                          <a:latin typeface="Cambria Math" panose="02040503050406030204" pitchFamily="18" charset="0"/>
                          <a:ea typeface="Cambria" panose="02040503050406030204" pitchFamily="18" charset="0"/>
                        </a:rPr>
                        <m:t>𝑡</m:t>
                      </m:r>
                      <m:r>
                        <a:rPr lang="en-US" sz="1800" i="1" smtClean="0">
                          <a:latin typeface="Cambria Math" panose="02040503050406030204" pitchFamily="18" charset="0"/>
                          <a:ea typeface="Cambria" panose="02040503050406030204" pitchFamily="18" charset="0"/>
                        </a:rPr>
                        <m:t>)</m:t>
                      </m:r>
                    </m:oMath>
                  </m:oMathPara>
                </a14:m>
                <a:endParaRPr lang="en-US" sz="1800" dirty="0">
                  <a:latin typeface="Cambria" panose="02040503050406030204" pitchFamily="18" charset="0"/>
                  <a:ea typeface="Cambria" panose="02040503050406030204" pitchFamily="18" charset="0"/>
                </a:endParaRPr>
              </a:p>
              <a:p>
                <a:pPr marL="0" indent="0" algn="ctr">
                  <a:spcAft>
                    <a:spcPts val="5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𝑠</m:t>
                          </m:r>
                        </m:e>
                        <m:sub>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𝑟</m:t>
                              </m:r>
                            </m:e>
                            <m:sub>
                              <m:r>
                                <a:rPr lang="en-US" sz="1800" i="1">
                                  <a:latin typeface="Cambria Math" panose="02040503050406030204" pitchFamily="18" charset="0"/>
                                  <a:ea typeface="Cambria" panose="02040503050406030204" pitchFamily="18" charset="0"/>
                                </a:rPr>
                                <m:t>𝑚</m:t>
                              </m:r>
                            </m:sub>
                          </m:sSub>
                          <m:r>
                            <a:rPr lang="en-US" sz="1800" i="1">
                              <a:latin typeface="Cambria Math" panose="02040503050406030204" pitchFamily="18" charset="0"/>
                              <a:ea typeface="Cambria"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𝑚</m:t>
                              </m:r>
                            </m:sub>
                          </m:sSub>
                        </m:sub>
                      </m:sSub>
                      <m:d>
                        <m:dPr>
                          <m:ctrlPr>
                            <a:rPr lang="en-US" sz="1800" i="1" smtClean="0">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𝑡</m:t>
                          </m:r>
                        </m:e>
                      </m:d>
                      <m:r>
                        <a:rPr lang="en-US" sz="180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panose="02040503050406030204" pitchFamily="18" charset="0"/>
                        </a:rPr>
                        <m:t>𝑦</m:t>
                      </m:r>
                      <m:d>
                        <m:dPr>
                          <m:ctrlPr>
                            <a:rPr lang="en-US" sz="1800" i="1">
                              <a:latin typeface="Cambria Math" panose="02040503050406030204" pitchFamily="18" charset="0"/>
                              <a:ea typeface="Cambria" panose="02040503050406030204" pitchFamily="18" charset="0"/>
                            </a:rPr>
                          </m:ctrlPr>
                        </m:dPr>
                        <m:e>
                          <m:r>
                            <a:rPr lang="en-US" sz="1800" i="1">
                              <a:latin typeface="Cambria Math" panose="02040503050406030204" pitchFamily="18" charset="0"/>
                              <a:ea typeface="Cambria" panose="02040503050406030204" pitchFamily="18" charset="0"/>
                            </a:rPr>
                            <m:t>𝑡</m:t>
                          </m:r>
                          <m:r>
                            <a:rPr lang="en-US" sz="1800" i="1">
                              <a:latin typeface="Cambria Math" panose="02040503050406030204" pitchFamily="18" charset="0"/>
                              <a:ea typeface="Cambria" panose="02040503050406030204" pitchFamily="18" charset="0"/>
                            </a:rPr>
                            <m:t>,</m:t>
                          </m:r>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𝑟</m:t>
                              </m:r>
                            </m:e>
                            <m:sub>
                              <m:r>
                                <a:rPr lang="en-US" sz="1800" i="1">
                                  <a:latin typeface="Cambria Math" panose="02040503050406030204" pitchFamily="18" charset="0"/>
                                  <a:ea typeface="Cambria" panose="02040503050406030204" pitchFamily="18" charset="0"/>
                                </a:rPr>
                                <m:t>𝑚</m:t>
                              </m:r>
                            </m:sub>
                          </m:sSub>
                          <m:r>
                            <a:rPr lang="en-US" sz="1800" i="1">
                              <a:latin typeface="Cambria Math" panose="02040503050406030204" pitchFamily="18" charset="0"/>
                              <a:ea typeface="Cambria"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𝑚</m:t>
                              </m:r>
                            </m:sub>
                          </m:sSub>
                        </m:e>
                      </m:d>
                      <m:r>
                        <a:rPr lang="en-US" sz="1800"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panose="02040503050406030204" pitchFamily="18" charset="0"/>
                            </a:rPr>
                            <m:t>4</m:t>
                          </m:r>
                          <m:r>
                            <a:rPr lang="en-US" sz="1800" i="1">
                              <a:latin typeface="Cambria Math" panose="02040503050406030204" pitchFamily="18" charset="0"/>
                              <a:ea typeface="Cambria Math" panose="02040503050406030204" pitchFamily="18" charset="0"/>
                            </a:rPr>
                            <m:t>𝜋</m:t>
                          </m:r>
                        </m:num>
                        <m:den>
                          <m:sSub>
                            <m:sSubPr>
                              <m:ctrlPr>
                                <a:rPr lang="en-US"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λ</m:t>
                              </m:r>
                            </m:e>
                            <m:sub>
                              <m:r>
                                <a:rPr lang="en-US" sz="1800" i="1">
                                  <a:latin typeface="Cambria Math" panose="02040503050406030204" pitchFamily="18" charset="0"/>
                                  <a:ea typeface="Cambria Math" panose="02040503050406030204" pitchFamily="18" charset="0"/>
                                </a:rPr>
                                <m:t>0</m:t>
                              </m:r>
                            </m:sub>
                          </m:sSub>
                        </m:den>
                      </m:f>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𝑟</m:t>
                              </m:r>
                            </m:e>
                            <m:sub>
                              <m:r>
                                <a:rPr lang="en-US" sz="1800" i="1">
                                  <a:latin typeface="Cambria Math" panose="02040503050406030204" pitchFamily="18" charset="0"/>
                                  <a:ea typeface="Cambria Math" panose="02040503050406030204" pitchFamily="18" charset="0"/>
                                </a:rPr>
                                <m:t>𝑚</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𝑣</m:t>
                              </m:r>
                            </m:e>
                            <m:sub>
                              <m:r>
                                <a:rPr lang="en-US" sz="1800" i="1">
                                  <a:latin typeface="Cambria Math" panose="02040503050406030204" pitchFamily="18" charset="0"/>
                                  <a:ea typeface="Cambria Math" panose="02040503050406030204" pitchFamily="18" charset="0"/>
                                </a:rPr>
                                <m:t>𝑟𝑎𝑑𝑎𝑟</m:t>
                              </m:r>
                            </m:sub>
                          </m:sSub>
                          <m:r>
                            <a:rPr lang="en-US" sz="1800" i="1">
                              <a:latin typeface="Cambria Math" panose="02040503050406030204" pitchFamily="18" charset="0"/>
                              <a:ea typeface="Cambria Math" panose="02040503050406030204" pitchFamily="18" charset="0"/>
                            </a:rPr>
                            <m:t>𝑡</m:t>
                          </m:r>
                        </m:e>
                      </m:d>
                    </m:oMath>
                  </m:oMathPara>
                </a14:m>
                <a:endParaRPr lang="en-US" sz="1800" dirty="0">
                  <a:latin typeface="Cambria" panose="02040503050406030204" pitchFamily="18" charset="0"/>
                  <a:ea typeface="Cambria" panose="02040503050406030204" pitchFamily="18" charset="0"/>
                </a:endParaRPr>
              </a:p>
              <a:p>
                <a:pPr marL="0" indent="0" algn="ctr">
                  <a:spcAft>
                    <a:spcPts val="5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smtClean="0">
                                  <a:latin typeface="Cambria Math" panose="02040503050406030204" pitchFamily="18" charset="0"/>
                                  <a:ea typeface="Cambria Math" panose="02040503050406030204" pitchFamily="18" charset="0"/>
                                </a:rPr>
                              </m:ctrlPr>
                            </m:accPr>
                            <m:e>
                              <m:r>
                                <a:rPr lang="en-US" sz="1800" i="1" smtClean="0">
                                  <a:latin typeface="Cambria Math" panose="02040503050406030204" pitchFamily="18" charset="0"/>
                                  <a:ea typeface="Cambria Math" panose="02040503050406030204" pitchFamily="18" charset="0"/>
                                </a:rPr>
                                <m:t>𝑑</m:t>
                              </m:r>
                            </m:e>
                          </m:acc>
                        </m:e>
                        <m:sub>
                          <m:r>
                            <a:rPr lang="en-US" sz="1800" i="1" smtClean="0">
                              <a:latin typeface="Cambria Math" panose="02040503050406030204" pitchFamily="18" charset="0"/>
                              <a:ea typeface="Cambria Math" panose="02040503050406030204" pitchFamily="18" charset="0"/>
                            </a:rPr>
                            <m:t>𝑛</m:t>
                          </m:r>
                        </m:sub>
                      </m:sSub>
                      <m:d>
                        <m:dPr>
                          <m:ctrlPr>
                            <a:rPr lang="en-US" sz="1800" i="1" smtClean="0">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𝑡</m:t>
                          </m:r>
                        </m:e>
                      </m:d>
                      <m:r>
                        <a:rPr lang="en-US" sz="180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
                            <m:sSubPr>
                              <m:ctrlPr>
                                <a:rPr lang="en-US"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λ</m:t>
                              </m:r>
                            </m:e>
                            <m:sub>
                              <m:r>
                                <a:rPr lang="en-US" sz="1800" i="1">
                                  <a:latin typeface="Cambria Math" panose="02040503050406030204" pitchFamily="18" charset="0"/>
                                  <a:ea typeface="Cambria Math" panose="02040503050406030204" pitchFamily="18" charset="0"/>
                                </a:rPr>
                                <m:t>0</m:t>
                              </m:r>
                            </m:sub>
                          </m:sSub>
                        </m:num>
                        <m:den>
                          <m:r>
                            <a:rPr lang="en-US" sz="1800" i="1">
                              <a:latin typeface="Cambria Math" panose="02040503050406030204" pitchFamily="18" charset="0"/>
                              <a:ea typeface="Cambria" panose="02040503050406030204" pitchFamily="18" charset="0"/>
                            </a:rPr>
                            <m:t>4</m:t>
                          </m:r>
                          <m:r>
                            <a:rPr lang="en-US" sz="1800" i="1">
                              <a:latin typeface="Cambria Math" panose="02040503050406030204" pitchFamily="18" charset="0"/>
                              <a:ea typeface="Cambria Math" panose="02040503050406030204" pitchFamily="18" charset="0"/>
                            </a:rPr>
                            <m:t>𝜋</m:t>
                          </m:r>
                        </m:den>
                      </m:f>
                      <m:f>
                        <m:fPr>
                          <m:ctrlPr>
                            <a:rPr lang="en-US" sz="1800" i="1" smtClean="0">
                              <a:latin typeface="Cambria Math" panose="02040503050406030204" pitchFamily="18" charset="0"/>
                              <a:ea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1</m:t>
                          </m:r>
                        </m:num>
                        <m:den>
                          <m:r>
                            <a:rPr lang="en-US" sz="1800" i="1" smtClean="0">
                              <a:latin typeface="Cambria Math" panose="02040503050406030204" pitchFamily="18" charset="0"/>
                              <a:ea typeface="Cambria Math" panose="02040503050406030204" pitchFamily="18" charset="0"/>
                            </a:rPr>
                            <m:t>𝑀</m:t>
                          </m:r>
                        </m:den>
                      </m:f>
                      <m:nary>
                        <m:naryPr>
                          <m:chr m:val="∑"/>
                          <m:ctrlPr>
                            <a:rPr lang="en-US" sz="1800" i="1" smtClean="0">
                              <a:latin typeface="Cambria Math" panose="02040503050406030204" pitchFamily="18" charset="0"/>
                              <a:ea typeface="Cambria Math" panose="02040503050406030204" pitchFamily="18" charset="0"/>
                            </a:rPr>
                          </m:ctrlPr>
                        </m:naryPr>
                        <m:sub>
                          <m:r>
                            <m:rPr>
                              <m:brk m:alnAt="23"/>
                            </m:rPr>
                            <a:rPr lang="en-US" sz="1800" i="1" smtClean="0">
                              <a:latin typeface="Cambria Math" panose="02040503050406030204" pitchFamily="18" charset="0"/>
                              <a:ea typeface="Cambria Math" panose="02040503050406030204" pitchFamily="18" charset="0"/>
                            </a:rPr>
                            <m:t>𝑚</m:t>
                          </m:r>
                          <m:r>
                            <a:rPr lang="en-US" sz="1800" i="1" smtClean="0">
                              <a:latin typeface="Cambria Math" panose="02040503050406030204" pitchFamily="18" charset="0"/>
                              <a:ea typeface="Cambria Math" panose="02040503050406030204" pitchFamily="18" charset="0"/>
                            </a:rPr>
                            <m:t>=1</m:t>
                          </m:r>
                        </m:sub>
                        <m:sup>
                          <m:r>
                            <a:rPr lang="en-US" sz="1800" i="1" smtClean="0">
                              <a:latin typeface="Cambria Math" panose="02040503050406030204" pitchFamily="18" charset="0"/>
                              <a:ea typeface="Cambria Math" panose="02040503050406030204" pitchFamily="18" charset="0"/>
                            </a:rPr>
                            <m:t>𝑀</m:t>
                          </m:r>
                        </m:sup>
                        <m:e>
                          <m:f>
                            <m:fPr>
                              <m:ctrlPr>
                                <a:rPr lang="en-US" sz="1800" i="1" smtClean="0">
                                  <a:latin typeface="Cambria Math" panose="02040503050406030204" pitchFamily="18" charset="0"/>
                                  <a:ea typeface="Cambria Math" panose="02040503050406030204" pitchFamily="18" charset="0"/>
                                </a:rPr>
                              </m:ctrlPr>
                            </m:fPr>
                            <m:num>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𝑠</m:t>
                                  </m:r>
                                </m:e>
                                <m:sub>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𝑟</m:t>
                                      </m:r>
                                    </m:e>
                                    <m:sub>
                                      <m:r>
                                        <a:rPr lang="en-US" sz="1800" i="1">
                                          <a:latin typeface="Cambria Math" panose="02040503050406030204" pitchFamily="18" charset="0"/>
                                          <a:ea typeface="Cambria" panose="02040503050406030204" pitchFamily="18" charset="0"/>
                                        </a:rPr>
                                        <m:t>𝑚</m:t>
                                      </m:r>
                                    </m:sub>
                                  </m:sSub>
                                  <m:r>
                                    <a:rPr lang="en-US" sz="1800" i="1">
                                      <a:latin typeface="Cambria Math" panose="02040503050406030204" pitchFamily="18" charset="0"/>
                                      <a:ea typeface="Cambria"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𝑚</m:t>
                                      </m:r>
                                    </m:sub>
                                  </m:sSub>
                                </m:sub>
                              </m:sSub>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num>
                            <m:den>
                              <m:func>
                                <m:funcPr>
                                  <m:ctrlPr>
                                    <a:rPr lang="en-US" sz="1800" i="1" smtClean="0">
                                      <a:latin typeface="Cambria Math" panose="02040503050406030204" pitchFamily="18" charset="0"/>
                                      <a:ea typeface="Cambria Math" panose="02040503050406030204" pitchFamily="18" charset="0"/>
                                    </a:rPr>
                                  </m:ctrlPr>
                                </m:funcPr>
                                <m:fName>
                                  <m:r>
                                    <m:rPr>
                                      <m:sty m:val="p"/>
                                    </m:rPr>
                                    <a:rPr lang="en-US" sz="1800" smtClean="0">
                                      <a:latin typeface="Cambria Math" panose="02040503050406030204" pitchFamily="18" charset="0"/>
                                      <a:ea typeface="Cambria Math" panose="02040503050406030204" pitchFamily="18" charset="0"/>
                                    </a:rPr>
                                    <m:t>cos</m:t>
                                  </m:r>
                                </m:fNa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𝑚</m:t>
                                      </m:r>
                                    </m:sub>
                                  </m:sSub>
                                </m:e>
                              </m:func>
                            </m:den>
                          </m:f>
                        </m:e>
                      </m:nary>
                    </m:oMath>
                  </m:oMathPara>
                </a14:m>
                <a:endParaRPr lang="en-US" sz="1800" dirty="0">
                  <a:latin typeface="Cambria" panose="02040503050406030204" pitchFamily="18" charset="0"/>
                  <a:ea typeface="Cambria" panose="02040503050406030204" pitchFamily="18" charset="0"/>
                </a:endParaRPr>
              </a:p>
              <a:p>
                <a:pPr>
                  <a:spcAft>
                    <a:spcPts val="500"/>
                  </a:spcAft>
                </a:pPr>
                <a:r>
                  <a:rPr lang="en-US" sz="2000" dirty="0">
                    <a:latin typeface="Cambria" panose="02040503050406030204" pitchFamily="18" charset="0"/>
                    <a:ea typeface="Cambria" panose="02040503050406030204" pitchFamily="18" charset="0"/>
                  </a:rPr>
                  <a:t>Use platform noise estimate in data vector model.</a:t>
                </a:r>
              </a:p>
              <a:p>
                <a:pPr marL="0" indent="0">
                  <a:spcAft>
                    <a:spcPts val="5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smtClean="0">
                                  <a:latin typeface="Cambria Math" panose="02040503050406030204" pitchFamily="18" charset="0"/>
                                  <a:ea typeface="Cambria Math" panose="02040503050406030204" pitchFamily="18" charset="0"/>
                                </a:rPr>
                              </m:ctrlPr>
                            </m:accPr>
                            <m:e>
                              <m:r>
                                <a:rPr lang="en-US" sz="1800" i="1" smtClean="0">
                                  <a:latin typeface="Cambria Math" panose="02040503050406030204" pitchFamily="18" charset="0"/>
                                  <a:ea typeface="Cambria Math" panose="02040503050406030204" pitchFamily="18" charset="0"/>
                                </a:rPr>
                                <m:t>𝑑</m:t>
                              </m:r>
                            </m:e>
                          </m:acc>
                        </m:e>
                        <m:sub>
                          <m:r>
                            <a:rPr lang="en-US" sz="1800" i="1" smtClean="0">
                              <a:latin typeface="Cambria Math" panose="02040503050406030204" pitchFamily="18" charset="0"/>
                              <a:ea typeface="Cambria Math" panose="02040503050406030204" pitchFamily="18" charset="0"/>
                            </a:rPr>
                            <m:t>𝑛</m:t>
                          </m:r>
                          <m:r>
                            <a:rPr lang="en-US" sz="180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smtClean="0">
                                  <a:latin typeface="Cambria Math" panose="02040503050406030204" pitchFamily="18" charset="0"/>
                                  <a:ea typeface="Cambria Math" panose="02040503050406030204" pitchFamily="18" charset="0"/>
                                </a:rPr>
                                <m:t>𝑝</m:t>
                              </m:r>
                            </m:sub>
                          </m:sSub>
                        </m:sub>
                      </m:sSub>
                      <m:d>
                        <m:dPr>
                          <m:ctrlPr>
                            <a:rPr lang="en-US" sz="1800" i="1" smtClean="0">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𝑡</m:t>
                          </m:r>
                        </m:e>
                      </m:d>
                      <m:r>
                        <a:rPr lang="en-US" sz="180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𝑑</m:t>
                              </m:r>
                            </m:e>
                          </m:acc>
                        </m:e>
                        <m:sub>
                          <m:r>
                            <a:rPr lang="en-US" sz="1800" i="1">
                              <a:latin typeface="Cambria Math" panose="02040503050406030204" pitchFamily="18" charset="0"/>
                              <a:ea typeface="Cambria Math" panose="02040503050406030204" pitchFamily="18" charset="0"/>
                            </a:rPr>
                            <m:t>𝑛</m:t>
                          </m:r>
                        </m:sub>
                      </m:sSub>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smtClean="0">
                              <a:latin typeface="Cambria Math" panose="02040503050406030204" pitchFamily="18" charset="0"/>
                              <a:ea typeface="Cambria Math" panose="02040503050406030204" pitchFamily="18" charset="0"/>
                            </a:rPr>
                            <m:t>𝑝</m:t>
                          </m:r>
                        </m:sub>
                      </m:sSub>
                    </m:oMath>
                  </m:oMathPara>
                </a14:m>
                <a:endParaRPr lang="en-US" sz="1800" dirty="0">
                  <a:latin typeface="Cambria" panose="02040503050406030204" pitchFamily="18" charset="0"/>
                  <a:ea typeface="Cambria Math" panose="02040503050406030204" pitchFamily="18" charset="0"/>
                </a:endParaRPr>
              </a:p>
              <a:p>
                <a:pPr marL="0" indent="0">
                  <a:spcAft>
                    <a:spcPts val="500"/>
                  </a:spcAft>
                  <a:buNone/>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ea typeface="Cambria Math" panose="02040503050406030204" pitchFamily="18" charset="0"/>
                            </a:rPr>
                          </m:ctrlPr>
                        </m:sSubSupPr>
                        <m:e>
                          <m:r>
                            <a:rPr lang="en-US" sz="1800" i="1" smtClean="0">
                              <a:latin typeface="Cambria Math" panose="02040503050406030204" pitchFamily="18" charset="0"/>
                              <a:ea typeface="Cambria Math" panose="02040503050406030204" pitchFamily="18" charset="0"/>
                            </a:rPr>
                            <m:t>𝜏</m:t>
                          </m:r>
                        </m:e>
                        <m:sub>
                          <m:r>
                            <a:rPr lang="en-US" sz="1800" b="0" i="1" smtClean="0">
                              <a:latin typeface="Cambria Math" panose="02040503050406030204" pitchFamily="18" charset="0"/>
                              <a:ea typeface="Cambria Math" panose="02040503050406030204" pitchFamily="18" charset="0"/>
                            </a:rPr>
                            <m:t>𝑡𝑎𝑟</m:t>
                          </m:r>
                        </m:sub>
                        <m: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sup>
                      </m:sSubSup>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2</m:t>
                          </m:r>
                        </m:num>
                        <m:den>
                          <m:r>
                            <a:rPr lang="en-US" sz="1800" i="1">
                              <a:latin typeface="Cambria Math" panose="02040503050406030204" pitchFamily="18" charset="0"/>
                            </a:rPr>
                            <m:t>𝑐</m:t>
                          </m:r>
                        </m:den>
                      </m:f>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smtClean="0">
                                  <a:latin typeface="Cambria Math" panose="02040503050406030204" pitchFamily="18" charset="0"/>
                                </a:rPr>
                                <m:t>𝑟</m:t>
                              </m:r>
                            </m:e>
                            <m:sub>
                              <m:r>
                                <a:rPr lang="en-US" sz="1800" i="1">
                                  <a:latin typeface="Cambria Math" panose="02040503050406030204" pitchFamily="18" charset="0"/>
                                </a:rPr>
                                <m:t>𝑡𝑎𝑟</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𝑡𝑎𝑟</m:t>
                              </m:r>
                            </m:sub>
                          </m:sSub>
                          <m:r>
                            <a:rPr lang="en-US" sz="1800" i="1">
                              <a:latin typeface="Cambria Math" panose="02040503050406030204" pitchFamily="18" charset="0"/>
                            </a:rPr>
                            <m:t>𝑡</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𝑟𝑎𝑑𝑎𝑟</m:t>
                              </m:r>
                            </m:sub>
                          </m:sSub>
                          <m:r>
                            <a:rPr lang="en-US" sz="1800" i="1">
                              <a:latin typeface="Cambria Math" panose="02040503050406030204" pitchFamily="18" charset="0"/>
                            </a:rPr>
                            <m:t>𝑡</m:t>
                          </m:r>
                          <m:r>
                            <a:rPr lang="en-US" sz="1800" i="1">
                              <a:latin typeface="Cambria Math" panose="02040503050406030204" pitchFamily="18" charset="0"/>
                            </a:rPr>
                            <m:t>+</m:t>
                          </m:r>
                          <m:sSup>
                            <m:sSupPr>
                              <m:ctrlPr>
                                <a:rPr lang="en-US" sz="1800" b="0" i="1" smtClean="0">
                                  <a:latin typeface="Cambria Math" panose="02040503050406030204" pitchFamily="18" charset="0"/>
                                </a:rPr>
                              </m:ctrlPr>
                            </m:sSupPr>
                            <m:e>
                              <m:r>
                                <a:rPr lang="en-US" sz="1800" i="1">
                                  <a:latin typeface="Cambria Math" panose="02040503050406030204" pitchFamily="18" charset="0"/>
                                </a:rPr>
                                <m:t>𝑑</m:t>
                              </m:r>
                            </m:e>
                            <m: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m:t>
                              </m:r>
                              <m:r>
                                <a:rPr lang="en-US" sz="1800" b="0" i="1" smtClean="0">
                                  <a:latin typeface="Cambria Math" panose="02040503050406030204" pitchFamily="18" charset="0"/>
                                </a:rPr>
                                <m:t>𝑠</m:t>
                              </m:r>
                              <m:r>
                                <a:rPr lang="en-US" sz="1800" b="0" i="1" smtClean="0">
                                  <a:latin typeface="Cambria Math" panose="02040503050406030204" pitchFamily="18" charset="0"/>
                                </a:rPr>
                                <m:t>)</m:t>
                              </m:r>
                            </m:sup>
                          </m:sSup>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𝑑</m:t>
                                  </m:r>
                                </m:e>
                              </m:acc>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e>
                      </m:d>
                    </m:oMath>
                  </m:oMathPara>
                </a14:m>
                <a:endParaRPr lang="en-US" sz="2000" dirty="0">
                  <a:latin typeface="Cambria" panose="02040503050406030204" pitchFamily="18" charset="0"/>
                  <a:ea typeface="Cambria" panose="02040503050406030204" pitchFamily="18" charset="0"/>
                </a:endParaRPr>
              </a:p>
              <a:p>
                <a:pPr marL="0" indent="0" algn="ctr">
                  <a:spcAft>
                    <a:spcPts val="500"/>
                  </a:spcAft>
                  <a:buNone/>
                </a:pPr>
                <a14:m>
                  <m:oMath xmlns:m="http://schemas.openxmlformats.org/officeDocument/2006/math">
                    <m:sSup>
                      <m:sSupPr>
                        <m:ctrlPr>
                          <a:rPr lang="en-US" sz="1800" b="1" i="1" smtClean="0">
                            <a:latin typeface="Cambria Math" panose="02040503050406030204" pitchFamily="18" charset="0"/>
                            <a:ea typeface="Cambria" panose="02040503050406030204" pitchFamily="18" charset="0"/>
                          </a:rPr>
                        </m:ctrlPr>
                      </m:sSupPr>
                      <m:e>
                        <m:r>
                          <a:rPr lang="en-US" sz="1800" b="1" i="1" smtClean="0">
                            <a:latin typeface="Cambria Math" panose="02040503050406030204" pitchFamily="18" charset="0"/>
                            <a:ea typeface="Cambria" panose="02040503050406030204" pitchFamily="18" charset="0"/>
                          </a:rPr>
                          <m:t>𝒂</m:t>
                        </m:r>
                      </m:e>
                      <m:sup>
                        <m:r>
                          <a:rPr lang="en-US" sz="1800" b="0" i="1" smtClean="0">
                            <a:latin typeface="Cambria Math" panose="02040503050406030204" pitchFamily="18" charset="0"/>
                            <a:ea typeface="Cambria" panose="02040503050406030204" pitchFamily="18" charset="0"/>
                          </a:rPr>
                          <m:t>(</m:t>
                        </m:r>
                        <m:r>
                          <a:rPr lang="en-US" sz="1800" b="0" i="1" smtClean="0">
                            <a:latin typeface="Cambria Math" panose="02040503050406030204" pitchFamily="18" charset="0"/>
                            <a:ea typeface="Cambria" panose="02040503050406030204" pitchFamily="18" charset="0"/>
                          </a:rPr>
                          <m:t>𝑚</m:t>
                        </m:r>
                        <m:r>
                          <a:rPr lang="en-US" sz="1800" b="0" i="1" smtClean="0">
                            <a:latin typeface="Cambria Math" panose="02040503050406030204" pitchFamily="18" charset="0"/>
                            <a:ea typeface="Cambria" panose="02040503050406030204" pitchFamily="18" charset="0"/>
                          </a:rPr>
                          <m:t>,</m:t>
                        </m:r>
                        <m:r>
                          <a:rPr lang="en-US" sz="1800" b="0" i="1" smtClean="0">
                            <a:latin typeface="Cambria Math" panose="02040503050406030204" pitchFamily="18" charset="0"/>
                            <a:ea typeface="Cambria" panose="02040503050406030204" pitchFamily="18" charset="0"/>
                          </a:rPr>
                          <m:t>𝑠</m:t>
                        </m:r>
                        <m:r>
                          <a:rPr lang="en-US" sz="1800" b="0" i="1" smtClean="0">
                            <a:latin typeface="Cambria Math" panose="02040503050406030204" pitchFamily="18" charset="0"/>
                            <a:ea typeface="Cambria" panose="02040503050406030204" pitchFamily="18" charset="0"/>
                          </a:rPr>
                          <m:t>)</m:t>
                        </m:r>
                      </m:sup>
                    </m:sSup>
                    <m:r>
                      <a:rPr lang="en-US" sz="1800" b="1" i="1" smtClean="0">
                        <a:latin typeface="Cambria Math" panose="02040503050406030204" pitchFamily="18" charset="0"/>
                        <a:ea typeface="Cambria" panose="02040503050406030204" pitchFamily="18" charset="0"/>
                      </a:rPr>
                      <m:t>=</m:t>
                    </m:r>
                  </m:oMath>
                </a14:m>
                <a:r>
                  <a:rPr lang="en-US" sz="1800" dirty="0"/>
                  <a:t> </a:t>
                </a:r>
                <a14:m>
                  <m:oMath xmlns:m="http://schemas.openxmlformats.org/officeDocument/2006/math">
                    <m:sSubSup>
                      <m:sSubSupPr>
                        <m:ctrlPr>
                          <a:rPr lang="en-US" sz="1800" b="0" i="1" smtClean="0">
                            <a:latin typeface="Cambria Math" panose="02040503050406030204" pitchFamily="18" charset="0"/>
                          </a:rPr>
                        </m:ctrlPr>
                      </m:sSubSupPr>
                      <m:e>
                        <m:r>
                          <a:rPr lang="en-US" sz="1800" i="1">
                            <a:latin typeface="Cambria Math" panose="02040503050406030204" pitchFamily="18" charset="0"/>
                          </a:rPr>
                          <m:t>𝑦</m:t>
                        </m:r>
                      </m:e>
                      <m:sub>
                        <m:r>
                          <a:rPr lang="en-US" sz="1800" i="1">
                            <a:latin typeface="Cambria Math" panose="02040503050406030204" pitchFamily="18" charset="0"/>
                          </a:rPr>
                          <m:t>𝑡𝑎𝑟</m:t>
                        </m:r>
                      </m:sub>
                      <m: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m:t>
                        </m:r>
                        <m:r>
                          <a:rPr lang="en-US" sz="1800" b="0" i="1" smtClean="0">
                            <a:latin typeface="Cambria Math" panose="02040503050406030204" pitchFamily="18" charset="0"/>
                          </a:rPr>
                          <m:t>𝑠</m:t>
                        </m:r>
                        <m:r>
                          <a:rPr lang="en-US" sz="1800" b="0" i="1" smtClean="0">
                            <a:latin typeface="Cambria Math" panose="02040503050406030204" pitchFamily="18" charset="0"/>
                          </a:rPr>
                          <m:t>)</m:t>
                        </m:r>
                      </m:sup>
                    </m:sSubSup>
                    <m:d>
                      <m:dPr>
                        <m:ctrlPr>
                          <a:rPr lang="en-US" sz="1800" i="1">
                            <a:latin typeface="Cambria Math" panose="02040503050406030204" pitchFamily="18" charset="0"/>
                          </a:rPr>
                        </m:ctrlPr>
                      </m:dPr>
                      <m:e>
                        <m:r>
                          <a:rPr lang="en-US" sz="1800" i="1">
                            <a:latin typeface="Cambria Math" panose="02040503050406030204" pitchFamily="18" charset="0"/>
                          </a:rPr>
                          <m:t>𝑡</m:t>
                        </m:r>
                      </m:e>
                    </m:d>
                  </m:oMath>
                </a14:m>
                <a:r>
                  <a:rPr lang="en-US" sz="1800" dirty="0"/>
                  <a:t> for </a:t>
                </a:r>
                <a14:m>
                  <m:oMath xmlns:m="http://schemas.openxmlformats.org/officeDocument/2006/math">
                    <m:d>
                      <m:dPr>
                        <m:ctrlPr>
                          <a:rPr lang="en-US" sz="1800" i="1">
                            <a:latin typeface="Cambria Math" panose="02040503050406030204" pitchFamily="18" charset="0"/>
                            <a:ea typeface="Cambria" panose="02040503050406030204" pitchFamily="18" charset="0"/>
                          </a:rPr>
                        </m:ctrlPr>
                      </m:dPr>
                      <m:e>
                        <m:r>
                          <a:rPr lang="en-US" sz="1800" i="1">
                            <a:latin typeface="Cambria Math" panose="02040503050406030204" pitchFamily="18" charset="0"/>
                            <a:ea typeface="Cambria" panose="02040503050406030204" pitchFamily="18" charset="0"/>
                          </a:rPr>
                          <m:t>𝑞</m:t>
                        </m:r>
                        <m:r>
                          <a:rPr lang="en-US" sz="1800" i="1">
                            <a:latin typeface="Cambria Math" panose="02040503050406030204" pitchFamily="18" charset="0"/>
                            <a:ea typeface="Cambria" panose="02040503050406030204" pitchFamily="18" charset="0"/>
                          </a:rPr>
                          <m:t>−1</m:t>
                        </m:r>
                      </m:e>
                    </m:d>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𝑇</m:t>
                        </m:r>
                      </m:e>
                      <m:sub>
                        <m:r>
                          <a:rPr lang="en-US" sz="1800" i="1">
                            <a:latin typeface="Cambria Math" panose="02040503050406030204" pitchFamily="18" charset="0"/>
                            <a:ea typeface="Cambria" panose="02040503050406030204" pitchFamily="18" charset="0"/>
                          </a:rPr>
                          <m:t>𝑃𝑅𝐼</m:t>
                        </m:r>
                      </m:sub>
                    </m:sSub>
                    <m:r>
                      <a:rPr lang="en-US" sz="1800">
                        <a:latin typeface="Cambria Math" panose="02040503050406030204" pitchFamily="18" charset="0"/>
                        <a:ea typeface="Cambria" panose="02040503050406030204" pitchFamily="18" charset="0"/>
                      </a:rPr>
                      <m:t>≤</m:t>
                    </m:r>
                    <m:r>
                      <a:rPr lang="en-US" sz="1800" i="1">
                        <a:latin typeface="Cambria Math" panose="02040503050406030204" pitchFamily="18" charset="0"/>
                        <a:ea typeface="Cambria" panose="02040503050406030204" pitchFamily="18" charset="0"/>
                      </a:rPr>
                      <m:t>𝑡</m:t>
                    </m:r>
                    <m:r>
                      <a:rPr lang="en-US" sz="1800" i="1">
                        <a:latin typeface="Cambria Math" panose="02040503050406030204" pitchFamily="18" charset="0"/>
                        <a:ea typeface="Cambria" panose="02040503050406030204" pitchFamily="18" charset="0"/>
                      </a:rPr>
                      <m:t>&lt;</m:t>
                    </m:r>
                    <m:r>
                      <a:rPr lang="en-US" sz="1800" i="1">
                        <a:latin typeface="Cambria Math" panose="02040503050406030204" pitchFamily="18" charset="0"/>
                        <a:ea typeface="Cambria" panose="02040503050406030204" pitchFamily="18" charset="0"/>
                      </a:rPr>
                      <m:t>𝑞</m:t>
                    </m:r>
                    <m:sSub>
                      <m:sSubPr>
                        <m:ctrlPr>
                          <a:rPr lang="en-US" sz="1800" i="1">
                            <a:latin typeface="Cambria Math" panose="02040503050406030204" pitchFamily="18" charset="0"/>
                            <a:ea typeface="Cambria" panose="02040503050406030204" pitchFamily="18" charset="0"/>
                          </a:rPr>
                        </m:ctrlPr>
                      </m:sSubPr>
                      <m:e>
                        <m:r>
                          <a:rPr lang="en-US" sz="1800" i="1">
                            <a:latin typeface="Cambria Math" panose="02040503050406030204" pitchFamily="18" charset="0"/>
                            <a:ea typeface="Cambria" panose="02040503050406030204" pitchFamily="18" charset="0"/>
                          </a:rPr>
                          <m:t>𝑇</m:t>
                        </m:r>
                      </m:e>
                      <m:sub>
                        <m:r>
                          <a:rPr lang="en-US" sz="1800" i="1">
                            <a:latin typeface="Cambria Math" panose="02040503050406030204" pitchFamily="18" charset="0"/>
                            <a:ea typeface="Cambria" panose="02040503050406030204" pitchFamily="18" charset="0"/>
                          </a:rPr>
                          <m:t>𝑃𝑅𝐼</m:t>
                        </m:r>
                      </m:sub>
                    </m:sSub>
                  </m:oMath>
                </a14:m>
                <a:endParaRPr lang="en-US" sz="2000" dirty="0">
                  <a:latin typeface="Cambria" panose="02040503050406030204" pitchFamily="18" charset="0"/>
                  <a:ea typeface="Cambria" panose="02040503050406030204" pitchFamily="18" charset="0"/>
                </a:endParaRPr>
              </a:p>
              <a:p>
                <a:pPr marL="0" indent="0" algn="ctr">
                  <a:spcAft>
                    <a:spcPts val="500"/>
                  </a:spcAft>
                  <a:buNone/>
                </a:pPr>
                <a14:m>
                  <m:oMathPara xmlns:m="http://schemas.openxmlformats.org/officeDocument/2006/math">
                    <m:oMathParaPr>
                      <m:jc m:val="centerGroup"/>
                    </m:oMathParaPr>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𝑦</m:t>
                          </m:r>
                        </m:e>
                        <m:sub>
                          <m:r>
                            <a:rPr lang="en-US" sz="1800" i="1">
                              <a:latin typeface="Cambria Math" panose="02040503050406030204" pitchFamily="18" charset="0"/>
                            </a:rPr>
                            <m:t>𝑡𝑎𝑟</m:t>
                          </m:r>
                        </m:sub>
                        <m:sup>
                          <m:r>
                            <a:rPr lang="en-US" sz="1800" i="1">
                              <a:latin typeface="Cambria Math" panose="02040503050406030204" pitchFamily="18" charset="0"/>
                            </a:rPr>
                            <m:t>(</m:t>
                          </m:r>
                          <m:r>
                            <a:rPr lang="en-US" sz="1800" i="1">
                              <a:latin typeface="Cambria Math" panose="02040503050406030204" pitchFamily="18" charset="0"/>
                            </a:rPr>
                            <m:t>𝑚</m:t>
                          </m:r>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p>
                      </m:sSubSup>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𝛼</m:t>
                              </m:r>
                            </m:e>
                          </m:acc>
                        </m:e>
                        <m:sub>
                          <m:r>
                            <a:rPr lang="en-US" sz="1800" i="1">
                              <a:latin typeface="Cambria Math" panose="02040503050406030204" pitchFamily="18" charset="0"/>
                              <a:ea typeface="Cambria Math" panose="02040503050406030204" pitchFamily="18" charset="0"/>
                            </a:rPr>
                            <m:t>𝑡𝑎𝑟</m:t>
                          </m:r>
                        </m:sub>
                      </m:sSub>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𝑒</m:t>
                          </m:r>
                        </m:e>
                        <m:sup>
                          <m:r>
                            <a:rPr lang="en-US" sz="1800" i="1">
                              <a:latin typeface="Cambria Math" panose="02040503050406030204" pitchFamily="18" charset="0"/>
                              <a:ea typeface="Cambria Math" panose="02040503050406030204" pitchFamily="18" charset="0"/>
                            </a:rPr>
                            <m:t>𝑗</m:t>
                          </m:r>
                          <m:r>
                            <a:rPr lang="en-US" sz="1800" i="1">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𝜋</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𝑓</m:t>
                              </m:r>
                            </m:e>
                            <m:sub>
                              <m:r>
                                <a:rPr lang="en-US" sz="1800" i="1">
                                  <a:latin typeface="Cambria Math" panose="02040503050406030204" pitchFamily="18" charset="0"/>
                                  <a:ea typeface="Cambria Math" panose="02040503050406030204" pitchFamily="18" charset="0"/>
                                </a:rPr>
                                <m:t>0</m:t>
                              </m:r>
                            </m:sub>
                          </m:sSub>
                          <m:sSubSup>
                            <m:sSubSupPr>
                              <m:ctrlPr>
                                <a:rPr lang="en-US" sz="1800" b="0" i="1" smtClean="0">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𝜏</m:t>
                              </m:r>
                            </m:e>
                            <m:sub>
                              <m:r>
                                <a:rPr lang="en-US" sz="1800" i="1">
                                  <a:latin typeface="Cambria Math" panose="02040503050406030204" pitchFamily="18" charset="0"/>
                                  <a:ea typeface="Cambria Math" panose="02040503050406030204" pitchFamily="18" charset="0"/>
                                </a:rPr>
                                <m:t>𝑡𝑎𝑟</m:t>
                              </m:r>
                            </m:sub>
                            <m: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sup>
                          </m:sSubSup>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𝑡</m:t>
                              </m:r>
                            </m:e>
                          </m:d>
                        </m:sup>
                      </m:sSup>
                      <m:nary>
                        <m:naryPr>
                          <m:chr m:val="∑"/>
                          <m:ctrlPr>
                            <a:rPr lang="en-US" sz="1800" i="1">
                              <a:latin typeface="Cambria Math" panose="02040503050406030204" pitchFamily="18" charset="0"/>
                              <a:ea typeface="Cambria Math" panose="02040503050406030204" pitchFamily="18" charset="0"/>
                            </a:rPr>
                          </m:ctrlPr>
                        </m:naryPr>
                        <m:sub>
                          <m:r>
                            <m:rPr>
                              <m:brk m:alnAt="23"/>
                            </m:rPr>
                            <a:rPr lang="en-US" sz="1800" i="1">
                              <a:latin typeface="Cambria Math" panose="02040503050406030204" pitchFamily="18" charset="0"/>
                              <a:ea typeface="Cambria Math" panose="02040503050406030204" pitchFamily="18" charset="0"/>
                            </a:rPr>
                            <m:t>𝑔</m:t>
                          </m:r>
                          <m:r>
                            <a:rPr lang="en-US" sz="1800" i="1">
                              <a:latin typeface="Cambria Math" panose="02040503050406030204" pitchFamily="18" charset="0"/>
                              <a:ea typeface="Cambria Math" panose="02040503050406030204" pitchFamily="18" charset="0"/>
                            </a:rPr>
                            <m:t>=0</m:t>
                          </m:r>
                        </m:sub>
                        <m:sup>
                          <m:r>
                            <a:rPr lang="en-US" sz="1800" i="1">
                              <a:latin typeface="Cambria Math" panose="02040503050406030204" pitchFamily="18" charset="0"/>
                              <a:ea typeface="Cambria Math" panose="02040503050406030204" pitchFamily="18" charset="0"/>
                            </a:rPr>
                            <m:t>𝐺</m:t>
                          </m:r>
                          <m:r>
                            <a:rPr lang="en-US" sz="1800" i="1">
                              <a:latin typeface="Cambria Math" panose="02040503050406030204" pitchFamily="18" charset="0"/>
                              <a:ea typeface="Cambria Math" panose="02040503050406030204" pitchFamily="18" charset="0"/>
                            </a:rPr>
                            <m:t>−1</m:t>
                          </m:r>
                        </m:sup>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𝑡𝑎𝑟</m:t>
                              </m:r>
                            </m:sub>
                          </m:s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m:t>
                              </m:r>
                              <m:r>
                                <a:rPr lang="en-US" sz="1800" b="0" i="1" smtClean="0">
                                  <a:latin typeface="Cambria Math" panose="02040503050406030204" pitchFamily="18" charset="0"/>
                                </a:rPr>
                                <m:t>𝑔</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𝑇</m:t>
                                  </m:r>
                                </m:e>
                                <m:sub>
                                  <m:r>
                                    <a:rPr lang="en-US" sz="1800" i="1">
                                      <a:latin typeface="Cambria Math" panose="02040503050406030204" pitchFamily="18" charset="0"/>
                                      <a:ea typeface="Cambria Math" panose="02040503050406030204" pitchFamily="18" charset="0"/>
                                    </a:rPr>
                                    <m:t>𝑃𝑅𝐼</m:t>
                                  </m:r>
                                </m:sub>
                              </m:sSub>
                            </m:e>
                          </m:d>
                        </m:e>
                      </m:nary>
                    </m:oMath>
                  </m:oMathPara>
                </a14:m>
                <a:endParaRPr lang="en-US" sz="2000" dirty="0">
                  <a:latin typeface="Cambria" panose="02040503050406030204" pitchFamily="18" charset="0"/>
                  <a:ea typeface="Cambria" panose="02040503050406030204" pitchFamily="18" charset="0"/>
                </a:endParaRPr>
              </a:p>
            </p:txBody>
          </p:sp>
        </mc:Choice>
        <mc:Fallback xmlns="">
          <p:sp>
            <p:nvSpPr>
              <p:cNvPr id="3" name="Content Placeholder 5">
                <a:extLst>
                  <a:ext uri="{FF2B5EF4-FFF2-40B4-BE49-F238E27FC236}">
                    <a16:creationId xmlns:a16="http://schemas.microsoft.com/office/drawing/2014/main" id="{F50B463B-42C9-B013-90BB-8BBF01CB8935}"/>
                  </a:ext>
                </a:extLst>
              </p:cNvPr>
              <p:cNvSpPr txBox="1">
                <a:spLocks noRot="1" noChangeAspect="1" noMove="1" noResize="1" noEditPoints="1" noAdjustHandles="1" noChangeArrowheads="1" noChangeShapeType="1" noTextEdit="1"/>
              </p:cNvSpPr>
              <p:nvPr/>
            </p:nvSpPr>
            <p:spPr>
              <a:xfrm>
                <a:off x="6136969" y="1189433"/>
                <a:ext cx="5770703" cy="5668567"/>
              </a:xfrm>
              <a:prstGeom prst="rect">
                <a:avLst/>
              </a:prstGeom>
              <a:blipFill>
                <a:blip r:embed="rId6"/>
                <a:stretch>
                  <a:fillRect l="-951" t="-1505" r="-84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B1B23269-75EE-1B1B-98A1-1ECB061C0666}"/>
              </a:ext>
            </a:extLst>
          </p:cNvPr>
          <p:cNvCxnSpPr>
            <a:cxnSpLocks/>
          </p:cNvCxnSpPr>
          <p:nvPr/>
        </p:nvCxnSpPr>
        <p:spPr>
          <a:xfrm>
            <a:off x="6096000" y="1415955"/>
            <a:ext cx="0" cy="5063318"/>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830525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Texas Instruments IWR1443 mmW Radar</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56</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Content Placeholder 11">
            <a:extLst>
              <a:ext uri="{FF2B5EF4-FFF2-40B4-BE49-F238E27FC236}">
                <a16:creationId xmlns:a16="http://schemas.microsoft.com/office/drawing/2014/main" id="{17F04481-2F9B-0FA5-1080-1059A8AC4B33}"/>
              </a:ext>
            </a:extLst>
          </p:cNvPr>
          <p:cNvPicPr>
            <a:picLocks noGrp="1" noChangeAspect="1"/>
          </p:cNvPicPr>
          <p:nvPr>
            <p:ph idx="1"/>
          </p:nvPr>
        </p:nvPicPr>
        <p:blipFill>
          <a:blip r:embed="rId5"/>
          <a:stretch>
            <a:fillRect/>
          </a:stretch>
        </p:blipFill>
        <p:spPr>
          <a:xfrm>
            <a:off x="444602" y="1299151"/>
            <a:ext cx="6439643" cy="5247117"/>
          </a:xfrm>
        </p:spPr>
      </p:pic>
      <p:pic>
        <p:nvPicPr>
          <p:cNvPr id="13" name="Picture 2" descr="IWR1443BOOST Texas Instruments | Development Boards, Kits, Programmers |  DigiKey">
            <a:extLst>
              <a:ext uri="{FF2B5EF4-FFF2-40B4-BE49-F238E27FC236}">
                <a16:creationId xmlns:a16="http://schemas.microsoft.com/office/drawing/2014/main" id="{9B349531-D66C-2D75-801C-67F9DB1D1E8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7410" b="17297"/>
          <a:stretch/>
        </p:blipFill>
        <p:spPr bwMode="auto">
          <a:xfrm rot="20850345">
            <a:off x="7092638" y="1916402"/>
            <a:ext cx="5604516" cy="365938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34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Dissertation’s Contribution</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1" y="1349829"/>
            <a:ext cx="11382209" cy="5437833"/>
          </a:xfrm>
        </p:spPr>
        <p:txBody>
          <a:bodyPr>
            <a:normAutofit/>
          </a:bodyPr>
          <a:lstStyle/>
          <a:p>
            <a:pPr marL="0" indent="0">
              <a:spcAft>
                <a:spcPts val="500"/>
              </a:spcAft>
              <a:buNone/>
            </a:pPr>
            <a:r>
              <a:rPr lang="en-US" sz="1800" b="1" dirty="0">
                <a:latin typeface="Cambria" panose="02040503050406030204" pitchFamily="18" charset="0"/>
                <a:ea typeface="Cambria" panose="02040503050406030204" pitchFamily="18" charset="0"/>
              </a:rPr>
              <a:t>Non-Acoustic Speech Analysis Systems</a:t>
            </a:r>
            <a:r>
              <a:rPr lang="en-US" sz="1800" dirty="0">
                <a:latin typeface="Cambria" panose="02040503050406030204" pitchFamily="18" charset="0"/>
                <a:ea typeface="Cambria" panose="02040503050406030204" pitchFamily="18" charset="0"/>
              </a:rPr>
              <a:t> </a:t>
            </a:r>
          </a:p>
          <a:p>
            <a:pPr marL="0" indent="0">
              <a:spcBef>
                <a:spcPts val="0"/>
              </a:spcBef>
              <a:spcAft>
                <a:spcPts val="500"/>
              </a:spcAft>
              <a:buNone/>
            </a:pPr>
            <a:r>
              <a:rPr lang="en-US" sz="1800" i="1" dirty="0">
                <a:latin typeface="Cambria" panose="02040503050406030204" pitchFamily="18" charset="0"/>
                <a:ea typeface="Cambria" panose="02040503050406030204" pitchFamily="18" charset="0"/>
              </a:rPr>
              <a:t>– Preliminary Exploration</a:t>
            </a:r>
          </a:p>
          <a:p>
            <a:pPr marL="800100" lvl="1" indent="-342900">
              <a:buFont typeface="+mj-lt"/>
              <a:buAutoNum type="arabicPeriod"/>
            </a:pPr>
            <a:r>
              <a:rPr lang="en-US" sz="1600" b="1" dirty="0">
                <a:solidFill>
                  <a:schemeClr val="accent1"/>
                </a:solidFill>
                <a:latin typeface="Cambria" panose="02040503050406030204" pitchFamily="18" charset="0"/>
                <a:ea typeface="Cambria" panose="02040503050406030204" pitchFamily="18" charset="0"/>
              </a:rPr>
              <a:t>Used mmW radar vibrometry to observe human larynx speech-induced vibrations </a:t>
            </a:r>
            <a:r>
              <a:rPr lang="en-US" sz="1600" dirty="0">
                <a:solidFill>
                  <a:schemeClr val="accent1"/>
                </a:solidFill>
                <a:latin typeface="Cambria" panose="02040503050406030204" pitchFamily="18" charset="0"/>
                <a:ea typeface="Cambria" panose="02040503050406030204" pitchFamily="18" charset="0"/>
              </a:rPr>
              <a:t>and compared results to those observed with an expensive LDV.</a:t>
            </a:r>
          </a:p>
          <a:p>
            <a:pPr marL="800100" lvl="1" indent="-342900">
              <a:buFont typeface="+mj-lt"/>
              <a:buAutoNum type="arabicPeriod"/>
            </a:pPr>
            <a:r>
              <a:rPr lang="en-US" sz="1600" b="1" dirty="0">
                <a:solidFill>
                  <a:schemeClr val="accent1"/>
                </a:solidFill>
                <a:latin typeface="Cambria" panose="02040503050406030204" pitchFamily="18" charset="0"/>
                <a:ea typeface="Cambria" panose="02040503050406030204" pitchFamily="18" charset="0"/>
              </a:rPr>
              <a:t>Explored the use of larynx mmW radar vibrometry for context-blind speaker ID.</a:t>
            </a:r>
            <a:endParaRPr lang="en-US" sz="1200" b="1" dirty="0">
              <a:latin typeface="Cambria" panose="02040503050406030204" pitchFamily="18" charset="0"/>
              <a:ea typeface="Cambria" panose="02040503050406030204" pitchFamily="18" charset="0"/>
            </a:endParaRPr>
          </a:p>
          <a:p>
            <a:pPr marL="0" indent="0">
              <a:spcAft>
                <a:spcPts val="500"/>
              </a:spcAft>
              <a:buNone/>
            </a:pPr>
            <a:endParaRPr lang="en-US" sz="1800" b="1" dirty="0">
              <a:latin typeface="Cambria" panose="02040503050406030204" pitchFamily="18" charset="0"/>
              <a:ea typeface="Cambria" panose="02040503050406030204" pitchFamily="18" charset="0"/>
            </a:endParaRPr>
          </a:p>
          <a:p>
            <a:pPr marL="0" indent="0">
              <a:spcAft>
                <a:spcPts val="500"/>
              </a:spcAft>
              <a:buNone/>
            </a:pPr>
            <a:r>
              <a:rPr lang="en-US" sz="1800" b="1" dirty="0">
                <a:latin typeface="Cambria" panose="02040503050406030204" pitchFamily="18" charset="0"/>
                <a:ea typeface="Cambria" panose="02040503050406030204" pitchFamily="18" charset="0"/>
              </a:rPr>
              <a:t>Processing Methods for mmW Radar Vibrometry</a:t>
            </a:r>
          </a:p>
          <a:p>
            <a:pPr marL="0" indent="0">
              <a:spcBef>
                <a:spcPts val="0"/>
              </a:spcBef>
              <a:spcAft>
                <a:spcPts val="500"/>
              </a:spcAft>
              <a:buNone/>
            </a:pPr>
            <a:r>
              <a:rPr lang="en-US" sz="1800" i="1" dirty="0">
                <a:latin typeface="Cambria" panose="02040503050406030204" pitchFamily="18" charset="0"/>
                <a:ea typeface="Cambria" panose="02040503050406030204" pitchFamily="18" charset="0"/>
              </a:rPr>
              <a:t>– Impact on the Broader Field</a:t>
            </a:r>
          </a:p>
          <a:p>
            <a:pPr marL="800100" lvl="1" indent="-342900">
              <a:spcBef>
                <a:spcPts val="0"/>
              </a:spcBef>
              <a:spcAft>
                <a:spcPts val="500"/>
              </a:spcAft>
              <a:buFont typeface="+mj-lt"/>
              <a:buAutoNum type="arabicPeriod"/>
            </a:pPr>
            <a:r>
              <a:rPr lang="en-US" sz="1600" b="1" dirty="0">
                <a:solidFill>
                  <a:schemeClr val="accent1"/>
                </a:solidFill>
                <a:latin typeface="Cambria" panose="02040503050406030204" pitchFamily="18" charset="0"/>
                <a:ea typeface="Cambria" panose="02040503050406030204" pitchFamily="18" charset="0"/>
              </a:rPr>
              <a:t>Veered from convention range-Doppler assumptions </a:t>
            </a:r>
            <a:r>
              <a:rPr lang="en-US" sz="1600" dirty="0">
                <a:solidFill>
                  <a:schemeClr val="accent1"/>
                </a:solidFill>
                <a:latin typeface="Cambria" panose="02040503050406030204" pitchFamily="18" charset="0"/>
                <a:ea typeface="Cambria" panose="02040503050406030204" pitchFamily="18" charset="0"/>
              </a:rPr>
              <a:t>to better capture vibrational effects on the return.</a:t>
            </a:r>
          </a:p>
          <a:p>
            <a:pPr marL="800100" lvl="1" indent="-342900">
              <a:spcBef>
                <a:spcPts val="0"/>
              </a:spcBef>
              <a:spcAft>
                <a:spcPts val="500"/>
              </a:spcAft>
              <a:buFont typeface="+mj-lt"/>
              <a:buAutoNum type="arabicPeriod"/>
            </a:pPr>
            <a:r>
              <a:rPr lang="en-US" sz="1600" b="1" dirty="0">
                <a:solidFill>
                  <a:schemeClr val="accent1"/>
                </a:solidFill>
                <a:latin typeface="Cambria" panose="02040503050406030204" pitchFamily="18" charset="0"/>
                <a:ea typeface="Cambria" panose="02040503050406030204" pitchFamily="18" charset="0"/>
              </a:rPr>
              <a:t>Implemented a system identification method for estimating a vibrating surface’s  response.</a:t>
            </a:r>
          </a:p>
          <a:p>
            <a:pPr marL="800100" lvl="1" indent="-342900">
              <a:spcBef>
                <a:spcPts val="0"/>
              </a:spcBef>
              <a:spcAft>
                <a:spcPts val="500"/>
              </a:spcAft>
              <a:buFont typeface="+mj-lt"/>
              <a:buAutoNum type="arabicPeriod"/>
            </a:pPr>
            <a:r>
              <a:rPr lang="en-US" sz="1600" b="1" dirty="0">
                <a:solidFill>
                  <a:schemeClr val="accent1"/>
                </a:solidFill>
                <a:latin typeface="Cambria" panose="02040503050406030204" pitchFamily="18" charset="0"/>
                <a:ea typeface="Cambria" panose="02040503050406030204" pitchFamily="18" charset="0"/>
              </a:rPr>
              <a:t>Evaluated clutter filtering effects on vibrational return </a:t>
            </a:r>
            <a:r>
              <a:rPr lang="en-US" sz="1600" dirty="0">
                <a:solidFill>
                  <a:schemeClr val="accent1"/>
                </a:solidFill>
                <a:latin typeface="Cambria" panose="02040503050406030204" pitchFamily="18" charset="0"/>
                <a:ea typeface="Cambria" panose="02040503050406030204" pitchFamily="18" charset="0"/>
              </a:rPr>
              <a:t>and provided a solution to minimize resulting errors on the return’s phase.</a:t>
            </a:r>
            <a:endParaRPr lang="en-US" sz="1800" i="1" dirty="0">
              <a:latin typeface="Cambria" panose="02040503050406030204" pitchFamily="18" charset="0"/>
              <a:ea typeface="Cambria" panose="02040503050406030204" pitchFamily="18" charset="0"/>
            </a:endParaRPr>
          </a:p>
        </p:txBody>
      </p:sp>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51A8F70-ED0B-DD78-5898-1AF1438267E9}"/>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6</a:t>
            </a:fld>
            <a:endParaRPr lang="en-US" dirty="0"/>
          </a:p>
        </p:txBody>
      </p:sp>
      <p:pic>
        <p:nvPicPr>
          <p:cNvPr id="6" name="Picture 4" descr="Contact — Duke University Chorale">
            <a:extLst>
              <a:ext uri="{FF2B5EF4-FFF2-40B4-BE49-F238E27FC236}">
                <a16:creationId xmlns:a16="http://schemas.microsoft.com/office/drawing/2014/main" id="{D85602B8-0327-8F63-B6A0-5E98A189CB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9" name="Flowchart: Off-page Connector 8">
            <a:extLst>
              <a:ext uri="{FF2B5EF4-FFF2-40B4-BE49-F238E27FC236}">
                <a16:creationId xmlns:a16="http://schemas.microsoft.com/office/drawing/2014/main" id="{5F81975A-B04B-4A79-E123-7D927F49238E}"/>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44A32783-F771-C5F3-0C5E-1B835B669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759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Radar Vibrometry for Connected Vehicles</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1" y="1349829"/>
            <a:ext cx="11016489" cy="5437833"/>
          </a:xfrm>
        </p:spPr>
        <p:txBody>
          <a:bodyPr>
            <a:normAutofit/>
          </a:bodyPr>
          <a:lstStyle/>
          <a:p>
            <a:r>
              <a:rPr lang="en-US" sz="2000" dirty="0">
                <a:latin typeface="Cambria" panose="02040503050406030204" pitchFamily="18" charset="0"/>
                <a:ea typeface="Cambria" panose="02040503050406030204" pitchFamily="18" charset="0"/>
              </a:rPr>
              <a:t>Comms. and sensing compete for radio frequency (RF) spectrum in transportation scenarios.</a:t>
            </a:r>
          </a:p>
          <a:p>
            <a:pPr lvl="1"/>
            <a:r>
              <a:rPr lang="en-US" sz="2000" dirty="0">
                <a:solidFill>
                  <a:schemeClr val="accent1"/>
                </a:solidFill>
                <a:latin typeface="Cambria" panose="02040503050406030204" pitchFamily="18" charset="0"/>
                <a:ea typeface="Cambria" panose="02040503050406030204" pitchFamily="18" charset="0"/>
              </a:rPr>
              <a:t>Connected Vehicle Solutions</a:t>
            </a:r>
            <a:r>
              <a:rPr lang="en-US" sz="2000" dirty="0">
                <a:latin typeface="Cambria" panose="02040503050406030204" pitchFamily="18" charset="0"/>
                <a:ea typeface="Cambria" panose="02040503050406030204" pitchFamily="18" charset="0"/>
              </a:rPr>
              <a:t>: allow vehicles to share warnings or situational information</a:t>
            </a:r>
          </a:p>
          <a:p>
            <a:pPr lvl="1"/>
            <a:r>
              <a:rPr lang="en-US" sz="2000" dirty="0">
                <a:solidFill>
                  <a:schemeClr val="accent5"/>
                </a:solidFill>
                <a:latin typeface="Cambria" panose="02040503050406030204" pitchFamily="18" charset="0"/>
                <a:ea typeface="Cambria" panose="02040503050406030204" pitchFamily="18" charset="0"/>
              </a:rPr>
              <a:t>Automotive mmW Radars</a:t>
            </a:r>
            <a:r>
              <a:rPr lang="en-US" sz="2000" dirty="0">
                <a:latin typeface="Cambria" panose="02040503050406030204" pitchFamily="18" charset="0"/>
                <a:ea typeface="Cambria" panose="02040503050406030204" pitchFamily="18" charset="0"/>
              </a:rPr>
              <a:t>: enable advanced driver assistance systems (ADAS) like lane change assistance and blind spot detection</a:t>
            </a:r>
          </a:p>
          <a:p>
            <a:r>
              <a:rPr lang="en-US" sz="2000" dirty="0">
                <a:latin typeface="Cambria" panose="02040503050406030204" pitchFamily="18" charset="0"/>
                <a:ea typeface="Cambria" panose="02040503050406030204" pitchFamily="18" charset="0"/>
              </a:rPr>
              <a:t>Aug. 2022: US Court of Appeals agrees that connected vehicles are falling short</a:t>
            </a:r>
            <a:r>
              <a:rPr lang="en-US" sz="2000" baseline="30000" dirty="0">
                <a:latin typeface="Cambria" panose="02040503050406030204" pitchFamily="18" charset="0"/>
                <a:ea typeface="Cambria" panose="02040503050406030204" pitchFamily="18" charset="0"/>
              </a:rPr>
              <a:t> [85]</a:t>
            </a:r>
            <a:endParaRPr lang="en-US" sz="2000" dirty="0">
              <a:latin typeface="Cambria" panose="02040503050406030204" pitchFamily="18" charset="0"/>
              <a:ea typeface="Cambria" panose="02040503050406030204" pitchFamily="18" charset="0"/>
            </a:endParaRPr>
          </a:p>
          <a:p>
            <a:pPr lvl="1"/>
            <a:r>
              <a:rPr lang="en-US" sz="2000" dirty="0">
                <a:latin typeface="Cambria" panose="02040503050406030204" pitchFamily="18" charset="0"/>
                <a:ea typeface="Cambria" panose="02040503050406030204" pitchFamily="18" charset="0"/>
              </a:rPr>
              <a:t>1999: FCC gave Intelligent Transportation Systems (ITS) the 5.9 GHz band</a:t>
            </a:r>
          </a:p>
          <a:p>
            <a:pPr lvl="1"/>
            <a:r>
              <a:rPr lang="en-US" sz="2000" dirty="0">
                <a:latin typeface="Cambria" panose="02040503050406030204" pitchFamily="18" charset="0"/>
                <a:ea typeface="Cambria" panose="02040503050406030204" pitchFamily="18" charset="0"/>
              </a:rPr>
              <a:t>2019: FCC recognized that “no commercially-marketed vehicles used the 5.9 GHz band to provide vehicle safety features”</a:t>
            </a:r>
          </a:p>
          <a:p>
            <a:pPr lvl="1"/>
            <a:endParaRPr lang="en-US" sz="2000" dirty="0">
              <a:latin typeface="Cambria" panose="02040503050406030204" pitchFamily="18" charset="0"/>
              <a:ea typeface="Cambria" panose="02040503050406030204" pitchFamily="18" charset="0"/>
            </a:endParaRPr>
          </a:p>
          <a:p>
            <a:pPr marL="0" indent="0">
              <a:buNone/>
            </a:pPr>
            <a:endParaRPr lang="en-US" sz="3600" b="1" dirty="0">
              <a:latin typeface="Cambria" panose="02040503050406030204" pitchFamily="18" charset="0"/>
              <a:ea typeface="Cambria" panose="02040503050406030204" pitchFamily="18" charset="0"/>
            </a:endParaRPr>
          </a:p>
          <a:p>
            <a:pPr marL="0" indent="0">
              <a:buNone/>
            </a:pPr>
            <a:endParaRPr lang="en-US" sz="2400" b="1" dirty="0">
              <a:latin typeface="Cambria" panose="02040503050406030204" pitchFamily="18" charset="0"/>
              <a:ea typeface="Cambria" panose="02040503050406030204" pitchFamily="18" charset="0"/>
            </a:endParaRPr>
          </a:p>
          <a:p>
            <a:pPr marL="0" indent="0">
              <a:buNone/>
            </a:pPr>
            <a:endParaRPr lang="en-US" sz="2400" b="1" dirty="0">
              <a:latin typeface="Cambria" panose="02040503050406030204" pitchFamily="18" charset="0"/>
              <a:ea typeface="Cambria" panose="02040503050406030204" pitchFamily="18" charset="0"/>
            </a:endParaRPr>
          </a:p>
          <a:p>
            <a:pPr marL="0" indent="0">
              <a:buNone/>
            </a:pPr>
            <a:r>
              <a:rPr lang="en-US" sz="2200" b="1" dirty="0">
                <a:latin typeface="Cambria" panose="02040503050406030204" pitchFamily="18" charset="0"/>
                <a:ea typeface="Cambria" panose="02040503050406030204" pitchFamily="18" charset="0"/>
              </a:rPr>
              <a:t>Our Approach: </a:t>
            </a:r>
            <a:r>
              <a:rPr lang="en-US" sz="2200" dirty="0">
                <a:latin typeface="Cambria" panose="02040503050406030204" pitchFamily="18" charset="0"/>
                <a:ea typeface="Cambria" panose="02040503050406030204" pitchFamily="18" charset="0"/>
              </a:rPr>
              <a:t>Allow commonplace automotive mmW radars be used to also provide communication channels rather than restrict them.</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7</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7ED8B88-147E-DB65-9E05-CE23F4A97EC9}"/>
              </a:ext>
            </a:extLst>
          </p:cNvPr>
          <p:cNvPicPr>
            <a:picLocks noChangeAspect="1"/>
          </p:cNvPicPr>
          <p:nvPr/>
        </p:nvPicPr>
        <p:blipFill rotWithShape="1">
          <a:blip r:embed="rId5"/>
          <a:srcRect l="54099" r="15519"/>
          <a:stretch/>
        </p:blipFill>
        <p:spPr>
          <a:xfrm>
            <a:off x="7762035" y="4228009"/>
            <a:ext cx="3583858" cy="1787745"/>
          </a:xfrm>
          <a:prstGeom prst="rect">
            <a:avLst/>
          </a:prstGeom>
        </p:spPr>
      </p:pic>
      <p:pic>
        <p:nvPicPr>
          <p:cNvPr id="9" name="Picture 8">
            <a:extLst>
              <a:ext uri="{FF2B5EF4-FFF2-40B4-BE49-F238E27FC236}">
                <a16:creationId xmlns:a16="http://schemas.microsoft.com/office/drawing/2014/main" id="{6603AB98-9551-0D4E-D9B4-66AB055526F7}"/>
              </a:ext>
            </a:extLst>
          </p:cNvPr>
          <p:cNvPicPr>
            <a:picLocks noChangeAspect="1"/>
          </p:cNvPicPr>
          <p:nvPr/>
        </p:nvPicPr>
        <p:blipFill>
          <a:blip r:embed="rId6"/>
          <a:stretch>
            <a:fillRect/>
          </a:stretch>
        </p:blipFill>
        <p:spPr>
          <a:xfrm>
            <a:off x="3241215" y="4370367"/>
            <a:ext cx="4520820" cy="1357646"/>
          </a:xfrm>
          <a:prstGeom prst="rect">
            <a:avLst/>
          </a:prstGeom>
        </p:spPr>
      </p:pic>
      <p:sp>
        <p:nvSpPr>
          <p:cNvPr id="10" name="TextBox 9">
            <a:extLst>
              <a:ext uri="{FF2B5EF4-FFF2-40B4-BE49-F238E27FC236}">
                <a16:creationId xmlns:a16="http://schemas.microsoft.com/office/drawing/2014/main" id="{F4F321CF-54A0-377E-5AD5-F337E6A4FC0B}"/>
              </a:ext>
            </a:extLst>
          </p:cNvPr>
          <p:cNvSpPr txBox="1"/>
          <p:nvPr/>
        </p:nvSpPr>
        <p:spPr>
          <a:xfrm>
            <a:off x="901173" y="5476365"/>
            <a:ext cx="1393722" cy="400110"/>
          </a:xfrm>
          <a:prstGeom prst="rect">
            <a:avLst/>
          </a:prstGeom>
          <a:noFill/>
        </p:spPr>
        <p:txBody>
          <a:bodyPr wrap="square" rtlCol="0">
            <a:spAutoFit/>
          </a:bodyPr>
          <a:lstStyle/>
          <a:p>
            <a:r>
              <a:rPr lang="en-US" sz="1000" dirty="0"/>
              <a:t>5.85</a:t>
            </a:r>
          </a:p>
          <a:p>
            <a:endParaRPr lang="en-US" sz="1000" dirty="0"/>
          </a:p>
        </p:txBody>
      </p:sp>
      <p:sp>
        <p:nvSpPr>
          <p:cNvPr id="14" name="Rectangle 13">
            <a:extLst>
              <a:ext uri="{FF2B5EF4-FFF2-40B4-BE49-F238E27FC236}">
                <a16:creationId xmlns:a16="http://schemas.microsoft.com/office/drawing/2014/main" id="{19F5C3E9-9583-FE6D-1B93-4DAC75085267}"/>
              </a:ext>
            </a:extLst>
          </p:cNvPr>
          <p:cNvSpPr/>
          <p:nvPr/>
        </p:nvSpPr>
        <p:spPr>
          <a:xfrm>
            <a:off x="819282" y="5062115"/>
            <a:ext cx="6559296" cy="428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8DA5921-2B16-350E-D01F-72FE052DABA6}"/>
              </a:ext>
            </a:extLst>
          </p:cNvPr>
          <p:cNvSpPr txBox="1"/>
          <p:nvPr/>
        </p:nvSpPr>
        <p:spPr>
          <a:xfrm>
            <a:off x="1333387" y="5476365"/>
            <a:ext cx="1393722" cy="400110"/>
          </a:xfrm>
          <a:prstGeom prst="rect">
            <a:avLst/>
          </a:prstGeom>
          <a:noFill/>
        </p:spPr>
        <p:txBody>
          <a:bodyPr wrap="square" rtlCol="0">
            <a:spAutoFit/>
          </a:bodyPr>
          <a:lstStyle/>
          <a:p>
            <a:r>
              <a:rPr lang="en-US" sz="1000" dirty="0"/>
              <a:t>5.925</a:t>
            </a:r>
          </a:p>
          <a:p>
            <a:endParaRPr lang="en-US" sz="1000" dirty="0"/>
          </a:p>
        </p:txBody>
      </p:sp>
      <p:sp>
        <p:nvSpPr>
          <p:cNvPr id="18" name="Rectangle 17">
            <a:extLst>
              <a:ext uri="{FF2B5EF4-FFF2-40B4-BE49-F238E27FC236}">
                <a16:creationId xmlns:a16="http://schemas.microsoft.com/office/drawing/2014/main" id="{D6A18D62-FF4C-56EB-39E3-C66ED608D3D6}"/>
              </a:ext>
            </a:extLst>
          </p:cNvPr>
          <p:cNvSpPr/>
          <p:nvPr/>
        </p:nvSpPr>
        <p:spPr>
          <a:xfrm>
            <a:off x="1085862" y="5047372"/>
            <a:ext cx="438912" cy="464540"/>
          </a:xfrm>
          <a:prstGeom prst="rect">
            <a:avLst/>
          </a:prstGeom>
          <a:pattFill prst="wdUpDiag">
            <a:fgClr>
              <a:schemeClr val="accent1"/>
            </a:fgClr>
            <a:bgClr>
              <a:schemeClr val="bg1"/>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874C53-9976-6002-154C-1D7FBEA4FFA8}"/>
              </a:ext>
            </a:extLst>
          </p:cNvPr>
          <p:cNvSpPr/>
          <p:nvPr/>
        </p:nvSpPr>
        <p:spPr>
          <a:xfrm>
            <a:off x="1351038" y="4764813"/>
            <a:ext cx="161023" cy="729325"/>
          </a:xfrm>
          <a:prstGeom prst="rect">
            <a:avLst/>
          </a:prstGeom>
          <a:solidFill>
            <a:schemeClr val="accent1">
              <a:alpha val="50196"/>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5487C8-49DE-F154-03C6-D37F1E4B3BD8}"/>
              </a:ext>
            </a:extLst>
          </p:cNvPr>
          <p:cNvSpPr/>
          <p:nvPr/>
        </p:nvSpPr>
        <p:spPr>
          <a:xfrm>
            <a:off x="3314771" y="4782204"/>
            <a:ext cx="1503875" cy="720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8F8E3-1036-F5E0-A461-8E3DDD8ADAA0}"/>
              </a:ext>
            </a:extLst>
          </p:cNvPr>
          <p:cNvSpPr/>
          <p:nvPr/>
        </p:nvSpPr>
        <p:spPr>
          <a:xfrm>
            <a:off x="7851895" y="4765954"/>
            <a:ext cx="1124097" cy="733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3DFB7E5-4C7F-5BC6-A97F-4450CA21A85A}"/>
              </a:ext>
            </a:extLst>
          </p:cNvPr>
          <p:cNvSpPr/>
          <p:nvPr/>
        </p:nvSpPr>
        <p:spPr>
          <a:xfrm>
            <a:off x="3492378" y="5047372"/>
            <a:ext cx="2133876" cy="446767"/>
          </a:xfrm>
          <a:prstGeom prst="rect">
            <a:avLst/>
          </a:prstGeom>
          <a:pattFill prst="wdUpDiag">
            <a:fgClr>
              <a:schemeClr val="accent5"/>
            </a:fgClr>
            <a:bgClr>
              <a:schemeClr val="bg1"/>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C55628C-8CB8-9498-6F1B-04216471084B}"/>
              </a:ext>
            </a:extLst>
          </p:cNvPr>
          <p:cNvSpPr/>
          <p:nvPr/>
        </p:nvSpPr>
        <p:spPr>
          <a:xfrm>
            <a:off x="7810792" y="5030845"/>
            <a:ext cx="3269448" cy="462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E08A6C9-48A0-F079-1D86-2D32B8769358}"/>
              </a:ext>
            </a:extLst>
          </p:cNvPr>
          <p:cNvSpPr/>
          <p:nvPr/>
        </p:nvSpPr>
        <p:spPr>
          <a:xfrm>
            <a:off x="4494570" y="4782209"/>
            <a:ext cx="140806" cy="729698"/>
          </a:xfrm>
          <a:prstGeom prst="rect">
            <a:avLst/>
          </a:prstGeom>
          <a:solidFill>
            <a:schemeClr val="accent5">
              <a:alpha val="50196"/>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13103D4-0E79-FF99-13CB-4462B2A8BBB5}"/>
              </a:ext>
            </a:extLst>
          </p:cNvPr>
          <p:cNvSpPr/>
          <p:nvPr/>
        </p:nvSpPr>
        <p:spPr>
          <a:xfrm>
            <a:off x="8905035" y="5054416"/>
            <a:ext cx="1800111" cy="457166"/>
          </a:xfrm>
          <a:prstGeom prst="rect">
            <a:avLst/>
          </a:prstGeom>
          <a:solidFill>
            <a:schemeClr val="accent5">
              <a:alpha val="50196"/>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F09AC04-40C4-ECCB-76B9-6D098B75B6E9}"/>
              </a:ext>
            </a:extLst>
          </p:cNvPr>
          <p:cNvCxnSpPr>
            <a:cxnSpLocks/>
          </p:cNvCxnSpPr>
          <p:nvPr/>
        </p:nvCxnSpPr>
        <p:spPr>
          <a:xfrm flipH="1">
            <a:off x="594319" y="5511912"/>
            <a:ext cx="10833376" cy="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261BD24-8B4B-6C03-25DB-2B999B2A1461}"/>
              </a:ext>
            </a:extLst>
          </p:cNvPr>
          <p:cNvSpPr/>
          <p:nvPr/>
        </p:nvSpPr>
        <p:spPr>
          <a:xfrm>
            <a:off x="8425711" y="4760756"/>
            <a:ext cx="479324" cy="742270"/>
          </a:xfrm>
          <a:prstGeom prst="rect">
            <a:avLst/>
          </a:prstGeom>
          <a:solidFill>
            <a:schemeClr val="accent5">
              <a:alpha val="50196"/>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E091D49-D5D0-0A02-59D5-17D24AE61589}"/>
              </a:ext>
            </a:extLst>
          </p:cNvPr>
          <p:cNvPicPr>
            <a:picLocks noChangeAspect="1"/>
          </p:cNvPicPr>
          <p:nvPr/>
        </p:nvPicPr>
        <p:blipFill>
          <a:blip r:embed="rId7"/>
          <a:stretch>
            <a:fillRect/>
          </a:stretch>
        </p:blipFill>
        <p:spPr>
          <a:xfrm>
            <a:off x="2110277" y="5274159"/>
            <a:ext cx="466750" cy="520312"/>
          </a:xfrm>
          <a:prstGeom prst="rect">
            <a:avLst/>
          </a:prstGeom>
        </p:spPr>
      </p:pic>
      <p:sp>
        <p:nvSpPr>
          <p:cNvPr id="30" name="TextBox 29">
            <a:extLst>
              <a:ext uri="{FF2B5EF4-FFF2-40B4-BE49-F238E27FC236}">
                <a16:creationId xmlns:a16="http://schemas.microsoft.com/office/drawing/2014/main" id="{A6A9EAEC-42B3-82BD-C41F-6DFBB5BB30A9}"/>
              </a:ext>
            </a:extLst>
          </p:cNvPr>
          <p:cNvSpPr txBox="1"/>
          <p:nvPr/>
        </p:nvSpPr>
        <p:spPr>
          <a:xfrm>
            <a:off x="1333388" y="5476365"/>
            <a:ext cx="1393722" cy="400110"/>
          </a:xfrm>
          <a:prstGeom prst="rect">
            <a:avLst/>
          </a:prstGeom>
          <a:noFill/>
        </p:spPr>
        <p:txBody>
          <a:bodyPr wrap="square" rtlCol="0">
            <a:spAutoFit/>
          </a:bodyPr>
          <a:lstStyle/>
          <a:p>
            <a:r>
              <a:rPr lang="en-US" sz="1000" dirty="0"/>
              <a:t>5.925</a:t>
            </a:r>
          </a:p>
          <a:p>
            <a:endParaRPr lang="en-US" sz="1000" dirty="0"/>
          </a:p>
        </p:txBody>
      </p:sp>
      <p:sp>
        <p:nvSpPr>
          <p:cNvPr id="31" name="TextBox 30">
            <a:extLst>
              <a:ext uri="{FF2B5EF4-FFF2-40B4-BE49-F238E27FC236}">
                <a16:creationId xmlns:a16="http://schemas.microsoft.com/office/drawing/2014/main" id="{16EF05F3-7F09-E241-3D9E-B77B433EC979}"/>
              </a:ext>
            </a:extLst>
          </p:cNvPr>
          <p:cNvSpPr txBox="1"/>
          <p:nvPr/>
        </p:nvSpPr>
        <p:spPr>
          <a:xfrm>
            <a:off x="11121134" y="5400510"/>
            <a:ext cx="814252" cy="553998"/>
          </a:xfrm>
          <a:prstGeom prst="rect">
            <a:avLst/>
          </a:prstGeom>
          <a:noFill/>
        </p:spPr>
        <p:txBody>
          <a:bodyPr wrap="square" rtlCol="0">
            <a:spAutoFit/>
          </a:bodyPr>
          <a:lstStyle/>
          <a:p>
            <a:pPr algn="ctr"/>
            <a:r>
              <a:rPr lang="en-US" sz="1000" dirty="0"/>
              <a:t>f</a:t>
            </a:r>
          </a:p>
          <a:p>
            <a:pPr algn="ctr"/>
            <a:r>
              <a:rPr lang="en-US" sz="1000" dirty="0"/>
              <a:t>[GHz]</a:t>
            </a:r>
          </a:p>
          <a:p>
            <a:endParaRPr lang="en-US" sz="1000" dirty="0"/>
          </a:p>
        </p:txBody>
      </p:sp>
      <p:sp>
        <p:nvSpPr>
          <p:cNvPr id="32" name="TextBox 31">
            <a:extLst>
              <a:ext uri="{FF2B5EF4-FFF2-40B4-BE49-F238E27FC236}">
                <a16:creationId xmlns:a16="http://schemas.microsoft.com/office/drawing/2014/main" id="{7E2122E9-702A-F78A-B1C4-E245962E99ED}"/>
              </a:ext>
            </a:extLst>
          </p:cNvPr>
          <p:cNvSpPr txBox="1"/>
          <p:nvPr/>
        </p:nvSpPr>
        <p:spPr>
          <a:xfrm>
            <a:off x="1333387" y="5476365"/>
            <a:ext cx="1393722" cy="400110"/>
          </a:xfrm>
          <a:prstGeom prst="rect">
            <a:avLst/>
          </a:prstGeom>
          <a:noFill/>
        </p:spPr>
        <p:txBody>
          <a:bodyPr wrap="square" rtlCol="0">
            <a:spAutoFit/>
          </a:bodyPr>
          <a:lstStyle/>
          <a:p>
            <a:r>
              <a:rPr lang="en-US" sz="1000" dirty="0"/>
              <a:t>5.925</a:t>
            </a:r>
          </a:p>
          <a:p>
            <a:endParaRPr lang="en-US" sz="1000" dirty="0"/>
          </a:p>
        </p:txBody>
      </p:sp>
      <p:cxnSp>
        <p:nvCxnSpPr>
          <p:cNvPr id="33" name="Straight Arrow Connector 32">
            <a:extLst>
              <a:ext uri="{FF2B5EF4-FFF2-40B4-BE49-F238E27FC236}">
                <a16:creationId xmlns:a16="http://schemas.microsoft.com/office/drawing/2014/main" id="{07EA1B83-B0AC-EB48-3D7B-0E8A6C0CD689}"/>
              </a:ext>
            </a:extLst>
          </p:cNvPr>
          <p:cNvCxnSpPr>
            <a:cxnSpLocks/>
          </p:cNvCxnSpPr>
          <p:nvPr/>
        </p:nvCxnSpPr>
        <p:spPr>
          <a:xfrm flipV="1">
            <a:off x="1486592" y="4590138"/>
            <a:ext cx="110613" cy="15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49E2D38-D3AE-F31D-6378-DE18D1C07C3C}"/>
              </a:ext>
            </a:extLst>
          </p:cNvPr>
          <p:cNvCxnSpPr>
            <a:cxnSpLocks/>
          </p:cNvCxnSpPr>
          <p:nvPr/>
        </p:nvCxnSpPr>
        <p:spPr>
          <a:xfrm flipV="1">
            <a:off x="1573531" y="4890886"/>
            <a:ext cx="110613" cy="155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61D28A5-C0AA-FA21-E4FF-A2DD129E0987}"/>
              </a:ext>
            </a:extLst>
          </p:cNvPr>
          <p:cNvSpPr txBox="1"/>
          <p:nvPr/>
        </p:nvSpPr>
        <p:spPr>
          <a:xfrm>
            <a:off x="1552014" y="4694564"/>
            <a:ext cx="1574140" cy="769441"/>
          </a:xfrm>
          <a:prstGeom prst="rect">
            <a:avLst/>
          </a:prstGeom>
          <a:noFill/>
        </p:spPr>
        <p:txBody>
          <a:bodyPr wrap="square" rtlCol="0">
            <a:spAutoFit/>
          </a:bodyPr>
          <a:lstStyle/>
          <a:p>
            <a:pPr algn="r"/>
            <a:r>
              <a:rPr lang="en-US" sz="1100" dirty="0"/>
              <a:t>ITS band – now shared with unlicensed Wi-Fi</a:t>
            </a:r>
          </a:p>
          <a:p>
            <a:pPr algn="r"/>
            <a:r>
              <a:rPr lang="en-US" sz="1100" dirty="0"/>
              <a:t>(as of Aug. 2022)</a:t>
            </a:r>
          </a:p>
          <a:p>
            <a:endParaRPr lang="en-US" sz="1100" dirty="0"/>
          </a:p>
        </p:txBody>
      </p:sp>
      <p:sp>
        <p:nvSpPr>
          <p:cNvPr id="36" name="TextBox 35">
            <a:extLst>
              <a:ext uri="{FF2B5EF4-FFF2-40B4-BE49-F238E27FC236}">
                <a16:creationId xmlns:a16="http://schemas.microsoft.com/office/drawing/2014/main" id="{4A3EF1FD-6672-D180-70DC-024240D89832}"/>
              </a:ext>
            </a:extLst>
          </p:cNvPr>
          <p:cNvSpPr txBox="1"/>
          <p:nvPr/>
        </p:nvSpPr>
        <p:spPr>
          <a:xfrm>
            <a:off x="1128384" y="4356058"/>
            <a:ext cx="1541827" cy="430887"/>
          </a:xfrm>
          <a:prstGeom prst="rect">
            <a:avLst/>
          </a:prstGeom>
          <a:noFill/>
        </p:spPr>
        <p:txBody>
          <a:bodyPr wrap="square" rtlCol="0">
            <a:spAutoFit/>
          </a:bodyPr>
          <a:lstStyle/>
          <a:p>
            <a:pPr algn="r"/>
            <a:r>
              <a:rPr lang="en-US" sz="1100" dirty="0"/>
              <a:t>Remaining ITS band</a:t>
            </a:r>
          </a:p>
          <a:p>
            <a:endParaRPr lang="en-US" sz="1100" dirty="0"/>
          </a:p>
        </p:txBody>
      </p:sp>
      <p:sp>
        <p:nvSpPr>
          <p:cNvPr id="37" name="TextBox 36">
            <a:extLst>
              <a:ext uri="{FF2B5EF4-FFF2-40B4-BE49-F238E27FC236}">
                <a16:creationId xmlns:a16="http://schemas.microsoft.com/office/drawing/2014/main" id="{EE208B11-FF0F-6CF9-9903-E70F09D17F90}"/>
              </a:ext>
            </a:extLst>
          </p:cNvPr>
          <p:cNvSpPr txBox="1"/>
          <p:nvPr/>
        </p:nvSpPr>
        <p:spPr>
          <a:xfrm>
            <a:off x="3718894" y="4321154"/>
            <a:ext cx="1857444" cy="261610"/>
          </a:xfrm>
          <a:prstGeom prst="rect">
            <a:avLst/>
          </a:prstGeom>
          <a:solidFill>
            <a:schemeClr val="bg1"/>
          </a:solidFill>
        </p:spPr>
        <p:txBody>
          <a:bodyPr wrap="square" rtlCol="0" anchor="b">
            <a:spAutoFit/>
          </a:bodyPr>
          <a:lstStyle/>
          <a:p>
            <a:pPr algn="ctr"/>
            <a:r>
              <a:rPr lang="en-US" sz="1100" dirty="0"/>
              <a:t>24 GHz NB</a:t>
            </a:r>
          </a:p>
        </p:txBody>
      </p:sp>
      <p:sp>
        <p:nvSpPr>
          <p:cNvPr id="38" name="TextBox 37">
            <a:extLst>
              <a:ext uri="{FF2B5EF4-FFF2-40B4-BE49-F238E27FC236}">
                <a16:creationId xmlns:a16="http://schemas.microsoft.com/office/drawing/2014/main" id="{B0BAAEB7-33DB-393A-5BC1-14E004298224}"/>
              </a:ext>
            </a:extLst>
          </p:cNvPr>
          <p:cNvSpPr txBox="1"/>
          <p:nvPr/>
        </p:nvSpPr>
        <p:spPr>
          <a:xfrm>
            <a:off x="4909722" y="4607829"/>
            <a:ext cx="2575948" cy="261610"/>
          </a:xfrm>
          <a:prstGeom prst="rect">
            <a:avLst/>
          </a:prstGeom>
          <a:solidFill>
            <a:schemeClr val="bg1"/>
          </a:solidFill>
        </p:spPr>
        <p:txBody>
          <a:bodyPr wrap="square" rtlCol="0" anchor="b">
            <a:spAutoFit/>
          </a:bodyPr>
          <a:lstStyle/>
          <a:p>
            <a:r>
              <a:rPr lang="en-US" sz="1100" dirty="0"/>
              <a:t>24 GHz WB – phasing out</a:t>
            </a:r>
          </a:p>
        </p:txBody>
      </p:sp>
      <p:sp>
        <p:nvSpPr>
          <p:cNvPr id="39" name="TextBox 38">
            <a:extLst>
              <a:ext uri="{FF2B5EF4-FFF2-40B4-BE49-F238E27FC236}">
                <a16:creationId xmlns:a16="http://schemas.microsoft.com/office/drawing/2014/main" id="{BC7AFF7A-0CC4-1C63-F799-8202BABF9CA1}"/>
              </a:ext>
            </a:extLst>
          </p:cNvPr>
          <p:cNvSpPr txBox="1"/>
          <p:nvPr/>
        </p:nvSpPr>
        <p:spPr>
          <a:xfrm>
            <a:off x="8035315" y="4265906"/>
            <a:ext cx="2575948" cy="261610"/>
          </a:xfrm>
          <a:prstGeom prst="rect">
            <a:avLst/>
          </a:prstGeom>
          <a:solidFill>
            <a:schemeClr val="bg1"/>
          </a:solidFill>
        </p:spPr>
        <p:txBody>
          <a:bodyPr wrap="square" rtlCol="0" anchor="b">
            <a:spAutoFit/>
          </a:bodyPr>
          <a:lstStyle/>
          <a:p>
            <a:r>
              <a:rPr lang="en-US" sz="1100" dirty="0"/>
              <a:t>Automotive LRR band</a:t>
            </a:r>
          </a:p>
        </p:txBody>
      </p:sp>
      <p:sp>
        <p:nvSpPr>
          <p:cNvPr id="40" name="TextBox 39">
            <a:extLst>
              <a:ext uri="{FF2B5EF4-FFF2-40B4-BE49-F238E27FC236}">
                <a16:creationId xmlns:a16="http://schemas.microsoft.com/office/drawing/2014/main" id="{2A09CCF4-9F52-7831-DCBA-1E1A6A853341}"/>
              </a:ext>
            </a:extLst>
          </p:cNvPr>
          <p:cNvSpPr txBox="1"/>
          <p:nvPr/>
        </p:nvSpPr>
        <p:spPr>
          <a:xfrm>
            <a:off x="9034860" y="4608840"/>
            <a:ext cx="2575948" cy="261610"/>
          </a:xfrm>
          <a:prstGeom prst="rect">
            <a:avLst/>
          </a:prstGeom>
          <a:solidFill>
            <a:schemeClr val="bg1"/>
          </a:solidFill>
        </p:spPr>
        <p:txBody>
          <a:bodyPr wrap="square" rtlCol="0" anchor="b">
            <a:spAutoFit/>
          </a:bodyPr>
          <a:lstStyle/>
          <a:p>
            <a:r>
              <a:rPr lang="en-US" sz="1100" dirty="0"/>
              <a:t>Automotive SRR band</a:t>
            </a:r>
          </a:p>
        </p:txBody>
      </p:sp>
      <p:sp>
        <p:nvSpPr>
          <p:cNvPr id="41" name="TextBox 40">
            <a:extLst>
              <a:ext uri="{FF2B5EF4-FFF2-40B4-BE49-F238E27FC236}">
                <a16:creationId xmlns:a16="http://schemas.microsoft.com/office/drawing/2014/main" id="{C089EA52-0DE9-A404-CE39-3050FDBEEAB2}"/>
              </a:ext>
            </a:extLst>
          </p:cNvPr>
          <p:cNvSpPr txBox="1"/>
          <p:nvPr/>
        </p:nvSpPr>
        <p:spPr>
          <a:xfrm>
            <a:off x="1150274" y="5629801"/>
            <a:ext cx="1393722" cy="400110"/>
          </a:xfrm>
          <a:prstGeom prst="rect">
            <a:avLst/>
          </a:prstGeom>
          <a:noFill/>
        </p:spPr>
        <p:txBody>
          <a:bodyPr wrap="square" rtlCol="0">
            <a:spAutoFit/>
          </a:bodyPr>
          <a:lstStyle/>
          <a:p>
            <a:r>
              <a:rPr lang="en-US" sz="1000" dirty="0"/>
              <a:t>5.895</a:t>
            </a:r>
          </a:p>
          <a:p>
            <a:endParaRPr lang="en-US" sz="1000" dirty="0"/>
          </a:p>
        </p:txBody>
      </p:sp>
      <p:cxnSp>
        <p:nvCxnSpPr>
          <p:cNvPr id="42" name="Straight Connector 41">
            <a:extLst>
              <a:ext uri="{FF2B5EF4-FFF2-40B4-BE49-F238E27FC236}">
                <a16:creationId xmlns:a16="http://schemas.microsoft.com/office/drawing/2014/main" id="{D6FA2395-D438-2023-82A0-3B8AC3750484}"/>
              </a:ext>
            </a:extLst>
          </p:cNvPr>
          <p:cNvCxnSpPr>
            <a:cxnSpLocks/>
          </p:cNvCxnSpPr>
          <p:nvPr/>
        </p:nvCxnSpPr>
        <p:spPr>
          <a:xfrm flipH="1" flipV="1">
            <a:off x="1356936" y="5511912"/>
            <a:ext cx="0" cy="164508"/>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519FFE61-099B-D5E0-36E5-26CFD584BF65}"/>
              </a:ext>
            </a:extLst>
          </p:cNvPr>
          <p:cNvSpPr txBox="1"/>
          <p:nvPr/>
        </p:nvSpPr>
        <p:spPr>
          <a:xfrm>
            <a:off x="10268021" y="4593260"/>
            <a:ext cx="1294966" cy="261610"/>
          </a:xfrm>
          <a:prstGeom prst="rect">
            <a:avLst/>
          </a:prstGeom>
          <a:noFill/>
        </p:spPr>
        <p:txBody>
          <a:bodyPr wrap="square" rtlCol="0">
            <a:spAutoFit/>
          </a:bodyPr>
          <a:lstStyle/>
          <a:p>
            <a:r>
              <a:rPr lang="en-US" sz="1100" dirty="0"/>
              <a:t>, r &lt; 100 m</a:t>
            </a:r>
          </a:p>
        </p:txBody>
      </p:sp>
      <p:sp>
        <p:nvSpPr>
          <p:cNvPr id="13" name="TextBox 12">
            <a:extLst>
              <a:ext uri="{FF2B5EF4-FFF2-40B4-BE49-F238E27FC236}">
                <a16:creationId xmlns:a16="http://schemas.microsoft.com/office/drawing/2014/main" id="{05ECF0FC-3CA9-8BF1-2CCD-DE09EABB96BA}"/>
              </a:ext>
            </a:extLst>
          </p:cNvPr>
          <p:cNvSpPr txBox="1"/>
          <p:nvPr/>
        </p:nvSpPr>
        <p:spPr>
          <a:xfrm>
            <a:off x="9266468" y="4258545"/>
            <a:ext cx="1294966" cy="261610"/>
          </a:xfrm>
          <a:prstGeom prst="rect">
            <a:avLst/>
          </a:prstGeom>
          <a:noFill/>
        </p:spPr>
        <p:txBody>
          <a:bodyPr wrap="square" rtlCol="0">
            <a:spAutoFit/>
          </a:bodyPr>
          <a:lstStyle/>
          <a:p>
            <a:r>
              <a:rPr lang="en-US" sz="1100" dirty="0"/>
              <a:t>, r &gt; 100 m</a:t>
            </a:r>
          </a:p>
        </p:txBody>
      </p:sp>
      <p:sp>
        <p:nvSpPr>
          <p:cNvPr id="17" name="TextBox 16">
            <a:extLst>
              <a:ext uri="{FF2B5EF4-FFF2-40B4-BE49-F238E27FC236}">
                <a16:creationId xmlns:a16="http://schemas.microsoft.com/office/drawing/2014/main" id="{DF081EA1-0C43-36E5-3745-B4C46F5D9D01}"/>
              </a:ext>
            </a:extLst>
          </p:cNvPr>
          <p:cNvSpPr txBox="1"/>
          <p:nvPr/>
        </p:nvSpPr>
        <p:spPr>
          <a:xfrm>
            <a:off x="3149128" y="4082878"/>
            <a:ext cx="6097136" cy="276999"/>
          </a:xfrm>
          <a:prstGeom prst="rect">
            <a:avLst/>
          </a:prstGeom>
          <a:noFill/>
        </p:spPr>
        <p:txBody>
          <a:bodyPr wrap="square">
            <a:spAutoFit/>
          </a:bodyPr>
          <a:lstStyle/>
          <a:p>
            <a:pPr algn="ctr"/>
            <a:r>
              <a:rPr lang="en-US" sz="1200" b="1" i="0" dirty="0">
                <a:solidFill>
                  <a:srgbClr val="202124"/>
                </a:solidFill>
                <a:effectLst/>
                <a:latin typeface="Google Sans"/>
              </a:rPr>
              <a:t>Federal Communications Commission (FCC) Spectrum Allocations</a:t>
            </a:r>
            <a:endParaRPr lang="en-US" sz="1200" b="1" dirty="0"/>
          </a:p>
        </p:txBody>
      </p:sp>
    </p:spTree>
    <p:extLst>
      <p:ext uri="{BB962C8B-B14F-4D97-AF65-F5344CB8AC3E}">
        <p14:creationId xmlns:p14="http://schemas.microsoft.com/office/powerpoint/2010/main" val="1077614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ontact — Duke University Chorale">
            <a:extLst>
              <a:ext uri="{FF2B5EF4-FFF2-40B4-BE49-F238E27FC236}">
                <a16:creationId xmlns:a16="http://schemas.microsoft.com/office/drawing/2014/main" id="{EC79881D-E016-B790-59D9-3BAD6549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2" y="641653"/>
            <a:ext cx="11029616" cy="1095560"/>
          </a:xfrm>
        </p:spPr>
        <p:txBody>
          <a:bodyPr anchor="t">
            <a:normAutofit/>
          </a:bodyPr>
          <a:lstStyle/>
          <a:p>
            <a:pPr lvl="0"/>
            <a:r>
              <a:rPr lang="en-US" sz="3200" dirty="0">
                <a:latin typeface="Cambria" panose="02040503050406030204" pitchFamily="18" charset="0"/>
                <a:ea typeface="Cambria" panose="02040503050406030204" pitchFamily="18" charset="0"/>
              </a:rPr>
              <a:t>Vibrational Radar Backscatter Communications for X2V</a:t>
            </a: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8</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8A15A56-3C15-891B-200D-850C2F205EBF}"/>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 name="Picture 5" descr="Timeline&#10;&#10;Description automatically generated with low confidence">
            <a:extLst>
              <a:ext uri="{FF2B5EF4-FFF2-40B4-BE49-F238E27FC236}">
                <a16:creationId xmlns:a16="http://schemas.microsoft.com/office/drawing/2014/main" id="{3D5DA89D-6329-9C35-FDA3-F976302D962D}"/>
              </a:ext>
            </a:extLst>
          </p:cNvPr>
          <p:cNvPicPr>
            <a:picLocks noChangeAspect="1"/>
          </p:cNvPicPr>
          <p:nvPr/>
        </p:nvPicPr>
        <p:blipFill rotWithShape="1">
          <a:blip r:embed="rId5"/>
          <a:srcRect l="2661" b="48798"/>
          <a:stretch/>
        </p:blipFill>
        <p:spPr>
          <a:xfrm>
            <a:off x="0" y="2165856"/>
            <a:ext cx="8905077" cy="2421698"/>
          </a:xfrm>
          <a:prstGeom prst="rect">
            <a:avLst/>
          </a:prstGeom>
        </p:spPr>
      </p:pic>
      <p:sp>
        <p:nvSpPr>
          <p:cNvPr id="43" name="Content Placeholder 4">
            <a:extLst>
              <a:ext uri="{FF2B5EF4-FFF2-40B4-BE49-F238E27FC236}">
                <a16:creationId xmlns:a16="http://schemas.microsoft.com/office/drawing/2014/main" id="{20C81C69-3B69-5DD9-341E-E4EA9D0A5762}"/>
              </a:ext>
            </a:extLst>
          </p:cNvPr>
          <p:cNvSpPr>
            <a:spLocks noGrp="1"/>
          </p:cNvSpPr>
          <p:nvPr>
            <p:ph idx="1"/>
          </p:nvPr>
        </p:nvSpPr>
        <p:spPr>
          <a:xfrm>
            <a:off x="581192" y="1349829"/>
            <a:ext cx="10839251" cy="5296627"/>
          </a:xfrm>
        </p:spPr>
        <p:txBody>
          <a:bodyPr>
            <a:normAutofit/>
          </a:bodyPr>
          <a:lstStyle/>
          <a:p>
            <a:r>
              <a:rPr lang="en-US" sz="2200" dirty="0">
                <a:latin typeface="Cambria" panose="02040503050406030204" pitchFamily="18" charset="0"/>
                <a:ea typeface="Cambria" panose="02040503050406030204" pitchFamily="18" charset="0"/>
              </a:rPr>
              <a:t>Vibrating license plates, traffic signs, etc. can relay messages to automotive radars that appear as micro-Doppler (phase changes primarily in slow-time).</a:t>
            </a:r>
          </a:p>
          <a:p>
            <a:endParaRPr lang="en-US" sz="36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a:p>
            <a:r>
              <a:rPr lang="en-US" sz="2200" dirty="0">
                <a:latin typeface="Cambria" panose="02040503050406030204" pitchFamily="18" charset="0"/>
                <a:ea typeface="Cambria" panose="02040503050406030204" pitchFamily="18" charset="0"/>
              </a:rPr>
              <a:t>Benefits of VRBC to other anything-to-vehicle (X2V) communication solutions:</a:t>
            </a:r>
          </a:p>
          <a:p>
            <a:pPr marL="914400" lvl="1" indent="-457200">
              <a:buFont typeface="+mj-lt"/>
              <a:buAutoNum type="arabicPeriod"/>
            </a:pPr>
            <a:r>
              <a:rPr lang="en-US" sz="2000" b="1" dirty="0">
                <a:latin typeface="Cambria" panose="02040503050406030204" pitchFamily="18" charset="0"/>
                <a:ea typeface="Cambria" panose="02040503050406030204" pitchFamily="18" charset="0"/>
              </a:rPr>
              <a:t>Zero RF emission </a:t>
            </a:r>
            <a:r>
              <a:rPr lang="en-US" sz="2000" dirty="0">
                <a:latin typeface="Cambria" panose="02040503050406030204" pitchFamily="18" charset="0"/>
                <a:ea typeface="Cambria" panose="02040503050406030204" pitchFamily="18" charset="0"/>
              </a:rPr>
              <a:t>from the message source</a:t>
            </a:r>
          </a:p>
          <a:p>
            <a:pPr marL="914400" lvl="1" indent="-457200">
              <a:buFont typeface="+mj-lt"/>
              <a:buAutoNum type="arabicPeriod"/>
            </a:pPr>
            <a:r>
              <a:rPr lang="en-US" sz="2000" b="1" dirty="0">
                <a:latin typeface="Cambria" panose="02040503050406030204" pitchFamily="18" charset="0"/>
                <a:ea typeface="Cambria" panose="02040503050406030204" pitchFamily="18" charset="0"/>
              </a:rPr>
              <a:t>Simultaneous reception </a:t>
            </a:r>
            <a:r>
              <a:rPr lang="en-US" sz="2000" dirty="0">
                <a:latin typeface="Cambria" panose="02040503050406030204" pitchFamily="18" charset="0"/>
                <a:ea typeface="Cambria" panose="02040503050406030204" pitchFamily="18" charset="0"/>
              </a:rPr>
              <a:t>from different range/angles</a:t>
            </a:r>
            <a:endParaRPr lang="en-US" sz="2000" b="1" dirty="0">
              <a:latin typeface="Cambria" panose="02040503050406030204" pitchFamily="18" charset="0"/>
              <a:ea typeface="Cambria" panose="02040503050406030204" pitchFamily="18" charset="0"/>
            </a:endParaRPr>
          </a:p>
          <a:p>
            <a:pPr marL="914400" lvl="1" indent="-457200">
              <a:buFont typeface="+mj-lt"/>
              <a:buAutoNum type="arabicPeriod"/>
            </a:pPr>
            <a:r>
              <a:rPr lang="en-US" sz="2000" b="1" dirty="0">
                <a:latin typeface="Cambria" panose="02040503050406030204" pitchFamily="18" charset="0"/>
                <a:ea typeface="Cambria" panose="02040503050406030204" pitchFamily="18" charset="0"/>
              </a:rPr>
              <a:t>Low-latency</a:t>
            </a:r>
            <a:r>
              <a:rPr lang="en-US" sz="2000" dirty="0">
                <a:latin typeface="Cambria" panose="02040503050406030204" pitchFamily="18" charset="0"/>
                <a:ea typeface="Cambria" panose="02040503050406030204" pitchFamily="18" charset="0"/>
              </a:rPr>
              <a:t> since no scheduling protocols are required</a:t>
            </a:r>
          </a:p>
          <a:p>
            <a:pPr marL="914400" lvl="1" indent="-457200">
              <a:buFont typeface="+mj-lt"/>
              <a:buAutoNum type="arabicPeriod"/>
            </a:pPr>
            <a:r>
              <a:rPr lang="en-US" sz="2000" b="1" dirty="0">
                <a:latin typeface="Cambria" panose="02040503050406030204" pitchFamily="18" charset="0"/>
                <a:ea typeface="Cambria" panose="02040503050406030204" pitchFamily="18" charset="0"/>
              </a:rPr>
              <a:t>Unaffected radar operation </a:t>
            </a:r>
            <a:r>
              <a:rPr lang="en-US" sz="2000" dirty="0">
                <a:latin typeface="Cambria" panose="02040503050406030204" pitchFamily="18" charset="0"/>
                <a:ea typeface="Cambria" panose="02040503050406030204" pitchFamily="18" charset="0"/>
              </a:rPr>
              <a:t>as the waveform is unchanged</a:t>
            </a:r>
          </a:p>
          <a:p>
            <a:pPr marL="914400" lvl="1" indent="-457200">
              <a:buFont typeface="+mj-lt"/>
              <a:buAutoNum type="arabicPeriod"/>
            </a:pPr>
            <a:r>
              <a:rPr lang="en-US" sz="2000" b="1" dirty="0">
                <a:latin typeface="Cambria" panose="02040503050406030204" pitchFamily="18" charset="0"/>
                <a:ea typeface="Cambria" panose="02040503050406030204" pitchFamily="18" charset="0"/>
              </a:rPr>
              <a:t>Minimal additional infrastructure </a:t>
            </a:r>
            <a:r>
              <a:rPr lang="en-US" sz="2000" dirty="0">
                <a:latin typeface="Cambria" panose="02040503050406030204" pitchFamily="18" charset="0"/>
                <a:ea typeface="Cambria" panose="02040503050406030204" pitchFamily="18" charset="0"/>
              </a:rPr>
              <a:t>required</a:t>
            </a:r>
          </a:p>
        </p:txBody>
      </p:sp>
      <p:sp>
        <p:nvSpPr>
          <p:cNvPr id="44" name="Flowchart: Off-page Connector 43">
            <a:extLst>
              <a:ext uri="{FF2B5EF4-FFF2-40B4-BE49-F238E27FC236}">
                <a16:creationId xmlns:a16="http://schemas.microsoft.com/office/drawing/2014/main" id="{94D72255-0DCE-6470-70BF-28097AB74D03}"/>
              </a:ext>
            </a:extLst>
          </p:cNvPr>
          <p:cNvSpPr/>
          <p:nvPr/>
        </p:nvSpPr>
        <p:spPr>
          <a:xfrm rot="5400000">
            <a:off x="8137600" y="2512118"/>
            <a:ext cx="1445761" cy="1616605"/>
          </a:xfrm>
          <a:prstGeom prst="flowChartOffpage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4B7C903-AC9B-B3C9-EBB1-C6D0AF51C41E}"/>
              </a:ext>
            </a:extLst>
          </p:cNvPr>
          <p:cNvSpPr/>
          <p:nvPr/>
        </p:nvSpPr>
        <p:spPr>
          <a:xfrm>
            <a:off x="9668787" y="2586897"/>
            <a:ext cx="2523213" cy="1437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7EE9DFB-4DD3-7DC3-A717-7D425F5A37FF}"/>
              </a:ext>
            </a:extLst>
          </p:cNvPr>
          <p:cNvSpPr txBox="1"/>
          <p:nvPr/>
        </p:nvSpPr>
        <p:spPr>
          <a:xfrm>
            <a:off x="7948458" y="2858878"/>
            <a:ext cx="4053177" cy="923330"/>
          </a:xfrm>
          <a:prstGeom prst="rect">
            <a:avLst/>
          </a:prstGeom>
          <a:noFill/>
        </p:spPr>
        <p:txBody>
          <a:bodyPr wrap="square">
            <a:spAutoFit/>
          </a:bodyPr>
          <a:lstStyle/>
          <a:p>
            <a:pPr lvl="1" algn="ctr"/>
            <a:r>
              <a:rPr lang="en-US" dirty="0"/>
              <a:t>Conventional backscatter comms. at mmW requires complex, expensive retro-directive antenna arrays.</a:t>
            </a:r>
            <a:r>
              <a:rPr lang="en-US" sz="1800" baseline="30000" dirty="0">
                <a:latin typeface="Cambria" panose="02040503050406030204" pitchFamily="18" charset="0"/>
                <a:ea typeface="Cambria" panose="02040503050406030204" pitchFamily="18" charset="0"/>
              </a:rPr>
              <a:t> [51, 52]</a:t>
            </a:r>
            <a:endParaRPr lang="en-US"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79757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7" name="Picture 4" descr="Contact — Duke University Chorale">
            <a:extLst>
              <a:ext uri="{FF2B5EF4-FFF2-40B4-BE49-F238E27FC236}">
                <a16:creationId xmlns:a16="http://schemas.microsoft.com/office/drawing/2014/main" id="{5DC37329-FB73-63C4-31A0-63D3A52F0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3" r="1" b="4945"/>
          <a:stretch/>
        </p:blipFill>
        <p:spPr bwMode="auto">
          <a:xfrm rot="10800000">
            <a:off x="7215309" y="-485430"/>
            <a:ext cx="4934940" cy="2429301"/>
          </a:xfrm>
          <a:prstGeom prst="rtTriangl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C917C-A0BD-4B2E-BFCB-B3BD30C16EB0}"/>
              </a:ext>
            </a:extLst>
          </p:cNvPr>
          <p:cNvSpPr>
            <a:spLocks noGrp="1"/>
          </p:cNvSpPr>
          <p:nvPr>
            <p:ph type="title"/>
          </p:nvPr>
        </p:nvSpPr>
        <p:spPr>
          <a:xfrm>
            <a:off x="581191" y="641653"/>
            <a:ext cx="11569057" cy="1095560"/>
          </a:xfrm>
        </p:spPr>
        <p:txBody>
          <a:bodyPr anchor="t">
            <a:normAutofit/>
          </a:bodyPr>
          <a:lstStyle/>
          <a:p>
            <a:pPr lvl="0"/>
            <a:r>
              <a:rPr lang="en-US" sz="3200" dirty="0">
                <a:latin typeface="Cambria" panose="02040503050406030204" pitchFamily="18" charset="0"/>
                <a:ea typeface="Cambria" panose="02040503050406030204" pitchFamily="18" charset="0"/>
              </a:rPr>
              <a:t>Modeling VRBC Return Assuming FMCW Radar Waveforms</a:t>
            </a:r>
          </a:p>
        </p:txBody>
      </p:sp>
      <p:sp>
        <p:nvSpPr>
          <p:cNvPr id="5" name="Content Placeholder 4">
            <a:extLst>
              <a:ext uri="{FF2B5EF4-FFF2-40B4-BE49-F238E27FC236}">
                <a16:creationId xmlns:a16="http://schemas.microsoft.com/office/drawing/2014/main" id="{9435FA15-2997-4A9F-9D61-B7A6601BBC0C}"/>
              </a:ext>
            </a:extLst>
          </p:cNvPr>
          <p:cNvSpPr>
            <a:spLocks noGrp="1"/>
          </p:cNvSpPr>
          <p:nvPr>
            <p:ph idx="1"/>
          </p:nvPr>
        </p:nvSpPr>
        <p:spPr>
          <a:xfrm>
            <a:off x="581192" y="1349829"/>
            <a:ext cx="11428838" cy="5437833"/>
          </a:xfrm>
        </p:spPr>
        <p:txBody>
          <a:bodyPr>
            <a:normAutofit/>
          </a:bodyPr>
          <a:lstStyle/>
          <a:p>
            <a:pPr>
              <a:spcBef>
                <a:spcPts val="0"/>
              </a:spcBef>
              <a:buFont typeface="Arial" panose="020B0604020202020204" pitchFamily="34" charset="0"/>
              <a:buChar char="•"/>
            </a:pPr>
            <a:r>
              <a:rPr lang="en-US" sz="2200" dirty="0">
                <a:latin typeface="Cambria" panose="02040503050406030204" pitchFamily="18" charset="0"/>
                <a:ea typeface="Cambria" panose="02040503050406030204" pitchFamily="18" charset="0"/>
              </a:rPr>
              <a:t>Transmitted waveform is a frequency modulated continuous wave (FMCW) </a:t>
            </a: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spcBef>
                <a:spcPts val="0"/>
              </a:spcBef>
              <a:buNone/>
            </a:pPr>
            <a:endParaRPr lang="en-US" sz="2400" dirty="0">
              <a:latin typeface="Cambria" panose="02040503050406030204" pitchFamily="18" charset="0"/>
              <a:ea typeface="Cambria" panose="02040503050406030204" pitchFamily="18" charset="0"/>
            </a:endParaRPr>
          </a:p>
          <a:p>
            <a:pPr>
              <a:spcBef>
                <a:spcPts val="0"/>
              </a:spcBef>
              <a:buFont typeface="Arial" panose="020B0604020202020204" pitchFamily="34" charset="0"/>
              <a:buChar char="•"/>
            </a:pPr>
            <a:r>
              <a:rPr lang="en-US" sz="2200" dirty="0">
                <a:latin typeface="Cambria" panose="02040503050406030204" pitchFamily="18" charset="0"/>
                <a:ea typeface="Cambria" panose="02040503050406030204" pitchFamily="18" charset="0"/>
              </a:rPr>
              <a:t>Received signal contains transponder(s), clutter, and additive white Gaussian noise (AWGN)</a:t>
            </a:r>
          </a:p>
          <a:p>
            <a:pPr>
              <a:spcBef>
                <a:spcPts val="0"/>
              </a:spcBef>
              <a:buFont typeface="Arial" panose="020B0604020202020204" pitchFamily="34" charset="0"/>
              <a:buChar char="•"/>
            </a:pPr>
            <a:endParaRPr lang="en-US" sz="2400" b="1" dirty="0">
              <a:solidFill>
                <a:schemeClr val="accent1"/>
              </a:solidFill>
              <a:latin typeface="Cambria" panose="02040503050406030204" pitchFamily="18" charset="0"/>
              <a:ea typeface="Cambria" panose="02040503050406030204" pitchFamily="18" charset="0"/>
            </a:endParaRPr>
          </a:p>
          <a:p>
            <a:pPr marL="0" indent="0" algn="ctr">
              <a:buNone/>
            </a:pPr>
            <a:endParaRPr lang="en-US" sz="2400" b="1" dirty="0">
              <a:solidFill>
                <a:schemeClr val="accent2">
                  <a:lumMod val="50000"/>
                </a:schemeClr>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A40B8CD-1DDA-41C6-B9C5-112BBC057A65}"/>
              </a:ext>
            </a:extLst>
          </p:cNvPr>
          <p:cNvSpPr>
            <a:spLocks noGrp="1"/>
          </p:cNvSpPr>
          <p:nvPr>
            <p:ph type="sldNum" sz="quarter" idx="12"/>
          </p:nvPr>
        </p:nvSpPr>
        <p:spPr>
          <a:xfrm>
            <a:off x="10558300" y="5956137"/>
            <a:ext cx="1052508" cy="365125"/>
          </a:xfrm>
        </p:spPr>
        <p:txBody>
          <a:bodyPr>
            <a:normAutofit/>
          </a:bodyPr>
          <a:lstStyle/>
          <a:p>
            <a:pPr>
              <a:spcAft>
                <a:spcPts val="600"/>
              </a:spcAft>
            </a:pPr>
            <a:fld id="{E8260A59-1D3C-4EA5-A7FE-0FD22465D499}" type="slidenum">
              <a:rPr lang="en-US" smtClean="0"/>
              <a:pPr>
                <a:spcAft>
                  <a:spcPts val="600"/>
                </a:spcAft>
              </a:pPr>
              <a:t>9</a:t>
            </a:fld>
            <a:endParaRPr lang="en-US" dirty="0"/>
          </a:p>
        </p:txBody>
      </p:sp>
      <p:sp>
        <p:nvSpPr>
          <p:cNvPr id="7" name="Flowchart: Off-page Connector 6">
            <a:extLst>
              <a:ext uri="{FF2B5EF4-FFF2-40B4-BE49-F238E27FC236}">
                <a16:creationId xmlns:a16="http://schemas.microsoft.com/office/drawing/2014/main" id="{81E57FE2-E1DE-4587-8141-0D792D4A3800}"/>
              </a:ext>
            </a:extLst>
          </p:cNvPr>
          <p:cNvSpPr/>
          <p:nvPr/>
        </p:nvSpPr>
        <p:spPr>
          <a:xfrm>
            <a:off x="10468535" y="-1"/>
            <a:ext cx="1077283" cy="726141"/>
          </a:xfrm>
          <a:prstGeom prst="flowChartOffpageConnecto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D358CB1D-CF07-42F1-B24D-08CF2841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910" y="146255"/>
            <a:ext cx="826533" cy="3616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BD7554-981D-E7F5-F9F0-12F068A8915F}"/>
                  </a:ext>
                </a:extLst>
              </p:cNvPr>
              <p:cNvSpPr txBox="1"/>
              <p:nvPr/>
            </p:nvSpPr>
            <p:spPr>
              <a:xfrm>
                <a:off x="1558845" y="1856760"/>
                <a:ext cx="3909980" cy="8120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𝑇𝑋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𝑇𝑋</m:t>
                          </m:r>
                        </m:sub>
                      </m:s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𝑡</m:t>
                          </m:r>
                        </m:sup>
                      </m:sSup>
                      <m:nary>
                        <m:naryPr>
                          <m:chr m:val="∑"/>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−1</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𝑝</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m:rPr>
                                      <m:sty m:val="p"/>
                                    </m:rPr>
                                    <a:rPr lang="en-US" b="0" i="0" smtClean="0">
                                      <a:latin typeface="Cambria Math" panose="02040503050406030204" pitchFamily="18" charset="0"/>
                                      <a:ea typeface="Cambria Math" panose="02040503050406030204" pitchFamily="18" charset="0"/>
                                    </a:rPr>
                                    <m:t>PRI</m:t>
                                  </m:r>
                                </m:sub>
                              </m:sSub>
                            </m:e>
                          </m:d>
                          <m:r>
                            <a:rPr lang="en-US" b="0" i="1" smtClean="0">
                              <a:latin typeface="Cambria Math" panose="02040503050406030204" pitchFamily="18" charset="0"/>
                              <a:ea typeface="Cambria Math" panose="02040503050406030204" pitchFamily="18" charset="0"/>
                            </a:rPr>
                            <m:t> </m:t>
                          </m:r>
                        </m:e>
                      </m:nary>
                    </m:oMath>
                  </m:oMathPara>
                </a14:m>
                <a:endParaRPr lang="en-US" dirty="0"/>
              </a:p>
            </p:txBody>
          </p:sp>
        </mc:Choice>
        <mc:Fallback xmlns="">
          <p:sp>
            <p:nvSpPr>
              <p:cNvPr id="50" name="TextBox 49">
                <a:extLst>
                  <a:ext uri="{FF2B5EF4-FFF2-40B4-BE49-F238E27FC236}">
                    <a16:creationId xmlns:a16="http://schemas.microsoft.com/office/drawing/2014/main" id="{A7BD7554-981D-E7F5-F9F0-12F068A8915F}"/>
                  </a:ext>
                </a:extLst>
              </p:cNvPr>
              <p:cNvSpPr txBox="1">
                <a:spLocks noRot="1" noChangeAspect="1" noMove="1" noResize="1" noEditPoints="1" noAdjustHandles="1" noChangeArrowheads="1" noChangeShapeType="1" noTextEdit="1"/>
              </p:cNvSpPr>
              <p:nvPr/>
            </p:nvSpPr>
            <p:spPr>
              <a:xfrm>
                <a:off x="1558845" y="1856760"/>
                <a:ext cx="3909980" cy="812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AB82053-9257-58B3-2832-8F40895E8C77}"/>
                  </a:ext>
                </a:extLst>
              </p:cNvPr>
              <p:cNvSpPr txBox="1"/>
              <p:nvPr/>
            </p:nvSpPr>
            <p:spPr>
              <a:xfrm>
                <a:off x="5468825" y="1974516"/>
                <a:ext cx="3895490" cy="617861"/>
              </a:xfrm>
              <a:prstGeom prst="rect">
                <a:avLst/>
              </a:prstGeom>
              <a:noFill/>
            </p:spPr>
            <p:txBody>
              <a:bodyPr wrap="none" lIns="0" tIns="0" rIns="0" bIns="0" rtlCol="0">
                <a:spAutoFit/>
              </a:bodyPr>
              <a:lstStyle/>
              <a:p>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p>
                                <m:sSupPr>
                                  <m:ctrlPr>
                                    <a:rPr lang="en-US" b="0" i="1" smtClean="0">
                                      <a:latin typeface="Cambria Math" panose="02040503050406030204" pitchFamily="18" charset="0"/>
                                    </a:rPr>
                                  </m:ctrlPr>
                                </m:sSupPr>
                                <m:e>
                                  <m:r>
                                    <m:rPr>
                                      <m:brk m:alnAt="7"/>
                                    </m:rPr>
                                    <a:rPr lang="en-US" b="0" i="1" smtClean="0">
                                      <a:latin typeface="Cambria Math" panose="02040503050406030204" pitchFamily="18" charset="0"/>
                                    </a:rPr>
                                    <m:t>𝑒</m:t>
                                  </m:r>
                                </m:e>
                                <m:sup>
                                  <m:r>
                                    <m:rPr>
                                      <m:brk m:alnAt="7"/>
                                    </m:rP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𝜋𝛽</m:t>
                                  </m:r>
                                  <m:sSup>
                                    <m:sSupPr>
                                      <m:ctrlPr>
                                        <a:rPr lang="en-US" b="0" i="1" smtClean="0">
                                          <a:latin typeface="Cambria Math" panose="02040503050406030204" pitchFamily="18" charset="0"/>
                                          <a:ea typeface="Cambria Math" panose="02040503050406030204" pitchFamily="18" charset="0"/>
                                        </a:rPr>
                                      </m:ctrlPr>
                                    </m:sSupPr>
                                    <m:e>
                                      <m:r>
                                        <m:rPr>
                                          <m:brk m:alnAt="7"/>
                                        </m:rPr>
                                        <a:rPr lang="en-US" b="0" i="1" smtClean="0">
                                          <a:latin typeface="Cambria Math" panose="02040503050406030204" pitchFamily="18" charset="0"/>
                                          <a:ea typeface="Cambria Math" panose="02040503050406030204" pitchFamily="18" charset="0"/>
                                        </a:rPr>
                                        <m:t>𝑡</m:t>
                                      </m:r>
                                    </m:e>
                                    <m:sup>
                                      <m:r>
                                        <m:rPr>
                                          <m:brk m:alnAt="7"/>
                                        </m:rPr>
                                        <a:rPr lang="en-US" b="0" i="1" smtClean="0">
                                          <a:latin typeface="Cambria Math" panose="02040503050406030204" pitchFamily="18" charset="0"/>
                                          <a:ea typeface="Cambria Math" panose="02040503050406030204" pitchFamily="18" charset="0"/>
                                        </a:rPr>
                                        <m:t>2</m:t>
                                      </m:r>
                                    </m:sup>
                                  </m:sSup>
                                </m:sup>
                              </m:sSup>
                              <m:r>
                                <m:rPr>
                                  <m:brk m:alnAt="7"/>
                                </m:rPr>
                                <a:rPr lang="en-US" b="0" i="1" smtClean="0">
                                  <a:latin typeface="Cambria Math" panose="02040503050406030204" pitchFamily="18" charset="0"/>
                                </a:rPr>
                                <m:t> </m:t>
                              </m:r>
                              <m:r>
                                <a:rPr lang="en-US" b="0" i="1"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𝑇</m:t>
                              </m:r>
                            </m:e>
                          </m:mr>
                          <m:mr>
                            <m:e>
                              <m:r>
                                <a:rPr lang="en-US" b="0" i="1" smtClean="0">
                                  <a:latin typeface="Cambria Math" panose="02040503050406030204" pitchFamily="18" charset="0"/>
                                </a:rPr>
                                <m:t>0                   </m:t>
                              </m:r>
                              <m:r>
                                <m:rPr>
                                  <m:sty m:val="p"/>
                                </m:rPr>
                                <a:rPr lang="en-US" b="0" i="0" smtClean="0">
                                  <a:latin typeface="Cambria Math" panose="02040503050406030204" pitchFamily="18" charset="0"/>
                                </a:rPr>
                                <m:t>otherwise</m:t>
                              </m:r>
                            </m:e>
                          </m:mr>
                        </m:m>
                      </m:e>
                    </m:d>
                  </m:oMath>
                </a14:m>
                <a:endParaRPr lang="en-US" dirty="0"/>
              </a:p>
            </p:txBody>
          </p:sp>
        </mc:Choice>
        <mc:Fallback xmlns="">
          <p:sp>
            <p:nvSpPr>
              <p:cNvPr id="51" name="TextBox 50">
                <a:extLst>
                  <a:ext uri="{FF2B5EF4-FFF2-40B4-BE49-F238E27FC236}">
                    <a16:creationId xmlns:a16="http://schemas.microsoft.com/office/drawing/2014/main" id="{8AB82053-9257-58B3-2832-8F40895E8C77}"/>
                  </a:ext>
                </a:extLst>
              </p:cNvPr>
              <p:cNvSpPr txBox="1">
                <a:spLocks noRot="1" noChangeAspect="1" noMove="1" noResize="1" noEditPoints="1" noAdjustHandles="1" noChangeArrowheads="1" noChangeShapeType="1" noTextEdit="1"/>
              </p:cNvSpPr>
              <p:nvPr/>
            </p:nvSpPr>
            <p:spPr>
              <a:xfrm>
                <a:off x="5468825" y="1974516"/>
                <a:ext cx="3895490" cy="617861"/>
              </a:xfrm>
              <a:prstGeom prst="rect">
                <a:avLst/>
              </a:prstGeom>
              <a:blipFill>
                <a:blip r:embed="rId6"/>
                <a:stretch>
                  <a:fillRect l="-3599" b="-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83E1EAB-BC0B-DD2D-CDAC-FBDC1FB126AA}"/>
                  </a:ext>
                </a:extLst>
              </p:cNvPr>
              <p:cNvSpPr txBox="1"/>
              <p:nvPr/>
            </p:nvSpPr>
            <p:spPr>
              <a:xfrm>
                <a:off x="2075491" y="2588406"/>
                <a:ext cx="9286267" cy="338554"/>
              </a:xfrm>
              <a:prstGeom prst="rect">
                <a:avLst/>
              </a:prstGeom>
              <a:noFill/>
            </p:spPr>
            <p:txBody>
              <a:bodyPr wrap="square">
                <a:spAutoFit/>
              </a:bodyPr>
              <a:lstStyle/>
              <a:p>
                <a:pPr marL="0" indent="0" algn="r">
                  <a:buNone/>
                </a:pPr>
                <a:r>
                  <a:rPr lang="en-US" sz="1600" dirty="0">
                    <a:ea typeface="Cambria Math" panose="02040503050406030204" pitchFamily="18" charset="0"/>
                  </a:rPr>
                  <a:t>w</a:t>
                </a:r>
                <a:r>
                  <a:rPr lang="en-US" sz="1600" b="0" dirty="0">
                    <a:ea typeface="Cambria Math" panose="02040503050406030204" pitchFamily="18" charset="0"/>
                  </a:rPr>
                  <a:t>here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𝛼</m:t>
                        </m:r>
                      </m:e>
                      <m:sub>
                        <m:r>
                          <a:rPr lang="en-US" sz="1600" b="0" i="1" smtClean="0">
                            <a:latin typeface="Cambria Math" panose="02040503050406030204" pitchFamily="18" charset="0"/>
                            <a:ea typeface="Cambria Math" panose="02040503050406030204" pitchFamily="18" charset="0"/>
                          </a:rPr>
                          <m:t>𝑇𝑋</m:t>
                        </m:r>
                      </m:sub>
                    </m:sSub>
                  </m:oMath>
                </a14:m>
                <a:r>
                  <a:rPr lang="en-US" sz="1600" dirty="0"/>
                  <a:t> is the TX gain/attenuation</a:t>
                </a:r>
                <a:endParaRPr lang="en-US" sz="1600" i="1" dirty="0">
                  <a:latin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F83E1EAB-BC0B-DD2D-CDAC-FBDC1FB126AA}"/>
                  </a:ext>
                </a:extLst>
              </p:cNvPr>
              <p:cNvSpPr txBox="1">
                <a:spLocks noRot="1" noChangeAspect="1" noMove="1" noResize="1" noEditPoints="1" noAdjustHandles="1" noChangeArrowheads="1" noChangeShapeType="1" noTextEdit="1"/>
              </p:cNvSpPr>
              <p:nvPr/>
            </p:nvSpPr>
            <p:spPr>
              <a:xfrm>
                <a:off x="2075491" y="2588406"/>
                <a:ext cx="9286267" cy="338554"/>
              </a:xfrm>
              <a:prstGeom prst="rect">
                <a:avLst/>
              </a:prstGeom>
              <a:blipFill>
                <a:blip r:embed="rId7"/>
                <a:stretch>
                  <a:fillRect t="-5455" r="-328" b="-23636"/>
                </a:stretch>
              </a:blipFill>
            </p:spPr>
            <p:txBody>
              <a:bodyPr/>
              <a:lstStyle/>
              <a:p>
                <a:r>
                  <a:rPr lang="en-US">
                    <a:noFill/>
                  </a:rPr>
                  <a:t> </a:t>
                </a:r>
              </a:p>
            </p:txBody>
          </p:sp>
        </mc:Fallback>
      </mc:AlternateContent>
      <p:grpSp>
        <p:nvGrpSpPr>
          <p:cNvPr id="1096" name="Group 1095">
            <a:extLst>
              <a:ext uri="{FF2B5EF4-FFF2-40B4-BE49-F238E27FC236}">
                <a16:creationId xmlns:a16="http://schemas.microsoft.com/office/drawing/2014/main" id="{0C5991C6-8D04-3CD2-CF29-CBDCD7C3964B}"/>
              </a:ext>
            </a:extLst>
          </p:cNvPr>
          <p:cNvGrpSpPr/>
          <p:nvPr/>
        </p:nvGrpSpPr>
        <p:grpSpPr>
          <a:xfrm>
            <a:off x="1265032" y="2812912"/>
            <a:ext cx="9084959" cy="2057099"/>
            <a:chOff x="1235608" y="2714727"/>
            <a:chExt cx="9084959" cy="3510076"/>
          </a:xfrm>
        </p:grpSpPr>
        <p:cxnSp>
          <p:nvCxnSpPr>
            <p:cNvPr id="53" name="Straight Arrow Connector 52">
              <a:extLst>
                <a:ext uri="{FF2B5EF4-FFF2-40B4-BE49-F238E27FC236}">
                  <a16:creationId xmlns:a16="http://schemas.microsoft.com/office/drawing/2014/main" id="{89F721D0-B2B3-5B86-854B-CFFFE0FBFFFB}"/>
                </a:ext>
              </a:extLst>
            </p:cNvPr>
            <p:cNvCxnSpPr>
              <a:cxnSpLocks/>
            </p:cNvCxnSpPr>
            <p:nvPr/>
          </p:nvCxnSpPr>
          <p:spPr>
            <a:xfrm flipV="1">
              <a:off x="2552700" y="3216365"/>
              <a:ext cx="0" cy="19429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D0EF86D-56E2-130F-DE2B-957A17E9698C}"/>
                </a:ext>
              </a:extLst>
            </p:cNvPr>
            <p:cNvCxnSpPr>
              <a:cxnSpLocks/>
            </p:cNvCxnSpPr>
            <p:nvPr/>
          </p:nvCxnSpPr>
          <p:spPr>
            <a:xfrm>
              <a:off x="2552700" y="5159302"/>
              <a:ext cx="73435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52440D0-6495-7864-CF8F-1F66A78D3A7A}"/>
                </a:ext>
              </a:extLst>
            </p:cNvPr>
            <p:cNvCxnSpPr>
              <a:cxnSpLocks/>
            </p:cNvCxnSpPr>
            <p:nvPr/>
          </p:nvCxnSpPr>
          <p:spPr>
            <a:xfrm flipV="1">
              <a:off x="3968750" y="3730715"/>
              <a:ext cx="920750" cy="1269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8A7FD8F-9303-B254-E157-FDA8EBE243A1}"/>
                </a:ext>
              </a:extLst>
            </p:cNvPr>
            <p:cNvCxnSpPr/>
            <p:nvPr/>
          </p:nvCxnSpPr>
          <p:spPr>
            <a:xfrm>
              <a:off x="4889500" y="3730715"/>
              <a:ext cx="0" cy="1269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CEDB7B3-AE19-F710-1E40-638759A208E7}"/>
                </a:ext>
              </a:extLst>
            </p:cNvPr>
            <p:cNvCxnSpPr>
              <a:cxnSpLocks/>
            </p:cNvCxnSpPr>
            <p:nvPr/>
          </p:nvCxnSpPr>
          <p:spPr>
            <a:xfrm>
              <a:off x="4889499" y="4991979"/>
              <a:ext cx="495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38A90A0-4AB7-F33B-033B-6D3C5F9372E6}"/>
                </a:ext>
              </a:extLst>
            </p:cNvPr>
            <p:cNvCxnSpPr>
              <a:cxnSpLocks/>
            </p:cNvCxnSpPr>
            <p:nvPr/>
          </p:nvCxnSpPr>
          <p:spPr>
            <a:xfrm flipV="1">
              <a:off x="5384799" y="3730715"/>
              <a:ext cx="920750" cy="1269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0D03670-C7E1-7DC3-5ABE-C7D21741E0CA}"/>
                </a:ext>
              </a:extLst>
            </p:cNvPr>
            <p:cNvCxnSpPr/>
            <p:nvPr/>
          </p:nvCxnSpPr>
          <p:spPr>
            <a:xfrm>
              <a:off x="6305549" y="3730715"/>
              <a:ext cx="0" cy="1269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5FBDCE6-401D-83B9-8D01-E6E5729B8494}"/>
                </a:ext>
              </a:extLst>
            </p:cNvPr>
            <p:cNvCxnSpPr>
              <a:cxnSpLocks/>
            </p:cNvCxnSpPr>
            <p:nvPr/>
          </p:nvCxnSpPr>
          <p:spPr>
            <a:xfrm>
              <a:off x="6311024" y="4991979"/>
              <a:ext cx="495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C8416BE-5008-4698-969D-B76D50707ACC}"/>
                </a:ext>
              </a:extLst>
            </p:cNvPr>
            <p:cNvCxnSpPr>
              <a:cxnSpLocks/>
            </p:cNvCxnSpPr>
            <p:nvPr/>
          </p:nvCxnSpPr>
          <p:spPr>
            <a:xfrm flipV="1">
              <a:off x="6806324" y="3730715"/>
              <a:ext cx="920750" cy="1269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85E5B20-3641-C4D9-3788-DB93E1AAF650}"/>
                </a:ext>
              </a:extLst>
            </p:cNvPr>
            <p:cNvCxnSpPr/>
            <p:nvPr/>
          </p:nvCxnSpPr>
          <p:spPr>
            <a:xfrm>
              <a:off x="7727074" y="3730715"/>
              <a:ext cx="0" cy="1269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A425C60F-ABEF-D1BC-5889-3C776A17B364}"/>
                </a:ext>
              </a:extLst>
            </p:cNvPr>
            <p:cNvCxnSpPr>
              <a:cxnSpLocks/>
            </p:cNvCxnSpPr>
            <p:nvPr/>
          </p:nvCxnSpPr>
          <p:spPr>
            <a:xfrm>
              <a:off x="7727074" y="4991979"/>
              <a:ext cx="495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D226F812-7198-8234-0407-7734E31E2FE4}"/>
                </a:ext>
              </a:extLst>
            </p:cNvPr>
            <p:cNvCxnSpPr>
              <a:cxnSpLocks/>
            </p:cNvCxnSpPr>
            <p:nvPr/>
          </p:nvCxnSpPr>
          <p:spPr>
            <a:xfrm flipV="1">
              <a:off x="8222374" y="3730715"/>
              <a:ext cx="920750" cy="1269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2824CD16-0E29-B265-C4F9-1202BC5BCE27}"/>
                </a:ext>
              </a:extLst>
            </p:cNvPr>
            <p:cNvCxnSpPr/>
            <p:nvPr/>
          </p:nvCxnSpPr>
          <p:spPr>
            <a:xfrm>
              <a:off x="9143124" y="3730715"/>
              <a:ext cx="0" cy="1269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28" name="TextBox 1027">
              <a:extLst>
                <a:ext uri="{FF2B5EF4-FFF2-40B4-BE49-F238E27FC236}">
                  <a16:creationId xmlns:a16="http://schemas.microsoft.com/office/drawing/2014/main" id="{339DE6A1-FCDB-1AAD-2579-DB57E83FA3F0}"/>
                </a:ext>
              </a:extLst>
            </p:cNvPr>
            <p:cNvSpPr txBox="1"/>
            <p:nvPr/>
          </p:nvSpPr>
          <p:spPr>
            <a:xfrm rot="16200000">
              <a:off x="110369" y="3863343"/>
              <a:ext cx="2896810" cy="646331"/>
            </a:xfrm>
            <a:prstGeom prst="rect">
              <a:avLst/>
            </a:prstGeom>
            <a:noFill/>
          </p:spPr>
          <p:txBody>
            <a:bodyPr wrap="square" rtlCol="0">
              <a:spAutoFit/>
            </a:bodyPr>
            <a:lstStyle/>
            <a:p>
              <a:pPr algn="ctr"/>
              <a:r>
                <a:rPr lang="en-US" dirty="0"/>
                <a:t>Instantaneous Frequency</a:t>
              </a:r>
            </a:p>
          </p:txBody>
        </p:sp>
        <p:sp>
          <p:nvSpPr>
            <p:cNvPr id="1029" name="TextBox 1028">
              <a:extLst>
                <a:ext uri="{FF2B5EF4-FFF2-40B4-BE49-F238E27FC236}">
                  <a16:creationId xmlns:a16="http://schemas.microsoft.com/office/drawing/2014/main" id="{1A61EACC-9306-98E6-9067-8AF1374EE330}"/>
                </a:ext>
              </a:extLst>
            </p:cNvPr>
            <p:cNvSpPr txBox="1"/>
            <p:nvPr/>
          </p:nvSpPr>
          <p:spPr>
            <a:xfrm>
              <a:off x="4781550" y="5297597"/>
              <a:ext cx="2387597" cy="369332"/>
            </a:xfrm>
            <a:prstGeom prst="rect">
              <a:avLst/>
            </a:prstGeom>
            <a:noFill/>
          </p:spPr>
          <p:txBody>
            <a:bodyPr wrap="square" rtlCol="0">
              <a:spAutoFit/>
            </a:bodyPr>
            <a:lstStyle/>
            <a:p>
              <a:pPr algn="ctr"/>
              <a:r>
                <a:rPr lang="en-US" dirty="0"/>
                <a:t>Time</a:t>
              </a:r>
            </a:p>
          </p:txBody>
        </p:sp>
        <p:cxnSp>
          <p:nvCxnSpPr>
            <p:cNvPr id="1030" name="Straight Connector 1029">
              <a:extLst>
                <a:ext uri="{FF2B5EF4-FFF2-40B4-BE49-F238E27FC236}">
                  <a16:creationId xmlns:a16="http://schemas.microsoft.com/office/drawing/2014/main" id="{C55916A3-D8C0-0300-BE82-0FD35F7261B8}"/>
                </a:ext>
              </a:extLst>
            </p:cNvPr>
            <p:cNvCxnSpPr>
              <a:cxnSpLocks/>
            </p:cNvCxnSpPr>
            <p:nvPr/>
          </p:nvCxnSpPr>
          <p:spPr>
            <a:xfrm>
              <a:off x="9143123" y="4991979"/>
              <a:ext cx="495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1" name="TextBox 1030">
                  <a:extLst>
                    <a:ext uri="{FF2B5EF4-FFF2-40B4-BE49-F238E27FC236}">
                      <a16:creationId xmlns:a16="http://schemas.microsoft.com/office/drawing/2014/main" id="{A66DDE39-77F3-2A5A-48DD-737D5C6ACAC2}"/>
                    </a:ext>
                  </a:extLst>
                </p:cNvPr>
                <p:cNvSpPr txBox="1"/>
                <p:nvPr/>
              </p:nvSpPr>
              <p:spPr>
                <a:xfrm>
                  <a:off x="1987549" y="4775592"/>
                  <a:ext cx="400050" cy="369332"/>
                </a:xfrm>
                <a:prstGeom prst="rect">
                  <a:avLst/>
                </a:prstGeom>
                <a:noFill/>
              </p:spPr>
              <p:txBody>
                <a:bodyPr wrap="square">
                  <a:spAutoFit/>
                </a:bodyPr>
                <a:lstStyle/>
                <a:p>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𝑓</m:t>
                          </m:r>
                        </m:e>
                        <m:sub>
                          <m:r>
                            <a:rPr lang="en-US" sz="1800" i="1">
                              <a:latin typeface="Cambria Math" panose="02040503050406030204" pitchFamily="18" charset="0"/>
                              <a:ea typeface="Cambria Math" panose="02040503050406030204" pitchFamily="18" charset="0"/>
                            </a:rPr>
                            <m:t>0</m:t>
                          </m:r>
                        </m:sub>
                      </m:sSub>
                    </m:oMath>
                  </a14:m>
                  <a:r>
                    <a:rPr lang="en-US" sz="1800" dirty="0"/>
                    <a:t> </a:t>
                  </a:r>
                  <a:endParaRPr lang="en-US" dirty="0"/>
                </a:p>
              </p:txBody>
            </p:sp>
          </mc:Choice>
          <mc:Fallback xmlns="">
            <p:sp>
              <p:nvSpPr>
                <p:cNvPr id="1031" name="TextBox 1030">
                  <a:extLst>
                    <a:ext uri="{FF2B5EF4-FFF2-40B4-BE49-F238E27FC236}">
                      <a16:creationId xmlns:a16="http://schemas.microsoft.com/office/drawing/2014/main" id="{A66DDE39-77F3-2A5A-48DD-737D5C6ACAC2}"/>
                    </a:ext>
                  </a:extLst>
                </p:cNvPr>
                <p:cNvSpPr txBox="1">
                  <a:spLocks noRot="1" noChangeAspect="1" noMove="1" noResize="1" noEditPoints="1" noAdjustHandles="1" noChangeArrowheads="1" noChangeShapeType="1" noTextEdit="1"/>
                </p:cNvSpPr>
                <p:nvPr/>
              </p:nvSpPr>
              <p:spPr>
                <a:xfrm>
                  <a:off x="1987549" y="4775592"/>
                  <a:ext cx="400050" cy="369332"/>
                </a:xfrm>
                <a:prstGeom prst="rect">
                  <a:avLst/>
                </a:prstGeom>
                <a:blipFill>
                  <a:blip r:embed="rId9"/>
                  <a:stretch>
                    <a:fillRect l="-4615" b="-91667"/>
                  </a:stretch>
                </a:blipFill>
              </p:spPr>
              <p:txBody>
                <a:bodyPr/>
                <a:lstStyle/>
                <a:p>
                  <a:r>
                    <a:rPr lang="en-US">
                      <a:noFill/>
                    </a:rPr>
                    <a:t> </a:t>
                  </a:r>
                </a:p>
              </p:txBody>
            </p:sp>
          </mc:Fallback>
        </mc:AlternateContent>
        <p:sp>
          <p:nvSpPr>
            <p:cNvPr id="1032" name="Left Brace 1031">
              <a:extLst>
                <a:ext uri="{FF2B5EF4-FFF2-40B4-BE49-F238E27FC236}">
                  <a16:creationId xmlns:a16="http://schemas.microsoft.com/office/drawing/2014/main" id="{6D63B344-1A74-06DE-47F8-51E44392BBCE}"/>
                </a:ext>
              </a:extLst>
            </p:cNvPr>
            <p:cNvSpPr/>
            <p:nvPr/>
          </p:nvSpPr>
          <p:spPr>
            <a:xfrm rot="5400000">
              <a:off x="5800997" y="81806"/>
              <a:ext cx="281988" cy="6746918"/>
            </a:xfrm>
            <a:prstGeom prst="leftBrace">
              <a:avLst>
                <a:gd name="adj1" fmla="val 78585"/>
                <a:gd name="adj2" fmla="val 5000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645A317B-9C5C-8098-C501-7C7FCB4CF6C7}"/>
                    </a:ext>
                  </a:extLst>
                </p:cNvPr>
                <p:cNvSpPr txBox="1"/>
                <p:nvPr/>
              </p:nvSpPr>
              <p:spPr>
                <a:xfrm>
                  <a:off x="2892176" y="2714727"/>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𝐺</m:t>
                        </m:r>
                        <m:r>
                          <a:rPr lang="en-US" sz="1800" b="0" i="1"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chirps</m:t>
                        </m:r>
                      </m:oMath>
                    </m:oMathPara>
                  </a14:m>
                  <a:endParaRPr lang="en-US" dirty="0"/>
                </a:p>
              </p:txBody>
            </p:sp>
          </mc:Choice>
          <mc:Fallback xmlns="">
            <p:sp>
              <p:nvSpPr>
                <p:cNvPr id="1033" name="TextBox 1032">
                  <a:extLst>
                    <a:ext uri="{FF2B5EF4-FFF2-40B4-BE49-F238E27FC236}">
                      <a16:creationId xmlns:a16="http://schemas.microsoft.com/office/drawing/2014/main" id="{645A317B-9C5C-8098-C501-7C7FCB4CF6C7}"/>
                    </a:ext>
                  </a:extLst>
                </p:cNvPr>
                <p:cNvSpPr txBox="1">
                  <a:spLocks noRot="1" noChangeAspect="1" noMove="1" noResize="1" noEditPoints="1" noAdjustHandles="1" noChangeArrowheads="1" noChangeShapeType="1" noTextEdit="1"/>
                </p:cNvSpPr>
                <p:nvPr/>
              </p:nvSpPr>
              <p:spPr>
                <a:xfrm>
                  <a:off x="2892176" y="2714727"/>
                  <a:ext cx="6096000" cy="369332"/>
                </a:xfrm>
                <a:prstGeom prst="rect">
                  <a:avLst/>
                </a:prstGeom>
                <a:blipFill>
                  <a:blip r:embed="rId10"/>
                  <a:stretch>
                    <a:fillRect b="-91667"/>
                  </a:stretch>
                </a:blipFill>
              </p:spPr>
              <p:txBody>
                <a:bodyPr/>
                <a:lstStyle/>
                <a:p>
                  <a:r>
                    <a:rPr lang="en-US">
                      <a:noFill/>
                    </a:rPr>
                    <a:t> </a:t>
                  </a:r>
                </a:p>
              </p:txBody>
            </p:sp>
          </mc:Fallback>
        </mc:AlternateContent>
        <p:cxnSp>
          <p:nvCxnSpPr>
            <p:cNvPr id="1034" name="Straight Connector 1033">
              <a:extLst>
                <a:ext uri="{FF2B5EF4-FFF2-40B4-BE49-F238E27FC236}">
                  <a16:creationId xmlns:a16="http://schemas.microsoft.com/office/drawing/2014/main" id="{9DA301DB-9FC8-46CB-EFF1-8578D573A819}"/>
                </a:ext>
              </a:extLst>
            </p:cNvPr>
            <p:cNvCxnSpPr>
              <a:cxnSpLocks/>
            </p:cNvCxnSpPr>
            <p:nvPr/>
          </p:nvCxnSpPr>
          <p:spPr>
            <a:xfrm>
              <a:off x="8222374" y="4745005"/>
              <a:ext cx="0" cy="724084"/>
            </a:xfrm>
            <a:prstGeom prst="line">
              <a:avLst/>
            </a:prstGeom>
          </p:spPr>
          <p:style>
            <a:lnRef idx="1">
              <a:schemeClr val="accent2"/>
            </a:lnRef>
            <a:fillRef idx="0">
              <a:schemeClr val="accent2"/>
            </a:fillRef>
            <a:effectRef idx="0">
              <a:schemeClr val="accent2"/>
            </a:effectRef>
            <a:fontRef idx="minor">
              <a:schemeClr val="tx1"/>
            </a:fontRef>
          </p:style>
        </p:cxnSp>
        <p:cxnSp>
          <p:nvCxnSpPr>
            <p:cNvPr id="1035" name="Straight Connector 1034">
              <a:extLst>
                <a:ext uri="{FF2B5EF4-FFF2-40B4-BE49-F238E27FC236}">
                  <a16:creationId xmlns:a16="http://schemas.microsoft.com/office/drawing/2014/main" id="{DC756587-B159-03D2-0FD5-A813E0549EC0}"/>
                </a:ext>
              </a:extLst>
            </p:cNvPr>
            <p:cNvCxnSpPr>
              <a:cxnSpLocks/>
            </p:cNvCxnSpPr>
            <p:nvPr/>
          </p:nvCxnSpPr>
          <p:spPr>
            <a:xfrm>
              <a:off x="9143123" y="4745005"/>
              <a:ext cx="0" cy="724084"/>
            </a:xfrm>
            <a:prstGeom prst="line">
              <a:avLst/>
            </a:prstGeom>
          </p:spPr>
          <p:style>
            <a:lnRef idx="1">
              <a:schemeClr val="accent2"/>
            </a:lnRef>
            <a:fillRef idx="0">
              <a:schemeClr val="accent2"/>
            </a:fillRef>
            <a:effectRef idx="0">
              <a:schemeClr val="accent2"/>
            </a:effectRef>
            <a:fontRef idx="minor">
              <a:schemeClr val="tx1"/>
            </a:fontRef>
          </p:style>
        </p:cxnSp>
        <p:cxnSp>
          <p:nvCxnSpPr>
            <p:cNvPr id="1036" name="Straight Arrow Connector 1035">
              <a:extLst>
                <a:ext uri="{FF2B5EF4-FFF2-40B4-BE49-F238E27FC236}">
                  <a16:creationId xmlns:a16="http://schemas.microsoft.com/office/drawing/2014/main" id="{CE76B94B-0C09-B282-8365-C265E4B8B06F}"/>
                </a:ext>
              </a:extLst>
            </p:cNvPr>
            <p:cNvCxnSpPr>
              <a:cxnSpLocks/>
            </p:cNvCxnSpPr>
            <p:nvPr/>
          </p:nvCxnSpPr>
          <p:spPr>
            <a:xfrm flipH="1">
              <a:off x="8222375" y="5339095"/>
              <a:ext cx="920748"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C1BC13B8-00A1-0576-CC38-9BFF097DF03C}"/>
                    </a:ext>
                  </a:extLst>
                </p:cNvPr>
                <p:cNvSpPr txBox="1"/>
                <p:nvPr/>
              </p:nvSpPr>
              <p:spPr>
                <a:xfrm>
                  <a:off x="8345704" y="5313179"/>
                  <a:ext cx="685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𝑇</m:t>
                        </m:r>
                      </m:oMath>
                    </m:oMathPara>
                  </a14:m>
                  <a:endParaRPr lang="en-US" dirty="0"/>
                </a:p>
              </p:txBody>
            </p:sp>
          </mc:Choice>
          <mc:Fallback xmlns="">
            <p:sp>
              <p:nvSpPr>
                <p:cNvPr id="1037" name="TextBox 1036">
                  <a:extLst>
                    <a:ext uri="{FF2B5EF4-FFF2-40B4-BE49-F238E27FC236}">
                      <a16:creationId xmlns:a16="http://schemas.microsoft.com/office/drawing/2014/main" id="{C1BC13B8-00A1-0576-CC38-9BFF097DF03C}"/>
                    </a:ext>
                  </a:extLst>
                </p:cNvPr>
                <p:cNvSpPr txBox="1">
                  <a:spLocks noRot="1" noChangeAspect="1" noMove="1" noResize="1" noEditPoints="1" noAdjustHandles="1" noChangeArrowheads="1" noChangeShapeType="1" noTextEdit="1"/>
                </p:cNvSpPr>
                <p:nvPr/>
              </p:nvSpPr>
              <p:spPr>
                <a:xfrm>
                  <a:off x="8345704" y="5313179"/>
                  <a:ext cx="685800" cy="369332"/>
                </a:xfrm>
                <a:prstGeom prst="rect">
                  <a:avLst/>
                </a:prstGeom>
                <a:blipFill>
                  <a:blip r:embed="rId11"/>
                  <a:stretch>
                    <a:fillRect b="-60000"/>
                  </a:stretch>
                </a:blipFill>
              </p:spPr>
              <p:txBody>
                <a:bodyPr/>
                <a:lstStyle/>
                <a:p>
                  <a:r>
                    <a:rPr lang="en-US">
                      <a:noFill/>
                    </a:rPr>
                    <a:t> </a:t>
                  </a:r>
                </a:p>
              </p:txBody>
            </p:sp>
          </mc:Fallback>
        </mc:AlternateContent>
        <p:cxnSp>
          <p:nvCxnSpPr>
            <p:cNvPr id="1040" name="Straight Arrow Connector 1039">
              <a:extLst>
                <a:ext uri="{FF2B5EF4-FFF2-40B4-BE49-F238E27FC236}">
                  <a16:creationId xmlns:a16="http://schemas.microsoft.com/office/drawing/2014/main" id="{0D540F44-F5EA-D450-6447-F53D965EFC7C}"/>
                </a:ext>
              </a:extLst>
            </p:cNvPr>
            <p:cNvCxnSpPr>
              <a:cxnSpLocks/>
            </p:cNvCxnSpPr>
            <p:nvPr/>
          </p:nvCxnSpPr>
          <p:spPr>
            <a:xfrm>
              <a:off x="2294622" y="4991760"/>
              <a:ext cx="25807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41" name="Straight Connector 1040">
              <a:extLst>
                <a:ext uri="{FF2B5EF4-FFF2-40B4-BE49-F238E27FC236}">
                  <a16:creationId xmlns:a16="http://schemas.microsoft.com/office/drawing/2014/main" id="{230C0341-D5A1-0B60-02A4-41D7270A5339}"/>
                </a:ext>
              </a:extLst>
            </p:cNvPr>
            <p:cNvCxnSpPr>
              <a:cxnSpLocks/>
            </p:cNvCxnSpPr>
            <p:nvPr/>
          </p:nvCxnSpPr>
          <p:spPr>
            <a:xfrm rot="16200000">
              <a:off x="9615625" y="3368673"/>
              <a:ext cx="0" cy="724084"/>
            </a:xfrm>
            <a:prstGeom prst="line">
              <a:avLst/>
            </a:prstGeom>
          </p:spPr>
          <p:style>
            <a:lnRef idx="1">
              <a:schemeClr val="accent2"/>
            </a:lnRef>
            <a:fillRef idx="0">
              <a:schemeClr val="accent2"/>
            </a:fillRef>
            <a:effectRef idx="0">
              <a:schemeClr val="accent2"/>
            </a:effectRef>
            <a:fontRef idx="minor">
              <a:schemeClr val="tx1"/>
            </a:fontRef>
          </p:style>
        </p:cxnSp>
        <p:cxnSp>
          <p:nvCxnSpPr>
            <p:cNvPr id="1042" name="Straight Connector 1041">
              <a:extLst>
                <a:ext uri="{FF2B5EF4-FFF2-40B4-BE49-F238E27FC236}">
                  <a16:creationId xmlns:a16="http://schemas.microsoft.com/office/drawing/2014/main" id="{BFE051D7-7C89-02AD-0FA6-5E561495C865}"/>
                </a:ext>
              </a:extLst>
            </p:cNvPr>
            <p:cNvCxnSpPr>
              <a:cxnSpLocks/>
            </p:cNvCxnSpPr>
            <p:nvPr/>
          </p:nvCxnSpPr>
          <p:spPr>
            <a:xfrm rot="16200000">
              <a:off x="9615625" y="4638510"/>
              <a:ext cx="0" cy="724084"/>
            </a:xfrm>
            <a:prstGeom prst="line">
              <a:avLst/>
            </a:prstGeom>
          </p:spPr>
          <p:style>
            <a:lnRef idx="1">
              <a:schemeClr val="accent2"/>
            </a:lnRef>
            <a:fillRef idx="0">
              <a:schemeClr val="accent2"/>
            </a:fillRef>
            <a:effectRef idx="0">
              <a:schemeClr val="accent2"/>
            </a:effectRef>
            <a:fontRef idx="minor">
              <a:schemeClr val="tx1"/>
            </a:fontRef>
          </p:style>
        </p:cxnSp>
        <p:cxnSp>
          <p:nvCxnSpPr>
            <p:cNvPr id="1043" name="Straight Arrow Connector 1042">
              <a:extLst>
                <a:ext uri="{FF2B5EF4-FFF2-40B4-BE49-F238E27FC236}">
                  <a16:creationId xmlns:a16="http://schemas.microsoft.com/office/drawing/2014/main" id="{97DD65F9-DA06-D870-FCD2-BFBBD14FEF70}"/>
                </a:ext>
              </a:extLst>
            </p:cNvPr>
            <p:cNvCxnSpPr>
              <a:cxnSpLocks/>
            </p:cNvCxnSpPr>
            <p:nvPr/>
          </p:nvCxnSpPr>
          <p:spPr>
            <a:xfrm>
              <a:off x="9796996" y="3730714"/>
              <a:ext cx="0" cy="12698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44" name="TextBox 1043">
                  <a:extLst>
                    <a:ext uri="{FF2B5EF4-FFF2-40B4-BE49-F238E27FC236}">
                      <a16:creationId xmlns:a16="http://schemas.microsoft.com/office/drawing/2014/main" id="{7A69C967-685D-26C1-F361-C4924E6D14DF}"/>
                    </a:ext>
                  </a:extLst>
                </p:cNvPr>
                <p:cNvSpPr txBox="1"/>
                <p:nvPr/>
              </p:nvSpPr>
              <p:spPr>
                <a:xfrm>
                  <a:off x="9634767" y="4186510"/>
                  <a:ext cx="685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1044" name="TextBox 1043">
                  <a:extLst>
                    <a:ext uri="{FF2B5EF4-FFF2-40B4-BE49-F238E27FC236}">
                      <a16:creationId xmlns:a16="http://schemas.microsoft.com/office/drawing/2014/main" id="{7A69C967-685D-26C1-F361-C4924E6D14DF}"/>
                    </a:ext>
                  </a:extLst>
                </p:cNvPr>
                <p:cNvSpPr txBox="1">
                  <a:spLocks noRot="1" noChangeAspect="1" noMove="1" noResize="1" noEditPoints="1" noAdjustHandles="1" noChangeArrowheads="1" noChangeShapeType="1" noTextEdit="1"/>
                </p:cNvSpPr>
                <p:nvPr/>
              </p:nvSpPr>
              <p:spPr>
                <a:xfrm>
                  <a:off x="9634767" y="4186510"/>
                  <a:ext cx="685800" cy="369332"/>
                </a:xfrm>
                <a:prstGeom prst="rect">
                  <a:avLst/>
                </a:prstGeom>
                <a:blipFill>
                  <a:blip r:embed="rId12"/>
                  <a:stretch>
                    <a:fillRect b="-60000"/>
                  </a:stretch>
                </a:blipFill>
              </p:spPr>
              <p:txBody>
                <a:bodyPr/>
                <a:lstStyle/>
                <a:p>
                  <a:r>
                    <a:rPr lang="en-US">
                      <a:noFill/>
                    </a:rPr>
                    <a:t> </a:t>
                  </a:r>
                </a:p>
              </p:txBody>
            </p:sp>
          </mc:Fallback>
        </mc:AlternateContent>
        <p:cxnSp>
          <p:nvCxnSpPr>
            <p:cNvPr id="1045" name="Straight Connector 1044">
              <a:extLst>
                <a:ext uri="{FF2B5EF4-FFF2-40B4-BE49-F238E27FC236}">
                  <a16:creationId xmlns:a16="http://schemas.microsoft.com/office/drawing/2014/main" id="{5D63286B-3320-5A1B-DF6D-F4D80D691778}"/>
                </a:ext>
              </a:extLst>
            </p:cNvPr>
            <p:cNvCxnSpPr>
              <a:cxnSpLocks/>
            </p:cNvCxnSpPr>
            <p:nvPr/>
          </p:nvCxnSpPr>
          <p:spPr>
            <a:xfrm>
              <a:off x="7139232" y="4540895"/>
              <a:ext cx="426222" cy="6868"/>
            </a:xfrm>
            <a:prstGeom prst="line">
              <a:avLst/>
            </a:prstGeom>
          </p:spPr>
          <p:style>
            <a:lnRef idx="1">
              <a:schemeClr val="accent2"/>
            </a:lnRef>
            <a:fillRef idx="0">
              <a:schemeClr val="accent2"/>
            </a:fillRef>
            <a:effectRef idx="0">
              <a:schemeClr val="accent2"/>
            </a:effectRef>
            <a:fontRef idx="minor">
              <a:schemeClr val="tx1"/>
            </a:fontRef>
          </p:style>
        </p:cxnSp>
        <p:sp>
          <p:nvSpPr>
            <p:cNvPr id="1046" name="Arc 1045">
              <a:extLst>
                <a:ext uri="{FF2B5EF4-FFF2-40B4-BE49-F238E27FC236}">
                  <a16:creationId xmlns:a16="http://schemas.microsoft.com/office/drawing/2014/main" id="{92C65032-BDCF-7D4E-DD06-A9A195AB5538}"/>
                </a:ext>
              </a:extLst>
            </p:cNvPr>
            <p:cNvSpPr/>
            <p:nvPr/>
          </p:nvSpPr>
          <p:spPr>
            <a:xfrm>
              <a:off x="7101045" y="4363096"/>
              <a:ext cx="322105" cy="353369"/>
            </a:xfrm>
            <a:prstGeom prst="arc">
              <a:avLst/>
            </a:prstGeom>
            <a:ln>
              <a:headEnd type="triangl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47" name="TextBox 1046">
                  <a:extLst>
                    <a:ext uri="{FF2B5EF4-FFF2-40B4-BE49-F238E27FC236}">
                      <a16:creationId xmlns:a16="http://schemas.microsoft.com/office/drawing/2014/main" id="{2F4C77C2-A382-6FCB-23AA-45B542A7FBE3}"/>
                    </a:ext>
                  </a:extLst>
                </p:cNvPr>
                <p:cNvSpPr txBox="1"/>
                <p:nvPr/>
              </p:nvSpPr>
              <p:spPr>
                <a:xfrm>
                  <a:off x="7311059" y="3964478"/>
                  <a:ext cx="4953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1047" name="TextBox 1046">
                  <a:extLst>
                    <a:ext uri="{FF2B5EF4-FFF2-40B4-BE49-F238E27FC236}">
                      <a16:creationId xmlns:a16="http://schemas.microsoft.com/office/drawing/2014/main" id="{2F4C77C2-A382-6FCB-23AA-45B542A7FBE3}"/>
                    </a:ext>
                  </a:extLst>
                </p:cNvPr>
                <p:cNvSpPr txBox="1">
                  <a:spLocks noRot="1" noChangeAspect="1" noMove="1" noResize="1" noEditPoints="1" noAdjustHandles="1" noChangeArrowheads="1" noChangeShapeType="1" noTextEdit="1"/>
                </p:cNvSpPr>
                <p:nvPr/>
              </p:nvSpPr>
              <p:spPr>
                <a:xfrm>
                  <a:off x="7311059" y="3964478"/>
                  <a:ext cx="495300" cy="369332"/>
                </a:xfrm>
                <a:prstGeom prst="rect">
                  <a:avLst/>
                </a:prstGeom>
                <a:blipFill>
                  <a:blip r:embed="rId13"/>
                  <a:stretch>
                    <a:fillRect b="-91667"/>
                  </a:stretch>
                </a:blipFill>
              </p:spPr>
              <p:txBody>
                <a:bodyPr/>
                <a:lstStyle/>
                <a:p>
                  <a:r>
                    <a:rPr lang="en-US">
                      <a:noFill/>
                    </a:rPr>
                    <a:t> </a:t>
                  </a:r>
                </a:p>
              </p:txBody>
            </p:sp>
          </mc:Fallback>
        </mc:AlternateContent>
        <p:cxnSp>
          <p:nvCxnSpPr>
            <p:cNvPr id="1048" name="Straight Connector 1047">
              <a:extLst>
                <a:ext uri="{FF2B5EF4-FFF2-40B4-BE49-F238E27FC236}">
                  <a16:creationId xmlns:a16="http://schemas.microsoft.com/office/drawing/2014/main" id="{69A32DC2-B9EE-2C73-43BA-EA6A84E7E42B}"/>
                </a:ext>
              </a:extLst>
            </p:cNvPr>
            <p:cNvCxnSpPr>
              <a:cxnSpLocks/>
            </p:cNvCxnSpPr>
            <p:nvPr/>
          </p:nvCxnSpPr>
          <p:spPr>
            <a:xfrm>
              <a:off x="7727074" y="4861662"/>
              <a:ext cx="0" cy="1108608"/>
            </a:xfrm>
            <a:prstGeom prst="line">
              <a:avLst/>
            </a:prstGeom>
          </p:spPr>
          <p:style>
            <a:lnRef idx="1">
              <a:schemeClr val="accent2"/>
            </a:lnRef>
            <a:fillRef idx="0">
              <a:schemeClr val="accent2"/>
            </a:fillRef>
            <a:effectRef idx="0">
              <a:schemeClr val="accent2"/>
            </a:effectRef>
            <a:fontRef idx="minor">
              <a:schemeClr val="tx1"/>
            </a:fontRef>
          </p:style>
        </p:cxnSp>
        <p:cxnSp>
          <p:nvCxnSpPr>
            <p:cNvPr id="1049" name="Straight Connector 1048">
              <a:extLst>
                <a:ext uri="{FF2B5EF4-FFF2-40B4-BE49-F238E27FC236}">
                  <a16:creationId xmlns:a16="http://schemas.microsoft.com/office/drawing/2014/main" id="{5F5CAADE-3AE0-3BEA-43BB-6E4BFC26EED2}"/>
                </a:ext>
              </a:extLst>
            </p:cNvPr>
            <p:cNvCxnSpPr>
              <a:cxnSpLocks/>
            </p:cNvCxnSpPr>
            <p:nvPr/>
          </p:nvCxnSpPr>
          <p:spPr>
            <a:xfrm>
              <a:off x="9143123" y="5246187"/>
              <a:ext cx="0" cy="724083"/>
            </a:xfrm>
            <a:prstGeom prst="line">
              <a:avLst/>
            </a:prstGeom>
          </p:spPr>
          <p:style>
            <a:lnRef idx="1">
              <a:schemeClr val="accent2"/>
            </a:lnRef>
            <a:fillRef idx="0">
              <a:schemeClr val="accent2"/>
            </a:fillRef>
            <a:effectRef idx="0">
              <a:schemeClr val="accent2"/>
            </a:effectRef>
            <a:fontRef idx="minor">
              <a:schemeClr val="tx1"/>
            </a:fontRef>
          </p:style>
        </p:cxnSp>
        <p:cxnSp>
          <p:nvCxnSpPr>
            <p:cNvPr id="1050" name="Straight Arrow Connector 1049">
              <a:extLst>
                <a:ext uri="{FF2B5EF4-FFF2-40B4-BE49-F238E27FC236}">
                  <a16:creationId xmlns:a16="http://schemas.microsoft.com/office/drawing/2014/main" id="{F6ACD4F1-F170-B873-7A4B-7EE67E98EBCD}"/>
                </a:ext>
              </a:extLst>
            </p:cNvPr>
            <p:cNvCxnSpPr>
              <a:cxnSpLocks/>
            </p:cNvCxnSpPr>
            <p:nvPr/>
          </p:nvCxnSpPr>
          <p:spPr>
            <a:xfrm flipH="1" flipV="1">
              <a:off x="7727074" y="5814362"/>
              <a:ext cx="1416049" cy="25916"/>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053" name="Straight Connector 1052">
              <a:extLst>
                <a:ext uri="{FF2B5EF4-FFF2-40B4-BE49-F238E27FC236}">
                  <a16:creationId xmlns:a16="http://schemas.microsoft.com/office/drawing/2014/main" id="{AC40E780-F377-2E6E-93DC-32B62FE633F0}"/>
                </a:ext>
              </a:extLst>
            </p:cNvPr>
            <p:cNvCxnSpPr>
              <a:cxnSpLocks/>
            </p:cNvCxnSpPr>
            <p:nvPr/>
          </p:nvCxnSpPr>
          <p:spPr>
            <a:xfrm flipV="1">
              <a:off x="2568532" y="3728177"/>
              <a:ext cx="920750" cy="1269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D0ECFBE7-A150-52D0-D52A-1C12990B6A0B}"/>
                </a:ext>
              </a:extLst>
            </p:cNvPr>
            <p:cNvCxnSpPr/>
            <p:nvPr/>
          </p:nvCxnSpPr>
          <p:spPr>
            <a:xfrm>
              <a:off x="3489282" y="3728177"/>
              <a:ext cx="0" cy="1269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4F20F309-6BCB-24B4-EFEE-63C3A0EDCBE8}"/>
                </a:ext>
              </a:extLst>
            </p:cNvPr>
            <p:cNvCxnSpPr>
              <a:cxnSpLocks/>
            </p:cNvCxnSpPr>
            <p:nvPr/>
          </p:nvCxnSpPr>
          <p:spPr>
            <a:xfrm>
              <a:off x="3489281" y="4989441"/>
              <a:ext cx="4953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264AF6CE-7371-9A3A-09A1-CD63ECDB010E}"/>
                    </a:ext>
                  </a:extLst>
                </p:cNvPr>
                <p:cNvSpPr txBox="1"/>
                <p:nvPr/>
              </p:nvSpPr>
              <p:spPr>
                <a:xfrm>
                  <a:off x="8106465" y="5855471"/>
                  <a:ext cx="685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m:rPr>
                                <m:sty m:val="p"/>
                              </m:rPr>
                              <a:rPr lang="en-US" sz="1800" b="0" i="0" smtClean="0">
                                <a:latin typeface="Cambria Math" panose="02040503050406030204" pitchFamily="18" charset="0"/>
                              </a:rPr>
                              <m:t>PRI</m:t>
                            </m:r>
                          </m:sub>
                        </m:sSub>
                      </m:oMath>
                    </m:oMathPara>
                  </a14:m>
                  <a:endParaRPr lang="en-US" dirty="0"/>
                </a:p>
              </p:txBody>
            </p:sp>
          </mc:Choice>
          <mc:Fallback xmlns="">
            <p:sp>
              <p:nvSpPr>
                <p:cNvPr id="1056" name="TextBox 1055">
                  <a:extLst>
                    <a:ext uri="{FF2B5EF4-FFF2-40B4-BE49-F238E27FC236}">
                      <a16:creationId xmlns:a16="http://schemas.microsoft.com/office/drawing/2014/main" id="{264AF6CE-7371-9A3A-09A1-CD63ECDB010E}"/>
                    </a:ext>
                  </a:extLst>
                </p:cNvPr>
                <p:cNvSpPr txBox="1">
                  <a:spLocks noRot="1" noChangeAspect="1" noMove="1" noResize="1" noEditPoints="1" noAdjustHandles="1" noChangeArrowheads="1" noChangeShapeType="1" noTextEdit="1"/>
                </p:cNvSpPr>
                <p:nvPr/>
              </p:nvSpPr>
              <p:spPr>
                <a:xfrm>
                  <a:off x="8106465" y="5855471"/>
                  <a:ext cx="685800" cy="369332"/>
                </a:xfrm>
                <a:prstGeom prst="rect">
                  <a:avLst/>
                </a:prstGeom>
                <a:blipFill>
                  <a:blip r:embed="rId14"/>
                  <a:stretch>
                    <a:fillRect b="-69444"/>
                  </a:stretch>
                </a:blipFill>
              </p:spPr>
              <p:txBody>
                <a:bodyPr/>
                <a:lstStyle/>
                <a:p>
                  <a:r>
                    <a:rPr lang="en-US">
                      <a:noFill/>
                    </a:rPr>
                    <a:t> </a:t>
                  </a:r>
                </a:p>
              </p:txBody>
            </p:sp>
          </mc:Fallback>
        </mc:AlternateContent>
      </p:grpSp>
      <p:cxnSp>
        <p:nvCxnSpPr>
          <p:cNvPr id="1099" name="Straight Connector 1098">
            <a:extLst>
              <a:ext uri="{FF2B5EF4-FFF2-40B4-BE49-F238E27FC236}">
                <a16:creationId xmlns:a16="http://schemas.microsoft.com/office/drawing/2014/main" id="{7912ADAC-C7C9-07CF-0D98-4980A99015AE}"/>
              </a:ext>
            </a:extLst>
          </p:cNvPr>
          <p:cNvCxnSpPr/>
          <p:nvPr/>
        </p:nvCxnSpPr>
        <p:spPr>
          <a:xfrm>
            <a:off x="581192" y="1189433"/>
            <a:ext cx="308323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002DB02-F22E-6BB7-C901-39E43FA418E3}"/>
                  </a:ext>
                </a:extLst>
              </p:cNvPr>
              <p:cNvSpPr txBox="1"/>
              <p:nvPr/>
            </p:nvSpPr>
            <p:spPr>
              <a:xfrm>
                <a:off x="2324046" y="5628589"/>
                <a:ext cx="6381298"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𝑅𝑋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ea typeface="Cambria Math" panose="02040503050406030204" pitchFamily="18" charset="0"/>
                                </a:rPr>
                                <m:t>𝑡𝑎𝑟</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𝑅𝑋</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𝑡𝑎𝑟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e>
                          </m:d>
                        </m:e>
                      </m:nary>
                      <m:r>
                        <a:rPr lang="en-US" b="0" i="1" smtClean="0">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e>
                            <m:sub>
                              <m:r>
                                <a:rPr lang="en-US" b="0" i="1" smtClean="0">
                                  <a:latin typeface="Cambria Math" panose="02040503050406030204" pitchFamily="18" charset="0"/>
                                  <a:ea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𝑅𝑋</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e>
                          </m:d>
                        </m:e>
                      </m:nary>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4002DB02-F22E-6BB7-C901-39E43FA418E3}"/>
                  </a:ext>
                </a:extLst>
              </p:cNvPr>
              <p:cNvSpPr txBox="1">
                <a:spLocks noRot="1" noChangeAspect="1" noMove="1" noResize="1" noEditPoints="1" noAdjustHandles="1" noChangeArrowheads="1" noChangeShapeType="1" noTextEdit="1"/>
              </p:cNvSpPr>
              <p:nvPr/>
            </p:nvSpPr>
            <p:spPr>
              <a:xfrm>
                <a:off x="2324046" y="5628589"/>
                <a:ext cx="6381298" cy="670761"/>
              </a:xfrm>
              <a:prstGeom prst="rect">
                <a:avLst/>
              </a:prstGeom>
              <a:blipFill>
                <a:blip r:embed="rId15"/>
                <a:stretch>
                  <a:fillRect/>
                </a:stretch>
              </a:blipFill>
            </p:spPr>
            <p:txBody>
              <a:bodyPr/>
              <a:lstStyle/>
              <a:p>
                <a:r>
                  <a:rPr lang="en-US">
                    <a:noFill/>
                  </a:rPr>
                  <a:t> </a:t>
                </a:r>
              </a:p>
            </p:txBody>
          </p:sp>
        </mc:Fallback>
      </mc:AlternateContent>
      <p:sp>
        <p:nvSpPr>
          <p:cNvPr id="13" name="Left Brace 12">
            <a:extLst>
              <a:ext uri="{FF2B5EF4-FFF2-40B4-BE49-F238E27FC236}">
                <a16:creationId xmlns:a16="http://schemas.microsoft.com/office/drawing/2014/main" id="{D9F21AFD-9F75-DFCB-10C1-D90736EF6A80}"/>
              </a:ext>
            </a:extLst>
          </p:cNvPr>
          <p:cNvSpPr/>
          <p:nvPr/>
        </p:nvSpPr>
        <p:spPr>
          <a:xfrm rot="5400000">
            <a:off x="4351773" y="4345407"/>
            <a:ext cx="327902" cy="2336799"/>
          </a:xfrm>
          <a:prstGeom prst="leftBrace">
            <a:avLst>
              <a:gd name="adj1" fmla="val 29365"/>
              <a:gd name="adj2" fmla="val 42991"/>
            </a:avLst>
          </a:prstGeom>
          <a:ln>
            <a:solidFill>
              <a:schemeClr val="accent4"/>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C623D4E8-1A2E-7CFA-BE35-A865566C0B35}"/>
              </a:ext>
            </a:extLst>
          </p:cNvPr>
          <p:cNvSpPr/>
          <p:nvPr/>
        </p:nvSpPr>
        <p:spPr>
          <a:xfrm rot="5400000">
            <a:off x="6708062" y="4468687"/>
            <a:ext cx="327902" cy="2123688"/>
          </a:xfrm>
          <a:prstGeom prst="leftBrace">
            <a:avLst>
              <a:gd name="adj1" fmla="val 29365"/>
              <a:gd name="adj2" fmla="val 77004"/>
            </a:avLst>
          </a:prstGeom>
          <a:ln>
            <a:solidFill>
              <a:schemeClr val="accent4"/>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E36669B2-4795-80E4-F363-494CD5578BC8}"/>
              </a:ext>
            </a:extLst>
          </p:cNvPr>
          <p:cNvSpPr/>
          <p:nvPr/>
        </p:nvSpPr>
        <p:spPr>
          <a:xfrm rot="5400000">
            <a:off x="8164901" y="5236467"/>
            <a:ext cx="327903" cy="544261"/>
          </a:xfrm>
          <a:prstGeom prst="leftBrace">
            <a:avLst>
              <a:gd name="adj1" fmla="val 29365"/>
              <a:gd name="adj2" fmla="val 30137"/>
            </a:avLst>
          </a:prstGeom>
          <a:ln>
            <a:solidFill>
              <a:schemeClr val="accent4"/>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A3CA95-F4A8-10A3-AF25-E8100F8CED37}"/>
                  </a:ext>
                </a:extLst>
              </p:cNvPr>
              <p:cNvSpPr txBox="1"/>
              <p:nvPr/>
            </p:nvSpPr>
            <p:spPr>
              <a:xfrm>
                <a:off x="4374098" y="6173448"/>
                <a:ext cx="7108549" cy="358368"/>
              </a:xfrm>
              <a:prstGeom prst="rect">
                <a:avLst/>
              </a:prstGeom>
              <a:noFill/>
            </p:spPr>
            <p:txBody>
              <a:bodyPr wrap="square">
                <a:spAutoFit/>
              </a:bodyPr>
              <a:lstStyle/>
              <a:p>
                <a:pPr marL="0" indent="0" algn="r">
                  <a:buNone/>
                </a:pPr>
                <a:r>
                  <a:rPr lang="en-US" sz="1600" dirty="0">
                    <a:ea typeface="Cambria Math" panose="02040503050406030204" pitchFamily="18" charset="0"/>
                  </a:rPr>
                  <a:t>w</a:t>
                </a:r>
                <a:r>
                  <a:rPr lang="en-US" sz="1600" b="0" dirty="0">
                    <a:ea typeface="Cambria Math" panose="02040503050406030204" pitchFamily="18" charset="0"/>
                  </a:rPr>
                  <a:t>here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𝛼</m:t>
                            </m:r>
                          </m:e>
                        </m:acc>
                      </m:e>
                      <m:sub>
                        <m:r>
                          <a:rPr lang="en-US" sz="1600" b="0" i="1" smtClean="0">
                            <a:latin typeface="Cambria Math" panose="02040503050406030204" pitchFamily="18" charset="0"/>
                            <a:ea typeface="Cambria Math" panose="02040503050406030204" pitchFamily="18" charset="0"/>
                          </a:rPr>
                          <m:t>𝑜𝑏𝑗</m:t>
                        </m:r>
                      </m:sub>
                    </m:sSub>
                  </m:oMath>
                </a14:m>
                <a:r>
                  <a:rPr lang="en-US" sz="1600" dirty="0"/>
                  <a:t> following Swerling model (power related to the radar equation)</a:t>
                </a:r>
                <a:endParaRPr lang="en-US" sz="160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C5A3CA95-F4A8-10A3-AF25-E8100F8CED37}"/>
                  </a:ext>
                </a:extLst>
              </p:cNvPr>
              <p:cNvSpPr txBox="1">
                <a:spLocks noRot="1" noChangeAspect="1" noMove="1" noResize="1" noEditPoints="1" noAdjustHandles="1" noChangeArrowheads="1" noChangeShapeType="1" noTextEdit="1"/>
              </p:cNvSpPr>
              <p:nvPr/>
            </p:nvSpPr>
            <p:spPr>
              <a:xfrm>
                <a:off x="4374098" y="6173448"/>
                <a:ext cx="7108549" cy="358368"/>
              </a:xfrm>
              <a:prstGeom prst="rect">
                <a:avLst/>
              </a:prstGeom>
              <a:blipFill>
                <a:blip r:embed="rId16"/>
                <a:stretch>
                  <a:fillRect t="-3448" r="-429" b="-18966"/>
                </a:stretch>
              </a:blipFill>
            </p:spPr>
            <p:txBody>
              <a:bodyPr/>
              <a:lstStyle/>
              <a:p>
                <a:r>
                  <a:rPr lang="en-US">
                    <a:noFill/>
                  </a:rPr>
                  <a:t> </a:t>
                </a:r>
              </a:p>
            </p:txBody>
          </p:sp>
        </mc:Fallback>
      </mc:AlternateContent>
    </p:spTree>
    <p:extLst>
      <p:ext uri="{BB962C8B-B14F-4D97-AF65-F5344CB8AC3E}">
        <p14:creationId xmlns:p14="http://schemas.microsoft.com/office/powerpoint/2010/main" val="112820573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7871EB4A661E841AE84B69E796B5DC3" ma:contentTypeVersion="13" ma:contentTypeDescription="Create a new document." ma:contentTypeScope="" ma:versionID="05e09fbaf5e78baa8ee9ce1faa40a14a">
  <xsd:schema xmlns:xsd="http://www.w3.org/2001/XMLSchema" xmlns:xs="http://www.w3.org/2001/XMLSchema" xmlns:p="http://schemas.microsoft.com/office/2006/metadata/properties" xmlns:ns3="57fce005-9805-4022-9b89-597d2952abd9" xmlns:ns4="a1f2ffb2-79dd-45b3-b607-79b927cca406" targetNamespace="http://schemas.microsoft.com/office/2006/metadata/properties" ma:root="true" ma:fieldsID="18a78b885d8226bffc0d84fc6b081144" ns3:_="" ns4:_="">
    <xsd:import namespace="57fce005-9805-4022-9b89-597d2952abd9"/>
    <xsd:import namespace="a1f2ffb2-79dd-45b3-b607-79b927cca40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fce005-9805-4022-9b89-597d2952abd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f2ffb2-79dd-45b3-b607-79b927cca40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2BF58A-7BA4-4672-B4E5-DD49EF0F8CA7}">
  <ds:schemaRefs>
    <ds:schemaRef ds:uri="http://schemas.microsoft.com/sharepoint/v3/contenttype/forms"/>
  </ds:schemaRefs>
</ds:datastoreItem>
</file>

<file path=customXml/itemProps2.xml><?xml version="1.0" encoding="utf-8"?>
<ds:datastoreItem xmlns:ds="http://schemas.openxmlformats.org/officeDocument/2006/customXml" ds:itemID="{4A7FABBE-41E8-4967-B94F-9B8527E535F0}">
  <ds:schemaRefs>
    <ds:schemaRef ds:uri="http://purl.org/dc/terms/"/>
    <ds:schemaRef ds:uri="http://schemas.openxmlformats.org/package/2006/metadata/core-properties"/>
    <ds:schemaRef ds:uri="http://schemas.microsoft.com/office/2006/documentManagement/types"/>
    <ds:schemaRef ds:uri="57fce005-9805-4022-9b89-597d2952abd9"/>
    <ds:schemaRef ds:uri="http://purl.org/dc/dcmitype/"/>
    <ds:schemaRef ds:uri="a1f2ffb2-79dd-45b3-b607-79b927cca406"/>
    <ds:schemaRef ds:uri="http://www.w3.org/XML/1998/namespace"/>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151D9B57-AFBF-4521-B5CD-25B949DC00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fce005-9805-4022-9b89-597d2952abd9"/>
    <ds:schemaRef ds:uri="a1f2ffb2-79dd-45b3-b607-79b927cca4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13208</TotalTime>
  <Words>5138</Words>
  <Application>Microsoft Office PowerPoint</Application>
  <PresentationFormat>Widescreen</PresentationFormat>
  <Paragraphs>876</Paragraphs>
  <Slides>56</Slides>
  <Notes>56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Arial</vt:lpstr>
      <vt:lpstr>Calibri</vt:lpstr>
      <vt:lpstr>Calibri Light</vt:lpstr>
      <vt:lpstr>Cambria</vt:lpstr>
      <vt:lpstr>Cambria Math</vt:lpstr>
      <vt:lpstr>CMR10</vt:lpstr>
      <vt:lpstr>CMR12</vt:lpstr>
      <vt:lpstr>Google Sans</vt:lpstr>
      <vt:lpstr>Harding</vt:lpstr>
      <vt:lpstr>Times New Roman</vt:lpstr>
      <vt:lpstr>Office Theme</vt:lpstr>
      <vt:lpstr>Applied Millimeter Wave Radar Vibrometry</vt:lpstr>
      <vt:lpstr>Outline</vt:lpstr>
      <vt:lpstr>Accessible Vibrometry with mmW Radars</vt:lpstr>
      <vt:lpstr>Why Millimeter Wave (mmW) Radar Vibrometry?</vt:lpstr>
      <vt:lpstr>Dissertation’s Contributions</vt:lpstr>
      <vt:lpstr>Dissertation’s Contribution</vt:lpstr>
      <vt:lpstr>Radar Vibrometry for Connected Vehicles</vt:lpstr>
      <vt:lpstr>Vibrational Radar Backscatter Communications for X2V</vt:lpstr>
      <vt:lpstr>Modeling VRBC Return Assuming FMCW Radar Waveforms</vt:lpstr>
      <vt:lpstr>VRBC Signal Model as a Function of Vibrational Displacement</vt:lpstr>
      <vt:lpstr>Fast-Time vs Slow-Time Processing</vt:lpstr>
      <vt:lpstr>VRBC Signal Processing Chain</vt:lpstr>
      <vt:lpstr>VRBC Data Acquisition Description </vt:lpstr>
      <vt:lpstr>Detecting VRBC Transponders</vt:lpstr>
      <vt:lpstr>Isolating VRBC Transponders</vt:lpstr>
      <vt:lpstr>Justifying Using the Direct De-Chirped Signal for Range Processing Using Simulations</vt:lpstr>
      <vt:lpstr>Clutter Filtering</vt:lpstr>
      <vt:lpstr>Towards More Ideal Clutter Filtering</vt:lpstr>
      <vt:lpstr>Synchronizing Sequences of Unknown Displacements</vt:lpstr>
      <vt:lpstr>Transponder Impulse Response Estimation</vt:lpstr>
      <vt:lpstr>Summary of Processing Prior to Message Decoding</vt:lpstr>
      <vt:lpstr>Modeling Symbol Data Vectors for Decoding</vt:lpstr>
      <vt:lpstr>Maximum Likelihood Detection </vt:lpstr>
      <vt:lpstr>Handling Resonant Transponding Surfaces</vt:lpstr>
      <vt:lpstr>How Resonant means Sequence Detection is Worthwhile? </vt:lpstr>
      <vt:lpstr>An Upper Bound on VRBC Rate</vt:lpstr>
      <vt:lpstr>Anticipated Vehicle Noise</vt:lpstr>
      <vt:lpstr>How can mmW Radar Vibrometry help Vehicles Communicate?</vt:lpstr>
      <vt:lpstr>What are the Key Take Aways?</vt:lpstr>
      <vt:lpstr>Future Work</vt:lpstr>
      <vt:lpstr>Acknowledgements</vt:lpstr>
      <vt:lpstr>Questions?</vt:lpstr>
      <vt:lpstr>Radar Vibrometry for Non-Acoustic Speech Analysis</vt:lpstr>
      <vt:lpstr>mmW Radar vs LDV Larynx Vibration Measurements</vt:lpstr>
      <vt:lpstr>Biometric Identification with Vibrometry-Like Data</vt:lpstr>
      <vt:lpstr>Speech Recognition vs Speaker ID for LPF Audio</vt:lpstr>
      <vt:lpstr>Can mmW Radar Vibrometry Lead to Novel Speech Analysis Systems?</vt:lpstr>
      <vt:lpstr>What are the Key Take Aways?</vt:lpstr>
      <vt:lpstr>Bibliography</vt:lpstr>
      <vt:lpstr>Bibliography</vt:lpstr>
      <vt:lpstr>Bibliography</vt:lpstr>
      <vt:lpstr>Bibliography</vt:lpstr>
      <vt:lpstr>Bibliography</vt:lpstr>
      <vt:lpstr>Bessel Function Result for Vibrational Power</vt:lpstr>
      <vt:lpstr>Swerling Model for Radar Return Gain/Attenuation Terms</vt:lpstr>
      <vt:lpstr>Transponder Design Considerations</vt:lpstr>
      <vt:lpstr>A Look at Other Solutions in Connected Vehicles</vt:lpstr>
      <vt:lpstr>Why Conventional Backscatter Comm. at mmW isn’t Practical</vt:lpstr>
      <vt:lpstr>Narrowband Frequency Modulated (FM) Phasors</vt:lpstr>
      <vt:lpstr>Modifier CMA for Clutter Filtering</vt:lpstr>
      <vt:lpstr>Modifier CMA for Clutter Filtering, cont.</vt:lpstr>
      <vt:lpstr>Putting VRBC Return into a Markov Model</vt:lpstr>
      <vt:lpstr>Why VRBC Benefits from Orthogonal Noise-Free Data Vectors</vt:lpstr>
      <vt:lpstr>Proving the Lower Bound on the Expected Value of a Log-Sum</vt:lpstr>
      <vt:lpstr>Mitigating Vehicle Noise</vt:lpstr>
      <vt:lpstr>Texas Instruments IWR1443 mmW Radar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Millimeter Wave Vibrometry</dc:title>
  <dc:creator>Jessica Centers</dc:creator>
  <cp:lastModifiedBy>Jessica Centers</cp:lastModifiedBy>
  <cp:revision>57</cp:revision>
  <dcterms:created xsi:type="dcterms:W3CDTF">2023-03-23T17:57:18Z</dcterms:created>
  <dcterms:modified xsi:type="dcterms:W3CDTF">2023-04-13T19:06:54Z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0x01010097871EB4A661E841AE84B69E796B5DC3</vt:lpwstr>
  </property>
</Properties>
</file>